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5" r:id="rId1"/>
  </p:sldMasterIdLst>
  <p:notesMasterIdLst>
    <p:notesMasterId r:id="rId56"/>
  </p:notesMasterIdLst>
  <p:sldIdLst>
    <p:sldId id="265" r:id="rId2"/>
    <p:sldId id="268" r:id="rId3"/>
    <p:sldId id="266" r:id="rId4"/>
    <p:sldId id="296" r:id="rId5"/>
    <p:sldId id="307" r:id="rId6"/>
    <p:sldId id="308" r:id="rId7"/>
    <p:sldId id="310" r:id="rId8"/>
    <p:sldId id="311" r:id="rId9"/>
    <p:sldId id="312" r:id="rId10"/>
    <p:sldId id="282" r:id="rId11"/>
    <p:sldId id="320" r:id="rId12"/>
    <p:sldId id="322" r:id="rId13"/>
    <p:sldId id="323" r:id="rId14"/>
    <p:sldId id="321" r:id="rId15"/>
    <p:sldId id="325" r:id="rId16"/>
    <p:sldId id="326" r:id="rId17"/>
    <p:sldId id="327" r:id="rId18"/>
    <p:sldId id="328" r:id="rId19"/>
    <p:sldId id="329" r:id="rId20"/>
    <p:sldId id="330" r:id="rId21"/>
    <p:sldId id="331" r:id="rId22"/>
    <p:sldId id="348" r:id="rId23"/>
    <p:sldId id="349" r:id="rId24"/>
    <p:sldId id="350" r:id="rId25"/>
    <p:sldId id="351" r:id="rId26"/>
    <p:sldId id="352" r:id="rId27"/>
    <p:sldId id="332" r:id="rId28"/>
    <p:sldId id="333" r:id="rId29"/>
    <p:sldId id="340" r:id="rId30"/>
    <p:sldId id="341" r:id="rId31"/>
    <p:sldId id="344" r:id="rId32"/>
    <p:sldId id="345" r:id="rId33"/>
    <p:sldId id="346" r:id="rId34"/>
    <p:sldId id="358" r:id="rId35"/>
    <p:sldId id="347" r:id="rId36"/>
    <p:sldId id="359" r:id="rId37"/>
    <p:sldId id="343" r:id="rId38"/>
    <p:sldId id="298" r:id="rId39"/>
    <p:sldId id="334" r:id="rId40"/>
    <p:sldId id="361" r:id="rId41"/>
    <p:sldId id="362" r:id="rId42"/>
    <p:sldId id="363" r:id="rId43"/>
    <p:sldId id="364" r:id="rId44"/>
    <p:sldId id="365" r:id="rId45"/>
    <p:sldId id="366" r:id="rId46"/>
    <p:sldId id="335" r:id="rId47"/>
    <p:sldId id="367" r:id="rId48"/>
    <p:sldId id="368" r:id="rId49"/>
    <p:sldId id="369" r:id="rId50"/>
    <p:sldId id="370" r:id="rId51"/>
    <p:sldId id="299" r:id="rId52"/>
    <p:sldId id="336" r:id="rId53"/>
    <p:sldId id="338" r:id="rId54"/>
    <p:sldId id="264" r:id="rId55"/>
  </p:sldIdLst>
  <p:sldSz cx="13439775" cy="7559675"/>
  <p:notesSz cx="7772400" cy="10058400"/>
  <p:defaultTextStyle>
    <a:defPPr>
      <a:defRPr lang="en-GB"/>
    </a:defPPr>
    <a:lvl1pPr algn="l" defTabSz="457200" rtl="0" eaLnBrk="0" fontAlgn="base" hangingPunct="0">
      <a:spcBef>
        <a:spcPct val="0"/>
      </a:spcBef>
      <a:spcAft>
        <a:spcPct val="0"/>
      </a:spcAft>
      <a:defRPr kern="1200">
        <a:solidFill>
          <a:schemeClr val="bg1"/>
        </a:solidFill>
        <a:latin typeface="Arial" panose="020B0604020202020204" pitchFamily="34" charset="0"/>
        <a:ea typeface="Microsoft YaHei" panose="020B0503020204020204" pitchFamily="34" charset="-122"/>
        <a:cs typeface="+mn-cs"/>
      </a:defRPr>
    </a:lvl1pPr>
    <a:lvl2pPr marL="742950" indent="-285750" algn="l" defTabSz="457200" rtl="0" eaLnBrk="0" fontAlgn="base" hangingPunct="0">
      <a:spcBef>
        <a:spcPct val="0"/>
      </a:spcBef>
      <a:spcAft>
        <a:spcPct val="0"/>
      </a:spcAft>
      <a:defRPr kern="1200">
        <a:solidFill>
          <a:schemeClr val="bg1"/>
        </a:solidFill>
        <a:latin typeface="Arial" panose="020B0604020202020204" pitchFamily="34" charset="0"/>
        <a:ea typeface="Microsoft YaHei" panose="020B0503020204020204" pitchFamily="34" charset="-122"/>
        <a:cs typeface="+mn-cs"/>
      </a:defRPr>
    </a:lvl2pPr>
    <a:lvl3pPr marL="1143000" indent="-228600" algn="l" defTabSz="457200" rtl="0" eaLnBrk="0" fontAlgn="base" hangingPunct="0">
      <a:spcBef>
        <a:spcPct val="0"/>
      </a:spcBef>
      <a:spcAft>
        <a:spcPct val="0"/>
      </a:spcAft>
      <a:defRPr kern="1200">
        <a:solidFill>
          <a:schemeClr val="bg1"/>
        </a:solidFill>
        <a:latin typeface="Arial" panose="020B0604020202020204" pitchFamily="34" charset="0"/>
        <a:ea typeface="Microsoft YaHei" panose="020B0503020204020204" pitchFamily="34" charset="-122"/>
        <a:cs typeface="+mn-cs"/>
      </a:defRPr>
    </a:lvl3pPr>
    <a:lvl4pPr marL="1600200" indent="-228600" algn="l" defTabSz="457200" rtl="0" eaLnBrk="0" fontAlgn="base" hangingPunct="0">
      <a:spcBef>
        <a:spcPct val="0"/>
      </a:spcBef>
      <a:spcAft>
        <a:spcPct val="0"/>
      </a:spcAft>
      <a:defRPr kern="1200">
        <a:solidFill>
          <a:schemeClr val="bg1"/>
        </a:solidFill>
        <a:latin typeface="Arial" panose="020B0604020202020204" pitchFamily="34" charset="0"/>
        <a:ea typeface="Microsoft YaHei" panose="020B0503020204020204" pitchFamily="34" charset="-122"/>
        <a:cs typeface="+mn-cs"/>
      </a:defRPr>
    </a:lvl4pPr>
    <a:lvl5pPr marL="2057400" indent="-228600" algn="l" defTabSz="457200" rtl="0" eaLnBrk="0" fontAlgn="base" hangingPunct="0">
      <a:spcBef>
        <a:spcPct val="0"/>
      </a:spcBef>
      <a:spcAft>
        <a:spcPct val="0"/>
      </a:spcAft>
      <a:defRPr kern="1200">
        <a:solidFill>
          <a:schemeClr val="bg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bg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bg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bg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bg1"/>
        </a:solidFill>
        <a:latin typeface="Arial" panose="020B0604020202020204" pitchFamily="34" charset="0"/>
        <a:ea typeface="Microsoft YaHei" panose="020B0503020204020204" pitchFamily="34"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9999"/>
    <a:srgbClr val="FF3300"/>
    <a:srgbClr val="DB51D4"/>
    <a:srgbClr val="00B0AC"/>
    <a:srgbClr val="C03ED6"/>
    <a:srgbClr val="D73DD0"/>
    <a:srgbClr val="9A369C"/>
    <a:srgbClr val="7BC2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1" d="100"/>
          <a:sy n="61" d="100"/>
        </p:scale>
        <p:origin x="198" y="60"/>
      </p:cViewPr>
      <p:guideLst>
        <p:guide orient="horz" pos="2160"/>
        <p:guide pos="384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AutoShape 1"/>
          <p:cNvSpPr>
            <a:spLocks noChangeArrowheads="1"/>
          </p:cNvSpPr>
          <p:nvPr/>
        </p:nvSpPr>
        <p:spPr bwMode="auto">
          <a:xfrm>
            <a:off x="0" y="0"/>
            <a:ext cx="7772400" cy="10058400"/>
          </a:xfrm>
          <a:prstGeom prst="roundRect">
            <a:avLst>
              <a:gd name="adj" fmla="val 19"/>
            </a:avLst>
          </a:prstGeom>
          <a:solidFill>
            <a:srgbClr val="FFFFFF"/>
          </a:solidFill>
          <a:ln>
            <a:noFill/>
          </a:ln>
          <a:effectLst/>
          <a:extLst>
            <a:ext uri="{91240B29-F687-4F45-9708-019B960494DF}">
              <a14:hiddenLine xmlns:a14="http://schemas.microsoft.com/office/drawing/2010/main" w="9360" cap="sq">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100000"/>
              <a:buFont typeface="Times New Roman" panose="02020603050405020304" pitchFamily="18" charset="0"/>
              <a:buNone/>
            </a:pPr>
            <a:endParaRPr lang="en-US" altLang="en-US"/>
          </a:p>
        </p:txBody>
      </p:sp>
      <p:sp>
        <p:nvSpPr>
          <p:cNvPr id="6147" name="Rectangle 2"/>
          <p:cNvSpPr>
            <a:spLocks noGrp="1" noRot="1" noChangeAspect="1" noChangeArrowheads="1"/>
          </p:cNvSpPr>
          <p:nvPr>
            <p:ph type="sldImg"/>
          </p:nvPr>
        </p:nvSpPr>
        <p:spPr bwMode="auto">
          <a:xfrm>
            <a:off x="534988" y="763588"/>
            <a:ext cx="6699250" cy="3768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2051" name="Rectangle 3"/>
          <p:cNvSpPr>
            <a:spLocks noGrp="1" noChangeArrowheads="1"/>
          </p:cNvSpPr>
          <p:nvPr>
            <p:ph type="body"/>
          </p:nvPr>
        </p:nvSpPr>
        <p:spPr bwMode="auto">
          <a:xfrm>
            <a:off x="777875" y="4776788"/>
            <a:ext cx="6215063" cy="4522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en-US" noProof="0" smtClean="0"/>
          </a:p>
        </p:txBody>
      </p:sp>
      <p:sp>
        <p:nvSpPr>
          <p:cNvPr id="2052" name="Rectangle 4"/>
          <p:cNvSpPr>
            <a:spLocks noGrp="1" noChangeArrowheads="1"/>
          </p:cNvSpPr>
          <p:nvPr>
            <p:ph type="hdr"/>
          </p:nvPr>
        </p:nvSpPr>
        <p:spPr bwMode="auto">
          <a:xfrm>
            <a:off x="0" y="0"/>
            <a:ext cx="3370263"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eaLnBrk="1">
              <a:lnSpc>
                <a:spcPct val="95000"/>
              </a:lnSpc>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Times New Roman" panose="02020603050405020304" pitchFamily="18" charset="0"/>
              </a:defRPr>
            </a:lvl1pPr>
          </a:lstStyle>
          <a:p>
            <a:pPr>
              <a:defRPr/>
            </a:pPr>
            <a:endParaRPr lang="en-US"/>
          </a:p>
        </p:txBody>
      </p:sp>
      <p:sp>
        <p:nvSpPr>
          <p:cNvPr id="2053" name="Rectangle 5"/>
          <p:cNvSpPr>
            <a:spLocks noGrp="1" noChangeArrowheads="1"/>
          </p:cNvSpPr>
          <p:nvPr>
            <p:ph type="dt"/>
          </p:nvPr>
        </p:nvSpPr>
        <p:spPr bwMode="auto">
          <a:xfrm>
            <a:off x="4398963" y="0"/>
            <a:ext cx="3370262"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eaLnBrk="1">
              <a:lnSpc>
                <a:spcPct val="95000"/>
              </a:lnSpc>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Times New Roman" panose="02020603050405020304" pitchFamily="18" charset="0"/>
              </a:defRPr>
            </a:lvl1pPr>
          </a:lstStyle>
          <a:p>
            <a:pPr>
              <a:defRPr/>
            </a:pPr>
            <a:endParaRPr lang="en-US"/>
          </a:p>
        </p:txBody>
      </p:sp>
      <p:sp>
        <p:nvSpPr>
          <p:cNvPr id="2054" name="Rectangle 6"/>
          <p:cNvSpPr>
            <a:spLocks noGrp="1" noChangeArrowheads="1"/>
          </p:cNvSpPr>
          <p:nvPr>
            <p:ph type="ftr"/>
          </p:nvPr>
        </p:nvSpPr>
        <p:spPr bwMode="auto">
          <a:xfrm>
            <a:off x="0" y="9555163"/>
            <a:ext cx="3370263" cy="500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eaLnBrk="1">
              <a:lnSpc>
                <a:spcPct val="95000"/>
              </a:lnSpc>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Times New Roman" panose="02020603050405020304" pitchFamily="18" charset="0"/>
              </a:defRPr>
            </a:lvl1pPr>
          </a:lstStyle>
          <a:p>
            <a:pPr>
              <a:defRPr/>
            </a:pPr>
            <a:endParaRPr lang="en-US"/>
          </a:p>
        </p:txBody>
      </p:sp>
      <p:sp>
        <p:nvSpPr>
          <p:cNvPr id="2055" name="Rectangle 7"/>
          <p:cNvSpPr>
            <a:spLocks noGrp="1" noChangeArrowheads="1"/>
          </p:cNvSpPr>
          <p:nvPr>
            <p:ph type="sldNum"/>
          </p:nvPr>
        </p:nvSpPr>
        <p:spPr bwMode="auto">
          <a:xfrm>
            <a:off x="4398963" y="9555163"/>
            <a:ext cx="3370262" cy="500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eaLnBrk="1">
              <a:lnSpc>
                <a:spcPct val="95000"/>
              </a:lnSpc>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Times New Roman" panose="02020603050405020304" pitchFamily="18" charset="0"/>
              </a:defRPr>
            </a:lvl1pPr>
          </a:lstStyle>
          <a:p>
            <a:pPr>
              <a:defRPr/>
            </a:pPr>
            <a:fld id="{B5FD221E-A160-4BFB-BDA1-41BE90242E0C}" type="slidenum">
              <a:rPr lang="en-US"/>
              <a:pPr>
                <a:defRPr/>
              </a:pPr>
              <a:t>‹#›</a:t>
            </a:fld>
            <a:endParaRPr lang="en-US"/>
          </a:p>
        </p:txBody>
      </p:sp>
    </p:spTree>
    <p:extLst>
      <p:ext uri="{BB962C8B-B14F-4D97-AF65-F5344CB8AC3E}">
        <p14:creationId xmlns:p14="http://schemas.microsoft.com/office/powerpoint/2010/main" val="2584952166"/>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B5FD221E-A160-4BFB-BDA1-41BE90242E0C}" type="slidenum">
              <a:rPr lang="en-US" smtClean="0"/>
              <a:pPr>
                <a:defRPr/>
              </a:pPr>
              <a:t>1</a:t>
            </a:fld>
            <a:endParaRPr lang="en-US"/>
          </a:p>
        </p:txBody>
      </p:sp>
    </p:spTree>
    <p:extLst>
      <p:ext uri="{BB962C8B-B14F-4D97-AF65-F5344CB8AC3E}">
        <p14:creationId xmlns:p14="http://schemas.microsoft.com/office/powerpoint/2010/main" val="2402083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p:sp>
      <p:sp>
        <p:nvSpPr>
          <p:cNvPr id="45059" name="Notes Placeholder 2"/>
          <p:cNvSpPr>
            <a:spLocks noGrp="1"/>
          </p:cNvSpPr>
          <p:nvPr>
            <p:ph type="body" idx="1"/>
          </p:nvPr>
        </p:nvSpPr>
        <p:spPr>
          <a:noFill/>
          <a:extLst>
            <a:ext uri="{91240B29-F687-4F45-9708-019B960494DF}">
              <a14:hiddenLine xmlns:a14="http://schemas.microsoft.com/office/drawing/2010/main" w="9525">
                <a:solidFill>
                  <a:srgbClr val="808080"/>
                </a:solidFill>
                <a:miter lim="800000"/>
                <a:headEnd/>
                <a:tailEnd/>
              </a14:hiddenLine>
            </a:ext>
          </a:extLst>
        </p:spPr>
        <p:txBody>
          <a:bodyPr/>
          <a:lstStyle/>
          <a:p>
            <a:endParaRPr lang="en-US" altLang="en-US" smtClean="0"/>
          </a:p>
        </p:txBody>
      </p:sp>
      <p:sp>
        <p:nvSpPr>
          <p:cNvPr id="45060" name="Slide Number Placeholder 3"/>
          <p:cNvSpPr>
            <a:spLocks noGrp="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3DFCB9BF-BB15-43E7-959C-1B244836B3E9}" type="slidenum">
              <a:rPr lang="en-US" altLang="en-US" sz="1400" smtClean="0"/>
              <a:pPr>
                <a:spcBef>
                  <a:spcPct val="0"/>
                </a:spcBef>
                <a:buClrTx/>
                <a:buFontTx/>
                <a:buNone/>
              </a:pPr>
              <a:t>13</a:t>
            </a:fld>
            <a:endParaRPr lang="en-US" altLang="en-US" sz="1400" smtClean="0"/>
          </a:p>
        </p:txBody>
      </p:sp>
    </p:spTree>
    <p:extLst>
      <p:ext uri="{BB962C8B-B14F-4D97-AF65-F5344CB8AC3E}">
        <p14:creationId xmlns:p14="http://schemas.microsoft.com/office/powerpoint/2010/main" val="115969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p:sp>
      <p:sp>
        <p:nvSpPr>
          <p:cNvPr id="47107" name="Notes Placeholder 2"/>
          <p:cNvSpPr>
            <a:spLocks noGrp="1"/>
          </p:cNvSpPr>
          <p:nvPr>
            <p:ph type="body" idx="1"/>
          </p:nvPr>
        </p:nvSpPr>
        <p:spPr>
          <a:noFill/>
          <a:extLst>
            <a:ext uri="{91240B29-F687-4F45-9708-019B960494DF}">
              <a14:hiddenLine xmlns:a14="http://schemas.microsoft.com/office/drawing/2010/main" w="9525">
                <a:solidFill>
                  <a:srgbClr val="808080"/>
                </a:solidFill>
                <a:miter lim="800000"/>
                <a:headEnd/>
                <a:tailEnd/>
              </a14:hiddenLine>
            </a:ext>
          </a:extLst>
        </p:spPr>
        <p:txBody>
          <a:bodyPr/>
          <a:lstStyle/>
          <a:p>
            <a:endParaRPr lang="en-US" altLang="en-US" smtClean="0"/>
          </a:p>
        </p:txBody>
      </p:sp>
      <p:sp>
        <p:nvSpPr>
          <p:cNvPr id="47108" name="Slide Number Placeholder 3"/>
          <p:cNvSpPr>
            <a:spLocks noGrp="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2BAE5A0A-08C5-4C9B-8B9A-67F404D83CA8}" type="slidenum">
              <a:rPr lang="en-US" altLang="en-US" sz="1400" smtClean="0"/>
              <a:pPr>
                <a:spcBef>
                  <a:spcPct val="0"/>
                </a:spcBef>
                <a:buClrTx/>
                <a:buFontTx/>
                <a:buNone/>
              </a:pPr>
              <a:t>14</a:t>
            </a:fld>
            <a:endParaRPr lang="en-US" altLang="en-US" sz="1400" smtClean="0"/>
          </a:p>
        </p:txBody>
      </p:sp>
    </p:spTree>
    <p:extLst>
      <p:ext uri="{BB962C8B-B14F-4D97-AF65-F5344CB8AC3E}">
        <p14:creationId xmlns:p14="http://schemas.microsoft.com/office/powerpoint/2010/main" val="35236929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p:sp>
      <p:sp>
        <p:nvSpPr>
          <p:cNvPr id="49155" name="Notes Placeholder 2"/>
          <p:cNvSpPr>
            <a:spLocks noGrp="1"/>
          </p:cNvSpPr>
          <p:nvPr>
            <p:ph type="body" idx="1"/>
          </p:nvPr>
        </p:nvSpPr>
        <p:spPr>
          <a:noFill/>
          <a:extLst>
            <a:ext uri="{91240B29-F687-4F45-9708-019B960494DF}">
              <a14:hiddenLine xmlns:a14="http://schemas.microsoft.com/office/drawing/2010/main" w="9525">
                <a:solidFill>
                  <a:srgbClr val="808080"/>
                </a:solidFill>
                <a:miter lim="800000"/>
                <a:headEnd/>
                <a:tailEnd/>
              </a14:hiddenLine>
            </a:ext>
          </a:extLst>
        </p:spPr>
        <p:txBody>
          <a:bodyPr/>
          <a:lstStyle/>
          <a:p>
            <a:endParaRPr lang="en-US" altLang="en-US" smtClean="0"/>
          </a:p>
        </p:txBody>
      </p:sp>
      <p:sp>
        <p:nvSpPr>
          <p:cNvPr id="49156" name="Slide Number Placeholder 3"/>
          <p:cNvSpPr>
            <a:spLocks noGrp="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33359447-0E8B-4E0A-BE69-B46B7EE8AFD1}" type="slidenum">
              <a:rPr lang="en-US" altLang="en-US" sz="1400" smtClean="0"/>
              <a:pPr>
                <a:spcBef>
                  <a:spcPct val="0"/>
                </a:spcBef>
                <a:buClrTx/>
                <a:buFontTx/>
                <a:buNone/>
              </a:pPr>
              <a:t>15</a:t>
            </a:fld>
            <a:endParaRPr lang="en-US" altLang="en-US" sz="1400" smtClean="0"/>
          </a:p>
        </p:txBody>
      </p:sp>
    </p:spTree>
    <p:extLst>
      <p:ext uri="{BB962C8B-B14F-4D97-AF65-F5344CB8AC3E}">
        <p14:creationId xmlns:p14="http://schemas.microsoft.com/office/powerpoint/2010/main" val="2832156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p:sp>
      <p:sp>
        <p:nvSpPr>
          <p:cNvPr id="51203" name="Notes Placeholder 2"/>
          <p:cNvSpPr>
            <a:spLocks noGrp="1"/>
          </p:cNvSpPr>
          <p:nvPr>
            <p:ph type="body" idx="1"/>
          </p:nvPr>
        </p:nvSpPr>
        <p:spPr>
          <a:noFill/>
          <a:extLst>
            <a:ext uri="{91240B29-F687-4F45-9708-019B960494DF}">
              <a14:hiddenLine xmlns:a14="http://schemas.microsoft.com/office/drawing/2010/main" w="9525">
                <a:solidFill>
                  <a:srgbClr val="808080"/>
                </a:solidFill>
                <a:miter lim="800000"/>
                <a:headEnd/>
                <a:tailEnd/>
              </a14:hiddenLine>
            </a:ext>
          </a:extLst>
        </p:spPr>
        <p:txBody>
          <a:bodyPr/>
          <a:lstStyle/>
          <a:p>
            <a:endParaRPr lang="en-US" altLang="en-US" smtClean="0"/>
          </a:p>
        </p:txBody>
      </p:sp>
      <p:sp>
        <p:nvSpPr>
          <p:cNvPr id="51204" name="Slide Number Placeholder 3"/>
          <p:cNvSpPr>
            <a:spLocks noGrp="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A5C0801D-5188-406B-9DC9-7497F23CAFE4}" type="slidenum">
              <a:rPr lang="en-US" altLang="en-US" sz="1400" smtClean="0"/>
              <a:pPr>
                <a:spcBef>
                  <a:spcPct val="0"/>
                </a:spcBef>
                <a:buClrTx/>
                <a:buFontTx/>
                <a:buNone/>
              </a:pPr>
              <a:t>16</a:t>
            </a:fld>
            <a:endParaRPr lang="en-US" altLang="en-US" sz="1400" smtClean="0"/>
          </a:p>
        </p:txBody>
      </p:sp>
    </p:spTree>
    <p:extLst>
      <p:ext uri="{BB962C8B-B14F-4D97-AF65-F5344CB8AC3E}">
        <p14:creationId xmlns:p14="http://schemas.microsoft.com/office/powerpoint/2010/main" val="34890926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p:sp>
      <p:sp>
        <p:nvSpPr>
          <p:cNvPr id="53251" name="Notes Placeholder 2"/>
          <p:cNvSpPr>
            <a:spLocks noGrp="1"/>
          </p:cNvSpPr>
          <p:nvPr>
            <p:ph type="body" idx="1"/>
          </p:nvPr>
        </p:nvSpPr>
        <p:spPr>
          <a:noFill/>
          <a:extLst>
            <a:ext uri="{91240B29-F687-4F45-9708-019B960494DF}">
              <a14:hiddenLine xmlns:a14="http://schemas.microsoft.com/office/drawing/2010/main" w="9525">
                <a:solidFill>
                  <a:srgbClr val="808080"/>
                </a:solidFill>
                <a:miter lim="800000"/>
                <a:headEnd/>
                <a:tailEnd/>
              </a14:hiddenLine>
            </a:ext>
          </a:extLst>
        </p:spPr>
        <p:txBody>
          <a:bodyPr/>
          <a:lstStyle/>
          <a:p>
            <a:endParaRPr lang="en-US" altLang="en-US" smtClean="0"/>
          </a:p>
        </p:txBody>
      </p:sp>
      <p:sp>
        <p:nvSpPr>
          <p:cNvPr id="53252" name="Slide Number Placeholder 3"/>
          <p:cNvSpPr>
            <a:spLocks noGrp="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FF83A5AF-27CD-413E-986B-0611555EC682}" type="slidenum">
              <a:rPr lang="en-US" altLang="en-US" sz="1400" smtClean="0"/>
              <a:pPr>
                <a:spcBef>
                  <a:spcPct val="0"/>
                </a:spcBef>
                <a:buClrTx/>
                <a:buFontTx/>
                <a:buNone/>
              </a:pPr>
              <a:t>17</a:t>
            </a:fld>
            <a:endParaRPr lang="en-US" altLang="en-US" sz="1400" smtClean="0"/>
          </a:p>
        </p:txBody>
      </p:sp>
    </p:spTree>
    <p:extLst>
      <p:ext uri="{BB962C8B-B14F-4D97-AF65-F5344CB8AC3E}">
        <p14:creationId xmlns:p14="http://schemas.microsoft.com/office/powerpoint/2010/main" val="2886109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p:sp>
      <p:sp>
        <p:nvSpPr>
          <p:cNvPr id="55299" name="Notes Placeholder 2"/>
          <p:cNvSpPr>
            <a:spLocks noGrp="1"/>
          </p:cNvSpPr>
          <p:nvPr>
            <p:ph type="body" idx="1"/>
          </p:nvPr>
        </p:nvSpPr>
        <p:spPr>
          <a:noFill/>
          <a:extLst>
            <a:ext uri="{91240B29-F687-4F45-9708-019B960494DF}">
              <a14:hiddenLine xmlns:a14="http://schemas.microsoft.com/office/drawing/2010/main" w="9525">
                <a:solidFill>
                  <a:srgbClr val="808080"/>
                </a:solidFill>
                <a:miter lim="800000"/>
                <a:headEnd/>
                <a:tailEnd/>
              </a14:hiddenLine>
            </a:ext>
          </a:extLst>
        </p:spPr>
        <p:txBody>
          <a:bodyPr/>
          <a:lstStyle/>
          <a:p>
            <a:endParaRPr lang="en-US" altLang="en-US" smtClean="0"/>
          </a:p>
        </p:txBody>
      </p:sp>
      <p:sp>
        <p:nvSpPr>
          <p:cNvPr id="55300" name="Slide Number Placeholder 3"/>
          <p:cNvSpPr>
            <a:spLocks noGrp="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5E7E528C-611F-417C-844B-03070BC48C67}" type="slidenum">
              <a:rPr lang="en-US" altLang="en-US" sz="1400" smtClean="0"/>
              <a:pPr>
                <a:spcBef>
                  <a:spcPct val="0"/>
                </a:spcBef>
                <a:buClrTx/>
                <a:buFontTx/>
                <a:buNone/>
              </a:pPr>
              <a:t>18</a:t>
            </a:fld>
            <a:endParaRPr lang="en-US" altLang="en-US" sz="1400" smtClean="0"/>
          </a:p>
        </p:txBody>
      </p:sp>
    </p:spTree>
    <p:extLst>
      <p:ext uri="{BB962C8B-B14F-4D97-AF65-F5344CB8AC3E}">
        <p14:creationId xmlns:p14="http://schemas.microsoft.com/office/powerpoint/2010/main" val="8625414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p:sp>
      <p:sp>
        <p:nvSpPr>
          <p:cNvPr id="57347" name="Notes Placeholder 2"/>
          <p:cNvSpPr>
            <a:spLocks noGrp="1"/>
          </p:cNvSpPr>
          <p:nvPr>
            <p:ph type="body" idx="1"/>
          </p:nvPr>
        </p:nvSpPr>
        <p:spPr>
          <a:noFill/>
          <a:extLst>
            <a:ext uri="{91240B29-F687-4F45-9708-019B960494DF}">
              <a14:hiddenLine xmlns:a14="http://schemas.microsoft.com/office/drawing/2010/main" w="9525">
                <a:solidFill>
                  <a:srgbClr val="808080"/>
                </a:solidFill>
                <a:miter lim="800000"/>
                <a:headEnd/>
                <a:tailEnd/>
              </a14:hiddenLine>
            </a:ext>
          </a:extLst>
        </p:spPr>
        <p:txBody>
          <a:bodyPr/>
          <a:lstStyle/>
          <a:p>
            <a:endParaRPr lang="en-US" altLang="en-US" smtClean="0"/>
          </a:p>
        </p:txBody>
      </p:sp>
      <p:sp>
        <p:nvSpPr>
          <p:cNvPr id="57348" name="Slide Number Placeholder 3"/>
          <p:cNvSpPr>
            <a:spLocks noGrp="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721E1CDE-6673-48E6-BD45-BA2A43F15971}" type="slidenum">
              <a:rPr lang="en-US" altLang="en-US" sz="1400" smtClean="0"/>
              <a:pPr>
                <a:spcBef>
                  <a:spcPct val="0"/>
                </a:spcBef>
                <a:buClrTx/>
                <a:buFontTx/>
                <a:buNone/>
              </a:pPr>
              <a:t>19</a:t>
            </a:fld>
            <a:endParaRPr lang="en-US" altLang="en-US" sz="1400" smtClean="0"/>
          </a:p>
        </p:txBody>
      </p:sp>
    </p:spTree>
    <p:extLst>
      <p:ext uri="{BB962C8B-B14F-4D97-AF65-F5344CB8AC3E}">
        <p14:creationId xmlns:p14="http://schemas.microsoft.com/office/powerpoint/2010/main" val="3353436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p:sp>
      <p:sp>
        <p:nvSpPr>
          <p:cNvPr id="59395" name="Notes Placeholder 2"/>
          <p:cNvSpPr>
            <a:spLocks noGrp="1"/>
          </p:cNvSpPr>
          <p:nvPr>
            <p:ph type="body" idx="1"/>
          </p:nvPr>
        </p:nvSpPr>
        <p:spPr>
          <a:noFill/>
          <a:extLst>
            <a:ext uri="{91240B29-F687-4F45-9708-019B960494DF}">
              <a14:hiddenLine xmlns:a14="http://schemas.microsoft.com/office/drawing/2010/main" w="9525">
                <a:solidFill>
                  <a:srgbClr val="808080"/>
                </a:solidFill>
                <a:miter lim="800000"/>
                <a:headEnd/>
                <a:tailEnd/>
              </a14:hiddenLine>
            </a:ext>
          </a:extLst>
        </p:spPr>
        <p:txBody>
          <a:bodyPr/>
          <a:lstStyle/>
          <a:p>
            <a:endParaRPr lang="en-US" altLang="en-US" smtClean="0"/>
          </a:p>
        </p:txBody>
      </p:sp>
      <p:sp>
        <p:nvSpPr>
          <p:cNvPr id="59396" name="Slide Number Placeholder 3"/>
          <p:cNvSpPr>
            <a:spLocks noGrp="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FEC3250D-E6BB-4115-8607-D640457FA155}" type="slidenum">
              <a:rPr lang="en-US" altLang="en-US" sz="1400" smtClean="0"/>
              <a:pPr>
                <a:spcBef>
                  <a:spcPct val="0"/>
                </a:spcBef>
                <a:buClrTx/>
                <a:buFontTx/>
                <a:buNone/>
              </a:pPr>
              <a:t>20</a:t>
            </a:fld>
            <a:endParaRPr lang="en-US" altLang="en-US" sz="1400" smtClean="0"/>
          </a:p>
        </p:txBody>
      </p:sp>
    </p:spTree>
    <p:extLst>
      <p:ext uri="{BB962C8B-B14F-4D97-AF65-F5344CB8AC3E}">
        <p14:creationId xmlns:p14="http://schemas.microsoft.com/office/powerpoint/2010/main" val="30350656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p:sp>
      <p:sp>
        <p:nvSpPr>
          <p:cNvPr id="61443" name="Notes Placeholder 2"/>
          <p:cNvSpPr>
            <a:spLocks noGrp="1"/>
          </p:cNvSpPr>
          <p:nvPr>
            <p:ph type="body" idx="1"/>
          </p:nvPr>
        </p:nvSpPr>
        <p:spPr>
          <a:noFill/>
          <a:extLst>
            <a:ext uri="{91240B29-F687-4F45-9708-019B960494DF}">
              <a14:hiddenLine xmlns:a14="http://schemas.microsoft.com/office/drawing/2010/main" w="9525">
                <a:solidFill>
                  <a:srgbClr val="808080"/>
                </a:solidFill>
                <a:miter lim="800000"/>
                <a:headEnd/>
                <a:tailEnd/>
              </a14:hiddenLine>
            </a:ext>
          </a:extLst>
        </p:spPr>
        <p:txBody>
          <a:bodyPr/>
          <a:lstStyle/>
          <a:p>
            <a:endParaRPr lang="en-US" altLang="en-US" smtClean="0"/>
          </a:p>
        </p:txBody>
      </p:sp>
      <p:sp>
        <p:nvSpPr>
          <p:cNvPr id="61444" name="Slide Number Placeholder 3"/>
          <p:cNvSpPr>
            <a:spLocks noGrp="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2A92B563-9000-4C9A-8384-39C02AB02E25}" type="slidenum">
              <a:rPr lang="en-US" altLang="en-US" sz="1400" smtClean="0"/>
              <a:pPr>
                <a:spcBef>
                  <a:spcPct val="0"/>
                </a:spcBef>
                <a:buClrTx/>
                <a:buFontTx/>
                <a:buNone/>
              </a:pPr>
              <a:t>21</a:t>
            </a:fld>
            <a:endParaRPr lang="en-US" altLang="en-US" sz="1400" smtClean="0"/>
          </a:p>
        </p:txBody>
      </p:sp>
    </p:spTree>
    <p:extLst>
      <p:ext uri="{BB962C8B-B14F-4D97-AF65-F5344CB8AC3E}">
        <p14:creationId xmlns:p14="http://schemas.microsoft.com/office/powerpoint/2010/main" val="7844888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p:sp>
      <p:sp>
        <p:nvSpPr>
          <p:cNvPr id="61443" name="Notes Placeholder 2"/>
          <p:cNvSpPr>
            <a:spLocks noGrp="1"/>
          </p:cNvSpPr>
          <p:nvPr>
            <p:ph type="body" idx="1"/>
          </p:nvPr>
        </p:nvSpPr>
        <p:spPr>
          <a:noFill/>
          <a:extLst>
            <a:ext uri="{91240B29-F687-4F45-9708-019B960494DF}">
              <a14:hiddenLine xmlns:a14="http://schemas.microsoft.com/office/drawing/2010/main" w="9525">
                <a:solidFill>
                  <a:srgbClr val="808080"/>
                </a:solidFill>
                <a:miter lim="800000"/>
                <a:headEnd/>
                <a:tailEnd/>
              </a14:hiddenLine>
            </a:ext>
          </a:extLst>
        </p:spPr>
        <p:txBody>
          <a:bodyPr/>
          <a:lstStyle/>
          <a:p>
            <a:endParaRPr lang="en-US" altLang="en-US" smtClean="0"/>
          </a:p>
        </p:txBody>
      </p:sp>
      <p:sp>
        <p:nvSpPr>
          <p:cNvPr id="61444" name="Slide Number Placeholder 3"/>
          <p:cNvSpPr>
            <a:spLocks noGrp="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2A92B563-9000-4C9A-8384-39C02AB02E25}" type="slidenum">
              <a:rPr lang="en-US" altLang="en-US" sz="1400" smtClean="0"/>
              <a:pPr>
                <a:spcBef>
                  <a:spcPct val="0"/>
                </a:spcBef>
                <a:buClrTx/>
                <a:buFontTx/>
                <a:buNone/>
              </a:pPr>
              <a:t>22</a:t>
            </a:fld>
            <a:endParaRPr lang="en-US" altLang="en-US" sz="1400" smtClean="0"/>
          </a:p>
        </p:txBody>
      </p:sp>
    </p:spTree>
    <p:extLst>
      <p:ext uri="{BB962C8B-B14F-4D97-AF65-F5344CB8AC3E}">
        <p14:creationId xmlns:p14="http://schemas.microsoft.com/office/powerpoint/2010/main" val="2934124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p:cNvSpPr>
            <a:spLocks noGrp="1" noRot="1" noChangeAspect="1" noTextEdit="1"/>
          </p:cNvSpPr>
          <p:nvPr>
            <p:ph type="sldImg"/>
          </p:nvPr>
        </p:nvSpPr>
        <p:spPr/>
      </p:sp>
      <p:sp>
        <p:nvSpPr>
          <p:cNvPr id="11267" name="Notes Placeholder 2"/>
          <p:cNvSpPr>
            <a:spLocks noGrp="1"/>
          </p:cNvSpPr>
          <p:nvPr>
            <p:ph type="body" idx="1"/>
          </p:nvPr>
        </p:nvSpPr>
        <p:spPr>
          <a:noFill/>
          <a:extLst>
            <a:ext uri="{91240B29-F687-4F45-9708-019B960494DF}">
              <a14:hiddenLine xmlns:a14="http://schemas.microsoft.com/office/drawing/2010/main" w="9525">
                <a:solidFill>
                  <a:srgbClr val="808080"/>
                </a:solidFill>
                <a:miter lim="800000"/>
                <a:headEnd/>
                <a:tailEnd/>
              </a14:hiddenLine>
            </a:ext>
          </a:extLst>
        </p:spPr>
        <p:txBody>
          <a:bodyPr/>
          <a:lstStyle/>
          <a:p>
            <a:endParaRPr lang="en-US" altLang="en-US" smtClean="0"/>
          </a:p>
        </p:txBody>
      </p:sp>
      <p:sp>
        <p:nvSpPr>
          <p:cNvPr id="11268" name="Slide Number Placeholder 3"/>
          <p:cNvSpPr>
            <a:spLocks noGrp="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224C61C1-708C-43D7-82B2-103A859276B8}" type="slidenum">
              <a:rPr lang="en-US" altLang="en-US" sz="1400" smtClean="0"/>
              <a:pPr>
                <a:spcBef>
                  <a:spcPct val="0"/>
                </a:spcBef>
                <a:buClrTx/>
                <a:buFontTx/>
                <a:buNone/>
              </a:pPr>
              <a:t>4</a:t>
            </a:fld>
            <a:endParaRPr lang="en-US" altLang="en-US" sz="1400" smtClean="0"/>
          </a:p>
        </p:txBody>
      </p:sp>
    </p:spTree>
    <p:extLst>
      <p:ext uri="{BB962C8B-B14F-4D97-AF65-F5344CB8AC3E}">
        <p14:creationId xmlns:p14="http://schemas.microsoft.com/office/powerpoint/2010/main" val="40439582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p:sp>
      <p:sp>
        <p:nvSpPr>
          <p:cNvPr id="61443" name="Notes Placeholder 2"/>
          <p:cNvSpPr>
            <a:spLocks noGrp="1"/>
          </p:cNvSpPr>
          <p:nvPr>
            <p:ph type="body" idx="1"/>
          </p:nvPr>
        </p:nvSpPr>
        <p:spPr>
          <a:noFill/>
          <a:extLst>
            <a:ext uri="{91240B29-F687-4F45-9708-019B960494DF}">
              <a14:hiddenLine xmlns:a14="http://schemas.microsoft.com/office/drawing/2010/main" w="9525">
                <a:solidFill>
                  <a:srgbClr val="808080"/>
                </a:solidFill>
                <a:miter lim="800000"/>
                <a:headEnd/>
                <a:tailEnd/>
              </a14:hiddenLine>
            </a:ext>
          </a:extLst>
        </p:spPr>
        <p:txBody>
          <a:bodyPr/>
          <a:lstStyle/>
          <a:p>
            <a:endParaRPr lang="en-US" altLang="en-US" smtClean="0"/>
          </a:p>
        </p:txBody>
      </p:sp>
      <p:sp>
        <p:nvSpPr>
          <p:cNvPr id="61444" name="Slide Number Placeholder 3"/>
          <p:cNvSpPr>
            <a:spLocks noGrp="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2A92B563-9000-4C9A-8384-39C02AB02E25}" type="slidenum">
              <a:rPr lang="en-US" altLang="en-US" sz="1400" smtClean="0"/>
              <a:pPr>
                <a:spcBef>
                  <a:spcPct val="0"/>
                </a:spcBef>
                <a:buClrTx/>
                <a:buFontTx/>
                <a:buNone/>
              </a:pPr>
              <a:t>23</a:t>
            </a:fld>
            <a:endParaRPr lang="en-US" altLang="en-US" sz="1400" smtClean="0"/>
          </a:p>
        </p:txBody>
      </p:sp>
    </p:spTree>
    <p:extLst>
      <p:ext uri="{BB962C8B-B14F-4D97-AF65-F5344CB8AC3E}">
        <p14:creationId xmlns:p14="http://schemas.microsoft.com/office/powerpoint/2010/main" val="376068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p:sp>
      <p:sp>
        <p:nvSpPr>
          <p:cNvPr id="61443" name="Notes Placeholder 2"/>
          <p:cNvSpPr>
            <a:spLocks noGrp="1"/>
          </p:cNvSpPr>
          <p:nvPr>
            <p:ph type="body" idx="1"/>
          </p:nvPr>
        </p:nvSpPr>
        <p:spPr>
          <a:noFill/>
          <a:extLst>
            <a:ext uri="{91240B29-F687-4F45-9708-019B960494DF}">
              <a14:hiddenLine xmlns:a14="http://schemas.microsoft.com/office/drawing/2010/main" w="9525">
                <a:solidFill>
                  <a:srgbClr val="808080"/>
                </a:solidFill>
                <a:miter lim="800000"/>
                <a:headEnd/>
                <a:tailEnd/>
              </a14:hiddenLine>
            </a:ext>
          </a:extLst>
        </p:spPr>
        <p:txBody>
          <a:bodyPr/>
          <a:lstStyle/>
          <a:p>
            <a:endParaRPr lang="en-US" altLang="en-US" smtClean="0"/>
          </a:p>
        </p:txBody>
      </p:sp>
      <p:sp>
        <p:nvSpPr>
          <p:cNvPr id="61444" name="Slide Number Placeholder 3"/>
          <p:cNvSpPr>
            <a:spLocks noGrp="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2A92B563-9000-4C9A-8384-39C02AB02E25}" type="slidenum">
              <a:rPr lang="en-US" altLang="en-US" sz="1400" smtClean="0"/>
              <a:pPr>
                <a:spcBef>
                  <a:spcPct val="0"/>
                </a:spcBef>
                <a:buClrTx/>
                <a:buFontTx/>
                <a:buNone/>
              </a:pPr>
              <a:t>24</a:t>
            </a:fld>
            <a:endParaRPr lang="en-US" altLang="en-US" sz="1400" smtClean="0"/>
          </a:p>
        </p:txBody>
      </p:sp>
    </p:spTree>
    <p:extLst>
      <p:ext uri="{BB962C8B-B14F-4D97-AF65-F5344CB8AC3E}">
        <p14:creationId xmlns:p14="http://schemas.microsoft.com/office/powerpoint/2010/main" val="36649304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p:sp>
      <p:sp>
        <p:nvSpPr>
          <p:cNvPr id="61443" name="Notes Placeholder 2"/>
          <p:cNvSpPr>
            <a:spLocks noGrp="1"/>
          </p:cNvSpPr>
          <p:nvPr>
            <p:ph type="body" idx="1"/>
          </p:nvPr>
        </p:nvSpPr>
        <p:spPr>
          <a:noFill/>
          <a:extLst>
            <a:ext uri="{91240B29-F687-4F45-9708-019B960494DF}">
              <a14:hiddenLine xmlns:a14="http://schemas.microsoft.com/office/drawing/2010/main" w="9525">
                <a:solidFill>
                  <a:srgbClr val="808080"/>
                </a:solidFill>
                <a:miter lim="800000"/>
                <a:headEnd/>
                <a:tailEnd/>
              </a14:hiddenLine>
            </a:ext>
          </a:extLst>
        </p:spPr>
        <p:txBody>
          <a:bodyPr/>
          <a:lstStyle/>
          <a:p>
            <a:endParaRPr lang="en-US" altLang="en-US" smtClean="0"/>
          </a:p>
        </p:txBody>
      </p:sp>
      <p:sp>
        <p:nvSpPr>
          <p:cNvPr id="61444" name="Slide Number Placeholder 3"/>
          <p:cNvSpPr>
            <a:spLocks noGrp="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2A92B563-9000-4C9A-8384-39C02AB02E25}" type="slidenum">
              <a:rPr lang="en-US" altLang="en-US" sz="1400" smtClean="0"/>
              <a:pPr>
                <a:spcBef>
                  <a:spcPct val="0"/>
                </a:spcBef>
                <a:buClrTx/>
                <a:buFontTx/>
                <a:buNone/>
              </a:pPr>
              <a:t>25</a:t>
            </a:fld>
            <a:endParaRPr lang="en-US" altLang="en-US" sz="1400" smtClean="0"/>
          </a:p>
        </p:txBody>
      </p:sp>
    </p:spTree>
    <p:extLst>
      <p:ext uri="{BB962C8B-B14F-4D97-AF65-F5344CB8AC3E}">
        <p14:creationId xmlns:p14="http://schemas.microsoft.com/office/powerpoint/2010/main" val="36047596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p:sp>
      <p:sp>
        <p:nvSpPr>
          <p:cNvPr id="61443" name="Notes Placeholder 2"/>
          <p:cNvSpPr>
            <a:spLocks noGrp="1"/>
          </p:cNvSpPr>
          <p:nvPr>
            <p:ph type="body" idx="1"/>
          </p:nvPr>
        </p:nvSpPr>
        <p:spPr>
          <a:noFill/>
          <a:extLst>
            <a:ext uri="{91240B29-F687-4F45-9708-019B960494DF}">
              <a14:hiddenLine xmlns:a14="http://schemas.microsoft.com/office/drawing/2010/main" w="9525">
                <a:solidFill>
                  <a:srgbClr val="808080"/>
                </a:solidFill>
                <a:miter lim="800000"/>
                <a:headEnd/>
                <a:tailEnd/>
              </a14:hiddenLine>
            </a:ext>
          </a:extLst>
        </p:spPr>
        <p:txBody>
          <a:bodyPr/>
          <a:lstStyle/>
          <a:p>
            <a:endParaRPr lang="en-US" altLang="en-US" smtClean="0"/>
          </a:p>
        </p:txBody>
      </p:sp>
      <p:sp>
        <p:nvSpPr>
          <p:cNvPr id="61444" name="Slide Number Placeholder 3"/>
          <p:cNvSpPr>
            <a:spLocks noGrp="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2A92B563-9000-4C9A-8384-39C02AB02E25}" type="slidenum">
              <a:rPr lang="en-US" altLang="en-US" sz="1400" smtClean="0"/>
              <a:pPr>
                <a:spcBef>
                  <a:spcPct val="0"/>
                </a:spcBef>
                <a:buClrTx/>
                <a:buFontTx/>
                <a:buNone/>
              </a:pPr>
              <a:t>26</a:t>
            </a:fld>
            <a:endParaRPr lang="en-US" altLang="en-US" sz="1400" smtClean="0"/>
          </a:p>
        </p:txBody>
      </p:sp>
    </p:spTree>
    <p:extLst>
      <p:ext uri="{BB962C8B-B14F-4D97-AF65-F5344CB8AC3E}">
        <p14:creationId xmlns:p14="http://schemas.microsoft.com/office/powerpoint/2010/main" val="2723718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p:sp>
      <p:sp>
        <p:nvSpPr>
          <p:cNvPr id="63491" name="Notes Placeholder 2"/>
          <p:cNvSpPr>
            <a:spLocks noGrp="1"/>
          </p:cNvSpPr>
          <p:nvPr>
            <p:ph type="body" idx="1"/>
          </p:nvPr>
        </p:nvSpPr>
        <p:spPr>
          <a:noFill/>
          <a:extLst>
            <a:ext uri="{91240B29-F687-4F45-9708-019B960494DF}">
              <a14:hiddenLine xmlns:a14="http://schemas.microsoft.com/office/drawing/2010/main" w="9525">
                <a:solidFill>
                  <a:srgbClr val="808080"/>
                </a:solidFill>
                <a:miter lim="800000"/>
                <a:headEnd/>
                <a:tailEnd/>
              </a14:hiddenLine>
            </a:ext>
          </a:extLst>
        </p:spPr>
        <p:txBody>
          <a:bodyPr/>
          <a:lstStyle/>
          <a:p>
            <a:endParaRPr lang="en-US" altLang="en-US" smtClean="0"/>
          </a:p>
        </p:txBody>
      </p:sp>
      <p:sp>
        <p:nvSpPr>
          <p:cNvPr id="63492" name="Slide Number Placeholder 3"/>
          <p:cNvSpPr>
            <a:spLocks noGrp="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D3EB5384-3B3A-418A-AA43-1E1FF074C53C}" type="slidenum">
              <a:rPr lang="en-US" altLang="en-US" sz="1400" smtClean="0"/>
              <a:pPr>
                <a:spcBef>
                  <a:spcPct val="0"/>
                </a:spcBef>
                <a:buClrTx/>
                <a:buFontTx/>
                <a:buNone/>
              </a:pPr>
              <a:t>27</a:t>
            </a:fld>
            <a:endParaRPr lang="en-US" altLang="en-US" sz="1400" smtClean="0"/>
          </a:p>
        </p:txBody>
      </p:sp>
    </p:spTree>
    <p:extLst>
      <p:ext uri="{BB962C8B-B14F-4D97-AF65-F5344CB8AC3E}">
        <p14:creationId xmlns:p14="http://schemas.microsoft.com/office/powerpoint/2010/main" val="4899598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p:sp>
      <p:sp>
        <p:nvSpPr>
          <p:cNvPr id="65539" name="Notes Placeholder 2"/>
          <p:cNvSpPr>
            <a:spLocks noGrp="1"/>
          </p:cNvSpPr>
          <p:nvPr>
            <p:ph type="body" idx="1"/>
          </p:nvPr>
        </p:nvSpPr>
        <p:spPr>
          <a:noFill/>
          <a:extLst>
            <a:ext uri="{91240B29-F687-4F45-9708-019B960494DF}">
              <a14:hiddenLine xmlns:a14="http://schemas.microsoft.com/office/drawing/2010/main" w="9525">
                <a:solidFill>
                  <a:srgbClr val="808080"/>
                </a:solidFill>
                <a:miter lim="800000"/>
                <a:headEnd/>
                <a:tailEnd/>
              </a14:hiddenLine>
            </a:ext>
          </a:extLst>
        </p:spPr>
        <p:txBody>
          <a:bodyPr/>
          <a:lstStyle/>
          <a:p>
            <a:endParaRPr lang="en-US" altLang="en-US" smtClean="0"/>
          </a:p>
        </p:txBody>
      </p:sp>
      <p:sp>
        <p:nvSpPr>
          <p:cNvPr id="65540" name="Slide Number Placeholder 3"/>
          <p:cNvSpPr>
            <a:spLocks noGrp="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334C9053-D18B-413A-B29A-4AD2B468A47C}" type="slidenum">
              <a:rPr lang="en-US" altLang="en-US" sz="1400" smtClean="0"/>
              <a:pPr>
                <a:spcBef>
                  <a:spcPct val="0"/>
                </a:spcBef>
                <a:buClrTx/>
                <a:buFontTx/>
                <a:buNone/>
              </a:pPr>
              <a:t>28</a:t>
            </a:fld>
            <a:endParaRPr lang="en-US" altLang="en-US" sz="1400" smtClean="0"/>
          </a:p>
        </p:txBody>
      </p:sp>
    </p:spTree>
    <p:extLst>
      <p:ext uri="{BB962C8B-B14F-4D97-AF65-F5344CB8AC3E}">
        <p14:creationId xmlns:p14="http://schemas.microsoft.com/office/powerpoint/2010/main" val="31880706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p:sp>
      <p:sp>
        <p:nvSpPr>
          <p:cNvPr id="25603" name="Notes Placeholder 2"/>
          <p:cNvSpPr>
            <a:spLocks noGrp="1"/>
          </p:cNvSpPr>
          <p:nvPr>
            <p:ph type="body" idx="1"/>
          </p:nvPr>
        </p:nvSpPr>
        <p:spPr>
          <a:noFill/>
          <a:extLst>
            <a:ext uri="{91240B29-F687-4F45-9708-019B960494DF}">
              <a14:hiddenLine xmlns:a14="http://schemas.microsoft.com/office/drawing/2010/main" w="9525">
                <a:solidFill>
                  <a:srgbClr val="808080"/>
                </a:solidFill>
                <a:miter lim="800000"/>
                <a:headEnd/>
                <a:tailEnd/>
              </a14:hiddenLine>
            </a:ext>
          </a:extLst>
        </p:spPr>
        <p:txBody>
          <a:bodyPr/>
          <a:lstStyle/>
          <a:p>
            <a:endParaRPr lang="en-US" altLang="en-US" smtClean="0"/>
          </a:p>
        </p:txBody>
      </p:sp>
      <p:sp>
        <p:nvSpPr>
          <p:cNvPr id="25604" name="Slide Number Placeholder 3"/>
          <p:cNvSpPr>
            <a:spLocks noGrp="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3A6FA5C5-FD3F-41A6-9616-A484B232EB6C}" type="slidenum">
              <a:rPr lang="en-US" altLang="en-US" sz="1400" smtClean="0"/>
              <a:pPr>
                <a:spcBef>
                  <a:spcPct val="0"/>
                </a:spcBef>
                <a:buClrTx/>
                <a:buFontTx/>
                <a:buNone/>
              </a:pPr>
              <a:t>30</a:t>
            </a:fld>
            <a:endParaRPr lang="en-US" altLang="en-US" sz="1400" smtClean="0"/>
          </a:p>
        </p:txBody>
      </p:sp>
    </p:spTree>
    <p:extLst>
      <p:ext uri="{BB962C8B-B14F-4D97-AF65-F5344CB8AC3E}">
        <p14:creationId xmlns:p14="http://schemas.microsoft.com/office/powerpoint/2010/main" val="15328402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p:sp>
      <p:sp>
        <p:nvSpPr>
          <p:cNvPr id="31747" name="Notes Placeholder 2"/>
          <p:cNvSpPr>
            <a:spLocks noGrp="1"/>
          </p:cNvSpPr>
          <p:nvPr>
            <p:ph type="body" idx="1"/>
          </p:nvPr>
        </p:nvSpPr>
        <p:spPr>
          <a:noFill/>
          <a:extLst>
            <a:ext uri="{91240B29-F687-4F45-9708-019B960494DF}">
              <a14:hiddenLine xmlns:a14="http://schemas.microsoft.com/office/drawing/2010/main" w="9525">
                <a:solidFill>
                  <a:srgbClr val="808080"/>
                </a:solidFill>
                <a:miter lim="800000"/>
                <a:headEnd/>
                <a:tailEnd/>
              </a14:hiddenLine>
            </a:ext>
          </a:extLst>
        </p:spPr>
        <p:txBody>
          <a:bodyPr/>
          <a:lstStyle/>
          <a:p>
            <a:endParaRPr lang="en-US" altLang="en-US" smtClean="0"/>
          </a:p>
        </p:txBody>
      </p:sp>
      <p:sp>
        <p:nvSpPr>
          <p:cNvPr id="31748" name="Slide Number Placeholder 3"/>
          <p:cNvSpPr>
            <a:spLocks noGrp="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05D9EF6A-06F8-403D-9799-FBD82B6E83D2}" type="slidenum">
              <a:rPr lang="en-US" altLang="en-US" sz="1400" smtClean="0"/>
              <a:pPr>
                <a:spcBef>
                  <a:spcPct val="0"/>
                </a:spcBef>
                <a:buClrTx/>
                <a:buFontTx/>
                <a:buNone/>
              </a:pPr>
              <a:t>31</a:t>
            </a:fld>
            <a:endParaRPr lang="en-US" altLang="en-US" sz="1400" smtClean="0"/>
          </a:p>
        </p:txBody>
      </p:sp>
    </p:spTree>
    <p:extLst>
      <p:ext uri="{BB962C8B-B14F-4D97-AF65-F5344CB8AC3E}">
        <p14:creationId xmlns:p14="http://schemas.microsoft.com/office/powerpoint/2010/main" val="15265092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p:sp>
      <p:sp>
        <p:nvSpPr>
          <p:cNvPr id="33795" name="Notes Placeholder 2"/>
          <p:cNvSpPr>
            <a:spLocks noGrp="1"/>
          </p:cNvSpPr>
          <p:nvPr>
            <p:ph type="body" idx="1"/>
          </p:nvPr>
        </p:nvSpPr>
        <p:spPr>
          <a:noFill/>
          <a:extLst>
            <a:ext uri="{91240B29-F687-4F45-9708-019B960494DF}">
              <a14:hiddenLine xmlns:a14="http://schemas.microsoft.com/office/drawing/2010/main" w="9525">
                <a:solidFill>
                  <a:srgbClr val="808080"/>
                </a:solidFill>
                <a:miter lim="800000"/>
                <a:headEnd/>
                <a:tailEnd/>
              </a14:hiddenLine>
            </a:ext>
          </a:extLst>
        </p:spPr>
        <p:txBody>
          <a:bodyPr/>
          <a:lstStyle/>
          <a:p>
            <a:endParaRPr lang="en-US" altLang="en-US" smtClean="0"/>
          </a:p>
        </p:txBody>
      </p:sp>
      <p:sp>
        <p:nvSpPr>
          <p:cNvPr id="33796" name="Slide Number Placeholder 3"/>
          <p:cNvSpPr>
            <a:spLocks noGrp="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04FD0A71-606A-4D3A-A657-7A8DB231119F}" type="slidenum">
              <a:rPr lang="en-US" altLang="en-US" sz="1400" smtClean="0"/>
              <a:pPr>
                <a:spcBef>
                  <a:spcPct val="0"/>
                </a:spcBef>
                <a:buClrTx/>
                <a:buFontTx/>
                <a:buNone/>
              </a:pPr>
              <a:t>32</a:t>
            </a:fld>
            <a:endParaRPr lang="en-US" altLang="en-US" sz="1400" smtClean="0"/>
          </a:p>
        </p:txBody>
      </p:sp>
    </p:spTree>
    <p:extLst>
      <p:ext uri="{BB962C8B-B14F-4D97-AF65-F5344CB8AC3E}">
        <p14:creationId xmlns:p14="http://schemas.microsoft.com/office/powerpoint/2010/main" val="27997618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p:sp>
      <p:sp>
        <p:nvSpPr>
          <p:cNvPr id="35843" name="Notes Placeholder 2"/>
          <p:cNvSpPr>
            <a:spLocks noGrp="1"/>
          </p:cNvSpPr>
          <p:nvPr>
            <p:ph type="body" idx="1"/>
          </p:nvPr>
        </p:nvSpPr>
        <p:spPr>
          <a:noFill/>
          <a:extLst>
            <a:ext uri="{91240B29-F687-4F45-9708-019B960494DF}">
              <a14:hiddenLine xmlns:a14="http://schemas.microsoft.com/office/drawing/2010/main" w="9525">
                <a:solidFill>
                  <a:srgbClr val="808080"/>
                </a:solidFill>
                <a:miter lim="800000"/>
                <a:headEnd/>
                <a:tailEnd/>
              </a14:hiddenLine>
            </a:ext>
          </a:extLst>
        </p:spPr>
        <p:txBody>
          <a:bodyPr/>
          <a:lstStyle/>
          <a:p>
            <a:endParaRPr lang="en-US" altLang="en-US" smtClean="0"/>
          </a:p>
        </p:txBody>
      </p:sp>
      <p:sp>
        <p:nvSpPr>
          <p:cNvPr id="35844" name="Slide Number Placeholder 3"/>
          <p:cNvSpPr>
            <a:spLocks noGrp="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78871546-9DA7-4576-A382-B8406091ADFB}" type="slidenum">
              <a:rPr lang="en-US" altLang="en-US" sz="1400" smtClean="0"/>
              <a:pPr>
                <a:spcBef>
                  <a:spcPct val="0"/>
                </a:spcBef>
                <a:buClrTx/>
                <a:buFontTx/>
                <a:buNone/>
              </a:pPr>
              <a:t>33</a:t>
            </a:fld>
            <a:endParaRPr lang="en-US" altLang="en-US" sz="1400" smtClean="0"/>
          </a:p>
        </p:txBody>
      </p:sp>
    </p:spTree>
    <p:extLst>
      <p:ext uri="{BB962C8B-B14F-4D97-AF65-F5344CB8AC3E}">
        <p14:creationId xmlns:p14="http://schemas.microsoft.com/office/powerpoint/2010/main" val="4015468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p:sp>
      <p:sp>
        <p:nvSpPr>
          <p:cNvPr id="14339" name="Notes Placeholder 2"/>
          <p:cNvSpPr>
            <a:spLocks noGrp="1"/>
          </p:cNvSpPr>
          <p:nvPr>
            <p:ph type="body" idx="1"/>
          </p:nvPr>
        </p:nvSpPr>
        <p:spPr>
          <a:noFill/>
          <a:extLst>
            <a:ext uri="{91240B29-F687-4F45-9708-019B960494DF}">
              <a14:hiddenLine xmlns:a14="http://schemas.microsoft.com/office/drawing/2010/main" w="9525">
                <a:solidFill>
                  <a:srgbClr val="808080"/>
                </a:solidFill>
                <a:miter lim="800000"/>
                <a:headEnd/>
                <a:tailEnd/>
              </a14:hiddenLine>
            </a:ext>
          </a:extLst>
        </p:spPr>
        <p:txBody>
          <a:bodyPr/>
          <a:lstStyle/>
          <a:p>
            <a:endParaRPr lang="en-US" altLang="en-US" smtClean="0"/>
          </a:p>
        </p:txBody>
      </p:sp>
      <p:sp>
        <p:nvSpPr>
          <p:cNvPr id="14340" name="Slide Number Placeholder 3"/>
          <p:cNvSpPr>
            <a:spLocks noGrp="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7A44DD32-9074-4DDB-B926-5CE5FE8C0166}" type="slidenum">
              <a:rPr lang="en-US" altLang="en-US" sz="1400" smtClean="0"/>
              <a:pPr>
                <a:spcBef>
                  <a:spcPct val="0"/>
                </a:spcBef>
                <a:buClrTx/>
                <a:buFontTx/>
                <a:buNone/>
              </a:pPr>
              <a:t>5</a:t>
            </a:fld>
            <a:endParaRPr lang="en-US" altLang="en-US" sz="1400" smtClean="0"/>
          </a:p>
        </p:txBody>
      </p:sp>
    </p:spTree>
    <p:extLst>
      <p:ext uri="{BB962C8B-B14F-4D97-AF65-F5344CB8AC3E}">
        <p14:creationId xmlns:p14="http://schemas.microsoft.com/office/powerpoint/2010/main" val="34768981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p:sp>
      <p:sp>
        <p:nvSpPr>
          <p:cNvPr id="37891" name="Notes Placeholder 2"/>
          <p:cNvSpPr>
            <a:spLocks noGrp="1"/>
          </p:cNvSpPr>
          <p:nvPr>
            <p:ph type="body" idx="1"/>
          </p:nvPr>
        </p:nvSpPr>
        <p:spPr>
          <a:noFill/>
          <a:extLst>
            <a:ext uri="{91240B29-F687-4F45-9708-019B960494DF}">
              <a14:hiddenLine xmlns:a14="http://schemas.microsoft.com/office/drawing/2010/main" w="9525">
                <a:solidFill>
                  <a:srgbClr val="808080"/>
                </a:solidFill>
                <a:miter lim="800000"/>
                <a:headEnd/>
                <a:tailEnd/>
              </a14:hiddenLine>
            </a:ext>
          </a:extLst>
        </p:spPr>
        <p:txBody>
          <a:bodyPr/>
          <a:lstStyle/>
          <a:p>
            <a:endParaRPr lang="en-US" altLang="en-US" smtClean="0"/>
          </a:p>
        </p:txBody>
      </p:sp>
      <p:sp>
        <p:nvSpPr>
          <p:cNvPr id="37892" name="Slide Number Placeholder 3"/>
          <p:cNvSpPr>
            <a:spLocks noGrp="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4F1C55E4-B0F0-474D-8C02-8DE7ADD9961C}" type="slidenum">
              <a:rPr lang="en-US" altLang="en-US" sz="1400" smtClean="0"/>
              <a:pPr>
                <a:spcBef>
                  <a:spcPct val="0"/>
                </a:spcBef>
                <a:buClrTx/>
                <a:buFontTx/>
                <a:buNone/>
              </a:pPr>
              <a:t>34</a:t>
            </a:fld>
            <a:endParaRPr lang="en-US" altLang="en-US" sz="1400" smtClean="0"/>
          </a:p>
        </p:txBody>
      </p:sp>
    </p:spTree>
    <p:extLst>
      <p:ext uri="{BB962C8B-B14F-4D97-AF65-F5344CB8AC3E}">
        <p14:creationId xmlns:p14="http://schemas.microsoft.com/office/powerpoint/2010/main" val="18916661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p:sp>
      <p:sp>
        <p:nvSpPr>
          <p:cNvPr id="37891" name="Notes Placeholder 2"/>
          <p:cNvSpPr>
            <a:spLocks noGrp="1"/>
          </p:cNvSpPr>
          <p:nvPr>
            <p:ph type="body" idx="1"/>
          </p:nvPr>
        </p:nvSpPr>
        <p:spPr>
          <a:noFill/>
          <a:extLst>
            <a:ext uri="{91240B29-F687-4F45-9708-019B960494DF}">
              <a14:hiddenLine xmlns:a14="http://schemas.microsoft.com/office/drawing/2010/main" w="9525">
                <a:solidFill>
                  <a:srgbClr val="808080"/>
                </a:solidFill>
                <a:miter lim="800000"/>
                <a:headEnd/>
                <a:tailEnd/>
              </a14:hiddenLine>
            </a:ext>
          </a:extLst>
        </p:spPr>
        <p:txBody>
          <a:bodyPr/>
          <a:lstStyle/>
          <a:p>
            <a:endParaRPr lang="en-US" altLang="en-US" smtClean="0"/>
          </a:p>
        </p:txBody>
      </p:sp>
      <p:sp>
        <p:nvSpPr>
          <p:cNvPr id="37892" name="Slide Number Placeholder 3"/>
          <p:cNvSpPr>
            <a:spLocks noGrp="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4F1C55E4-B0F0-474D-8C02-8DE7ADD9961C}" type="slidenum">
              <a:rPr lang="en-US" altLang="en-US" sz="1400" smtClean="0"/>
              <a:pPr>
                <a:spcBef>
                  <a:spcPct val="0"/>
                </a:spcBef>
                <a:buClrTx/>
                <a:buFontTx/>
                <a:buNone/>
              </a:pPr>
              <a:t>35</a:t>
            </a:fld>
            <a:endParaRPr lang="en-US" altLang="en-US" sz="1400" smtClean="0"/>
          </a:p>
        </p:txBody>
      </p:sp>
    </p:spTree>
    <p:extLst>
      <p:ext uri="{BB962C8B-B14F-4D97-AF65-F5344CB8AC3E}">
        <p14:creationId xmlns:p14="http://schemas.microsoft.com/office/powerpoint/2010/main" val="17009010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p:sp>
      <p:sp>
        <p:nvSpPr>
          <p:cNvPr id="37891" name="Notes Placeholder 2"/>
          <p:cNvSpPr>
            <a:spLocks noGrp="1"/>
          </p:cNvSpPr>
          <p:nvPr>
            <p:ph type="body" idx="1"/>
          </p:nvPr>
        </p:nvSpPr>
        <p:spPr>
          <a:noFill/>
          <a:extLst>
            <a:ext uri="{91240B29-F687-4F45-9708-019B960494DF}">
              <a14:hiddenLine xmlns:a14="http://schemas.microsoft.com/office/drawing/2010/main" w="9525">
                <a:solidFill>
                  <a:srgbClr val="808080"/>
                </a:solidFill>
                <a:miter lim="800000"/>
                <a:headEnd/>
                <a:tailEnd/>
              </a14:hiddenLine>
            </a:ext>
          </a:extLst>
        </p:spPr>
        <p:txBody>
          <a:bodyPr/>
          <a:lstStyle/>
          <a:p>
            <a:endParaRPr lang="en-US" altLang="en-US" smtClean="0"/>
          </a:p>
        </p:txBody>
      </p:sp>
      <p:sp>
        <p:nvSpPr>
          <p:cNvPr id="37892" name="Slide Number Placeholder 3"/>
          <p:cNvSpPr>
            <a:spLocks noGrp="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4F1C55E4-B0F0-474D-8C02-8DE7ADD9961C}" type="slidenum">
              <a:rPr lang="en-US" altLang="en-US" sz="1400" smtClean="0"/>
              <a:pPr>
                <a:spcBef>
                  <a:spcPct val="0"/>
                </a:spcBef>
                <a:buClrTx/>
                <a:buFontTx/>
                <a:buNone/>
              </a:pPr>
              <a:t>36</a:t>
            </a:fld>
            <a:endParaRPr lang="en-US" altLang="en-US" sz="1400" smtClean="0"/>
          </a:p>
        </p:txBody>
      </p:sp>
    </p:spTree>
    <p:extLst>
      <p:ext uri="{BB962C8B-B14F-4D97-AF65-F5344CB8AC3E}">
        <p14:creationId xmlns:p14="http://schemas.microsoft.com/office/powerpoint/2010/main" val="27131928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p:sp>
      <p:sp>
        <p:nvSpPr>
          <p:cNvPr id="29699" name="Notes Placeholder 2"/>
          <p:cNvSpPr>
            <a:spLocks noGrp="1"/>
          </p:cNvSpPr>
          <p:nvPr>
            <p:ph type="body" idx="1"/>
          </p:nvPr>
        </p:nvSpPr>
        <p:spPr>
          <a:noFill/>
          <a:extLst>
            <a:ext uri="{91240B29-F687-4F45-9708-019B960494DF}">
              <a14:hiddenLine xmlns:a14="http://schemas.microsoft.com/office/drawing/2010/main" w="9525">
                <a:solidFill>
                  <a:srgbClr val="808080"/>
                </a:solidFill>
                <a:miter lim="800000"/>
                <a:headEnd/>
                <a:tailEnd/>
              </a14:hiddenLine>
            </a:ext>
          </a:extLst>
        </p:spPr>
        <p:txBody>
          <a:bodyPr/>
          <a:lstStyle/>
          <a:p>
            <a:endParaRPr lang="en-US" altLang="en-US" smtClean="0"/>
          </a:p>
        </p:txBody>
      </p:sp>
      <p:sp>
        <p:nvSpPr>
          <p:cNvPr id="29700" name="Slide Number Placeholder 3"/>
          <p:cNvSpPr>
            <a:spLocks noGrp="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16C21F5B-915D-453D-ADEE-F16BEAF23344}" type="slidenum">
              <a:rPr lang="en-US" altLang="en-US" sz="1400" smtClean="0"/>
              <a:pPr>
                <a:spcBef>
                  <a:spcPct val="0"/>
                </a:spcBef>
                <a:buClrTx/>
                <a:buFontTx/>
                <a:buNone/>
              </a:pPr>
              <a:t>37</a:t>
            </a:fld>
            <a:endParaRPr lang="en-US" altLang="en-US" sz="1400" smtClean="0"/>
          </a:p>
        </p:txBody>
      </p:sp>
    </p:spTree>
    <p:extLst>
      <p:ext uri="{BB962C8B-B14F-4D97-AF65-F5344CB8AC3E}">
        <p14:creationId xmlns:p14="http://schemas.microsoft.com/office/powerpoint/2010/main" val="22859258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p:sp>
      <p:sp>
        <p:nvSpPr>
          <p:cNvPr id="68611" name="Notes Placeholder 2"/>
          <p:cNvSpPr>
            <a:spLocks noGrp="1"/>
          </p:cNvSpPr>
          <p:nvPr>
            <p:ph type="body" idx="1"/>
          </p:nvPr>
        </p:nvSpPr>
        <p:spPr>
          <a:noFill/>
          <a:extLst>
            <a:ext uri="{91240B29-F687-4F45-9708-019B960494DF}">
              <a14:hiddenLine xmlns:a14="http://schemas.microsoft.com/office/drawing/2010/main" w="9525">
                <a:solidFill>
                  <a:srgbClr val="808080"/>
                </a:solidFill>
                <a:miter lim="800000"/>
                <a:headEnd/>
                <a:tailEnd/>
              </a14:hiddenLine>
            </a:ext>
          </a:extLst>
        </p:spPr>
        <p:txBody>
          <a:bodyPr/>
          <a:lstStyle/>
          <a:p>
            <a:endParaRPr lang="en-US" altLang="en-US" smtClean="0"/>
          </a:p>
        </p:txBody>
      </p:sp>
      <p:sp>
        <p:nvSpPr>
          <p:cNvPr id="68612" name="Slide Number Placeholder 3"/>
          <p:cNvSpPr>
            <a:spLocks noGrp="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6998C2BC-32E0-402A-8785-11BFE2B1B113}" type="slidenum">
              <a:rPr lang="en-US" altLang="en-US" sz="1400" smtClean="0"/>
              <a:pPr>
                <a:spcBef>
                  <a:spcPct val="0"/>
                </a:spcBef>
                <a:buClrTx/>
                <a:buFontTx/>
                <a:buNone/>
              </a:pPr>
              <a:t>39</a:t>
            </a:fld>
            <a:endParaRPr lang="en-US" altLang="en-US" sz="1400" smtClean="0"/>
          </a:p>
        </p:txBody>
      </p:sp>
    </p:spTree>
    <p:extLst>
      <p:ext uri="{BB962C8B-B14F-4D97-AF65-F5344CB8AC3E}">
        <p14:creationId xmlns:p14="http://schemas.microsoft.com/office/powerpoint/2010/main" val="18193614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p:sp>
      <p:sp>
        <p:nvSpPr>
          <p:cNvPr id="73731" name="Notes Placeholder 2"/>
          <p:cNvSpPr>
            <a:spLocks noGrp="1"/>
          </p:cNvSpPr>
          <p:nvPr>
            <p:ph type="body" idx="1"/>
          </p:nvPr>
        </p:nvSpPr>
        <p:spPr>
          <a:noFill/>
          <a:extLst>
            <a:ext uri="{91240B29-F687-4F45-9708-019B960494DF}">
              <a14:hiddenLine xmlns:a14="http://schemas.microsoft.com/office/drawing/2010/main" w="9525">
                <a:solidFill>
                  <a:srgbClr val="808080"/>
                </a:solidFill>
                <a:miter lim="800000"/>
                <a:headEnd/>
                <a:tailEnd/>
              </a14:hiddenLine>
            </a:ext>
          </a:extLst>
        </p:spPr>
        <p:txBody>
          <a:bodyPr/>
          <a:lstStyle/>
          <a:p>
            <a:endParaRPr lang="en-US" altLang="en-US" smtClean="0"/>
          </a:p>
        </p:txBody>
      </p:sp>
      <p:sp>
        <p:nvSpPr>
          <p:cNvPr id="73732" name="Slide Number Placeholder 3"/>
          <p:cNvSpPr>
            <a:spLocks noGrp="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E38C2A77-8BD8-4975-B574-E41046E286A4}" type="slidenum">
              <a:rPr lang="en-US" altLang="en-US" sz="1400" smtClean="0"/>
              <a:pPr>
                <a:spcBef>
                  <a:spcPct val="0"/>
                </a:spcBef>
                <a:buClrTx/>
                <a:buFontTx/>
                <a:buNone/>
              </a:pPr>
              <a:t>40</a:t>
            </a:fld>
            <a:endParaRPr lang="en-US" altLang="en-US" sz="1400" smtClean="0"/>
          </a:p>
        </p:txBody>
      </p:sp>
    </p:spTree>
    <p:extLst>
      <p:ext uri="{BB962C8B-B14F-4D97-AF65-F5344CB8AC3E}">
        <p14:creationId xmlns:p14="http://schemas.microsoft.com/office/powerpoint/2010/main" val="18903744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p:sp>
      <p:sp>
        <p:nvSpPr>
          <p:cNvPr id="73731" name="Notes Placeholder 2"/>
          <p:cNvSpPr>
            <a:spLocks noGrp="1"/>
          </p:cNvSpPr>
          <p:nvPr>
            <p:ph type="body" idx="1"/>
          </p:nvPr>
        </p:nvSpPr>
        <p:spPr>
          <a:noFill/>
          <a:extLst>
            <a:ext uri="{91240B29-F687-4F45-9708-019B960494DF}">
              <a14:hiddenLine xmlns:a14="http://schemas.microsoft.com/office/drawing/2010/main" w="9525">
                <a:solidFill>
                  <a:srgbClr val="808080"/>
                </a:solidFill>
                <a:miter lim="800000"/>
                <a:headEnd/>
                <a:tailEnd/>
              </a14:hiddenLine>
            </a:ext>
          </a:extLst>
        </p:spPr>
        <p:txBody>
          <a:bodyPr/>
          <a:lstStyle/>
          <a:p>
            <a:endParaRPr lang="en-US" altLang="en-US" smtClean="0"/>
          </a:p>
        </p:txBody>
      </p:sp>
      <p:sp>
        <p:nvSpPr>
          <p:cNvPr id="73732" name="Slide Number Placeholder 3"/>
          <p:cNvSpPr>
            <a:spLocks noGrp="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E38C2A77-8BD8-4975-B574-E41046E286A4}" type="slidenum">
              <a:rPr lang="en-US" altLang="en-US" sz="1400" smtClean="0"/>
              <a:pPr>
                <a:spcBef>
                  <a:spcPct val="0"/>
                </a:spcBef>
                <a:buClrTx/>
                <a:buFontTx/>
                <a:buNone/>
              </a:pPr>
              <a:t>41</a:t>
            </a:fld>
            <a:endParaRPr lang="en-US" altLang="en-US" sz="1400" smtClean="0"/>
          </a:p>
        </p:txBody>
      </p:sp>
    </p:spTree>
    <p:extLst>
      <p:ext uri="{BB962C8B-B14F-4D97-AF65-F5344CB8AC3E}">
        <p14:creationId xmlns:p14="http://schemas.microsoft.com/office/powerpoint/2010/main" val="27658084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p:sp>
      <p:sp>
        <p:nvSpPr>
          <p:cNvPr id="73731" name="Notes Placeholder 2"/>
          <p:cNvSpPr>
            <a:spLocks noGrp="1"/>
          </p:cNvSpPr>
          <p:nvPr>
            <p:ph type="body" idx="1"/>
          </p:nvPr>
        </p:nvSpPr>
        <p:spPr>
          <a:noFill/>
          <a:extLst>
            <a:ext uri="{91240B29-F687-4F45-9708-019B960494DF}">
              <a14:hiddenLine xmlns:a14="http://schemas.microsoft.com/office/drawing/2010/main" w="9525">
                <a:solidFill>
                  <a:srgbClr val="808080"/>
                </a:solidFill>
                <a:miter lim="800000"/>
                <a:headEnd/>
                <a:tailEnd/>
              </a14:hiddenLine>
            </a:ext>
          </a:extLst>
        </p:spPr>
        <p:txBody>
          <a:bodyPr/>
          <a:lstStyle/>
          <a:p>
            <a:endParaRPr lang="en-US" altLang="en-US" smtClean="0"/>
          </a:p>
        </p:txBody>
      </p:sp>
      <p:sp>
        <p:nvSpPr>
          <p:cNvPr id="73732" name="Slide Number Placeholder 3"/>
          <p:cNvSpPr>
            <a:spLocks noGrp="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E38C2A77-8BD8-4975-B574-E41046E286A4}" type="slidenum">
              <a:rPr lang="en-US" altLang="en-US" sz="1400" smtClean="0"/>
              <a:pPr>
                <a:spcBef>
                  <a:spcPct val="0"/>
                </a:spcBef>
                <a:buClrTx/>
                <a:buFontTx/>
                <a:buNone/>
              </a:pPr>
              <a:t>42</a:t>
            </a:fld>
            <a:endParaRPr lang="en-US" altLang="en-US" sz="1400" smtClean="0"/>
          </a:p>
        </p:txBody>
      </p:sp>
    </p:spTree>
    <p:extLst>
      <p:ext uri="{BB962C8B-B14F-4D97-AF65-F5344CB8AC3E}">
        <p14:creationId xmlns:p14="http://schemas.microsoft.com/office/powerpoint/2010/main" val="6290180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p:sp>
      <p:sp>
        <p:nvSpPr>
          <p:cNvPr id="73731" name="Notes Placeholder 2"/>
          <p:cNvSpPr>
            <a:spLocks noGrp="1"/>
          </p:cNvSpPr>
          <p:nvPr>
            <p:ph type="body" idx="1"/>
          </p:nvPr>
        </p:nvSpPr>
        <p:spPr>
          <a:noFill/>
          <a:extLst>
            <a:ext uri="{91240B29-F687-4F45-9708-019B960494DF}">
              <a14:hiddenLine xmlns:a14="http://schemas.microsoft.com/office/drawing/2010/main" w="9525">
                <a:solidFill>
                  <a:srgbClr val="808080"/>
                </a:solidFill>
                <a:miter lim="800000"/>
                <a:headEnd/>
                <a:tailEnd/>
              </a14:hiddenLine>
            </a:ext>
          </a:extLst>
        </p:spPr>
        <p:txBody>
          <a:bodyPr/>
          <a:lstStyle/>
          <a:p>
            <a:endParaRPr lang="en-US" altLang="en-US" smtClean="0"/>
          </a:p>
        </p:txBody>
      </p:sp>
      <p:sp>
        <p:nvSpPr>
          <p:cNvPr id="73732" name="Slide Number Placeholder 3"/>
          <p:cNvSpPr>
            <a:spLocks noGrp="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E38C2A77-8BD8-4975-B574-E41046E286A4}" type="slidenum">
              <a:rPr lang="en-US" altLang="en-US" sz="1400" smtClean="0"/>
              <a:pPr>
                <a:spcBef>
                  <a:spcPct val="0"/>
                </a:spcBef>
                <a:buClrTx/>
                <a:buFontTx/>
                <a:buNone/>
              </a:pPr>
              <a:t>43</a:t>
            </a:fld>
            <a:endParaRPr lang="en-US" altLang="en-US" sz="1400" smtClean="0"/>
          </a:p>
        </p:txBody>
      </p:sp>
    </p:spTree>
    <p:extLst>
      <p:ext uri="{BB962C8B-B14F-4D97-AF65-F5344CB8AC3E}">
        <p14:creationId xmlns:p14="http://schemas.microsoft.com/office/powerpoint/2010/main" val="33242599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p:sp>
      <p:sp>
        <p:nvSpPr>
          <p:cNvPr id="73731" name="Notes Placeholder 2"/>
          <p:cNvSpPr>
            <a:spLocks noGrp="1"/>
          </p:cNvSpPr>
          <p:nvPr>
            <p:ph type="body" idx="1"/>
          </p:nvPr>
        </p:nvSpPr>
        <p:spPr>
          <a:noFill/>
          <a:extLst>
            <a:ext uri="{91240B29-F687-4F45-9708-019B960494DF}">
              <a14:hiddenLine xmlns:a14="http://schemas.microsoft.com/office/drawing/2010/main" w="9525">
                <a:solidFill>
                  <a:srgbClr val="808080"/>
                </a:solidFill>
                <a:miter lim="800000"/>
                <a:headEnd/>
                <a:tailEnd/>
              </a14:hiddenLine>
            </a:ext>
          </a:extLst>
        </p:spPr>
        <p:txBody>
          <a:bodyPr/>
          <a:lstStyle/>
          <a:p>
            <a:endParaRPr lang="en-US" altLang="en-US" smtClean="0"/>
          </a:p>
        </p:txBody>
      </p:sp>
      <p:sp>
        <p:nvSpPr>
          <p:cNvPr id="73732" name="Slide Number Placeholder 3"/>
          <p:cNvSpPr>
            <a:spLocks noGrp="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E38C2A77-8BD8-4975-B574-E41046E286A4}" type="slidenum">
              <a:rPr lang="en-US" altLang="en-US" sz="1400" smtClean="0"/>
              <a:pPr>
                <a:spcBef>
                  <a:spcPct val="0"/>
                </a:spcBef>
                <a:buClrTx/>
                <a:buFontTx/>
                <a:buNone/>
              </a:pPr>
              <a:t>44</a:t>
            </a:fld>
            <a:endParaRPr lang="en-US" altLang="en-US" sz="1400" smtClean="0"/>
          </a:p>
        </p:txBody>
      </p:sp>
    </p:spTree>
    <p:extLst>
      <p:ext uri="{BB962C8B-B14F-4D97-AF65-F5344CB8AC3E}">
        <p14:creationId xmlns:p14="http://schemas.microsoft.com/office/powerpoint/2010/main" val="2401633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p:sp>
      <p:sp>
        <p:nvSpPr>
          <p:cNvPr id="16387" name="Notes Placeholder 2"/>
          <p:cNvSpPr>
            <a:spLocks noGrp="1"/>
          </p:cNvSpPr>
          <p:nvPr>
            <p:ph type="body" idx="1"/>
          </p:nvPr>
        </p:nvSpPr>
        <p:spPr>
          <a:noFill/>
          <a:extLst>
            <a:ext uri="{91240B29-F687-4F45-9708-019B960494DF}">
              <a14:hiddenLine xmlns:a14="http://schemas.microsoft.com/office/drawing/2010/main" w="9525">
                <a:solidFill>
                  <a:srgbClr val="808080"/>
                </a:solidFill>
                <a:miter lim="800000"/>
                <a:headEnd/>
                <a:tailEnd/>
              </a14:hiddenLine>
            </a:ext>
          </a:extLst>
        </p:spPr>
        <p:txBody>
          <a:bodyPr/>
          <a:lstStyle/>
          <a:p>
            <a:endParaRPr lang="en-US" altLang="en-US" smtClean="0"/>
          </a:p>
        </p:txBody>
      </p:sp>
      <p:sp>
        <p:nvSpPr>
          <p:cNvPr id="16388" name="Slide Number Placeholder 3"/>
          <p:cNvSpPr>
            <a:spLocks noGrp="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FC4EA0CE-1922-4CD8-9742-6A6EE9043BC4}" type="slidenum">
              <a:rPr lang="en-US" altLang="en-US" sz="1400" smtClean="0"/>
              <a:pPr>
                <a:spcBef>
                  <a:spcPct val="0"/>
                </a:spcBef>
                <a:buClrTx/>
                <a:buFontTx/>
                <a:buNone/>
              </a:pPr>
              <a:t>6</a:t>
            </a:fld>
            <a:endParaRPr lang="en-US" altLang="en-US" sz="1400" smtClean="0"/>
          </a:p>
        </p:txBody>
      </p:sp>
    </p:spTree>
    <p:extLst>
      <p:ext uri="{BB962C8B-B14F-4D97-AF65-F5344CB8AC3E}">
        <p14:creationId xmlns:p14="http://schemas.microsoft.com/office/powerpoint/2010/main" val="32693404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p:sp>
      <p:sp>
        <p:nvSpPr>
          <p:cNvPr id="73731" name="Notes Placeholder 2"/>
          <p:cNvSpPr>
            <a:spLocks noGrp="1"/>
          </p:cNvSpPr>
          <p:nvPr>
            <p:ph type="body" idx="1"/>
          </p:nvPr>
        </p:nvSpPr>
        <p:spPr>
          <a:noFill/>
          <a:extLst>
            <a:ext uri="{91240B29-F687-4F45-9708-019B960494DF}">
              <a14:hiddenLine xmlns:a14="http://schemas.microsoft.com/office/drawing/2010/main" w="9525">
                <a:solidFill>
                  <a:srgbClr val="808080"/>
                </a:solidFill>
                <a:miter lim="800000"/>
                <a:headEnd/>
                <a:tailEnd/>
              </a14:hiddenLine>
            </a:ext>
          </a:extLst>
        </p:spPr>
        <p:txBody>
          <a:bodyPr/>
          <a:lstStyle/>
          <a:p>
            <a:endParaRPr lang="en-US" altLang="en-US" smtClean="0"/>
          </a:p>
        </p:txBody>
      </p:sp>
      <p:sp>
        <p:nvSpPr>
          <p:cNvPr id="73732" name="Slide Number Placeholder 3"/>
          <p:cNvSpPr>
            <a:spLocks noGrp="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E38C2A77-8BD8-4975-B574-E41046E286A4}" type="slidenum">
              <a:rPr lang="en-US" altLang="en-US" sz="1400" smtClean="0"/>
              <a:pPr>
                <a:spcBef>
                  <a:spcPct val="0"/>
                </a:spcBef>
                <a:buClrTx/>
                <a:buFontTx/>
                <a:buNone/>
              </a:pPr>
              <a:t>45</a:t>
            </a:fld>
            <a:endParaRPr lang="en-US" altLang="en-US" sz="1400" smtClean="0"/>
          </a:p>
        </p:txBody>
      </p:sp>
    </p:spTree>
    <p:extLst>
      <p:ext uri="{BB962C8B-B14F-4D97-AF65-F5344CB8AC3E}">
        <p14:creationId xmlns:p14="http://schemas.microsoft.com/office/powerpoint/2010/main" val="24715780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p:sp>
      <p:sp>
        <p:nvSpPr>
          <p:cNvPr id="70659" name="Notes Placeholder 2"/>
          <p:cNvSpPr>
            <a:spLocks noGrp="1"/>
          </p:cNvSpPr>
          <p:nvPr>
            <p:ph type="body" idx="1"/>
          </p:nvPr>
        </p:nvSpPr>
        <p:spPr>
          <a:noFill/>
          <a:extLst>
            <a:ext uri="{91240B29-F687-4F45-9708-019B960494DF}">
              <a14:hiddenLine xmlns:a14="http://schemas.microsoft.com/office/drawing/2010/main" w="9525">
                <a:solidFill>
                  <a:srgbClr val="808080"/>
                </a:solidFill>
                <a:miter lim="800000"/>
                <a:headEnd/>
                <a:tailEnd/>
              </a14:hiddenLine>
            </a:ext>
          </a:extLst>
        </p:spPr>
        <p:txBody>
          <a:bodyPr/>
          <a:lstStyle/>
          <a:p>
            <a:endParaRPr lang="en-US" altLang="en-US" smtClean="0"/>
          </a:p>
        </p:txBody>
      </p:sp>
      <p:sp>
        <p:nvSpPr>
          <p:cNvPr id="70660" name="Slide Number Placeholder 3"/>
          <p:cNvSpPr>
            <a:spLocks noGrp="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1493BA48-2475-4EF6-BDE5-C2B918EBE340}" type="slidenum">
              <a:rPr lang="en-US" altLang="en-US" sz="1400" smtClean="0"/>
              <a:pPr>
                <a:spcBef>
                  <a:spcPct val="0"/>
                </a:spcBef>
                <a:buClrTx/>
                <a:buFontTx/>
                <a:buNone/>
              </a:pPr>
              <a:t>46</a:t>
            </a:fld>
            <a:endParaRPr lang="en-US" altLang="en-US" sz="1400" smtClean="0"/>
          </a:p>
        </p:txBody>
      </p:sp>
    </p:spTree>
    <p:extLst>
      <p:ext uri="{BB962C8B-B14F-4D97-AF65-F5344CB8AC3E}">
        <p14:creationId xmlns:p14="http://schemas.microsoft.com/office/powerpoint/2010/main" val="32304849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p:sp>
      <p:sp>
        <p:nvSpPr>
          <p:cNvPr id="73731" name="Notes Placeholder 2"/>
          <p:cNvSpPr>
            <a:spLocks noGrp="1"/>
          </p:cNvSpPr>
          <p:nvPr>
            <p:ph type="body" idx="1"/>
          </p:nvPr>
        </p:nvSpPr>
        <p:spPr>
          <a:noFill/>
          <a:extLst>
            <a:ext uri="{91240B29-F687-4F45-9708-019B960494DF}">
              <a14:hiddenLine xmlns:a14="http://schemas.microsoft.com/office/drawing/2010/main" w="9525">
                <a:solidFill>
                  <a:srgbClr val="808080"/>
                </a:solidFill>
                <a:miter lim="800000"/>
                <a:headEnd/>
                <a:tailEnd/>
              </a14:hiddenLine>
            </a:ext>
          </a:extLst>
        </p:spPr>
        <p:txBody>
          <a:bodyPr/>
          <a:lstStyle/>
          <a:p>
            <a:endParaRPr lang="en-US" altLang="en-US" smtClean="0"/>
          </a:p>
        </p:txBody>
      </p:sp>
      <p:sp>
        <p:nvSpPr>
          <p:cNvPr id="73732" name="Slide Number Placeholder 3"/>
          <p:cNvSpPr>
            <a:spLocks noGrp="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E38C2A77-8BD8-4975-B574-E41046E286A4}" type="slidenum">
              <a:rPr lang="en-US" altLang="en-US" sz="1400" smtClean="0"/>
              <a:pPr>
                <a:spcBef>
                  <a:spcPct val="0"/>
                </a:spcBef>
                <a:buClrTx/>
                <a:buFontTx/>
                <a:buNone/>
              </a:pPr>
              <a:t>47</a:t>
            </a:fld>
            <a:endParaRPr lang="en-US" altLang="en-US" sz="1400" smtClean="0"/>
          </a:p>
        </p:txBody>
      </p:sp>
    </p:spTree>
    <p:extLst>
      <p:ext uri="{BB962C8B-B14F-4D97-AF65-F5344CB8AC3E}">
        <p14:creationId xmlns:p14="http://schemas.microsoft.com/office/powerpoint/2010/main" val="6488810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p:sp>
      <p:sp>
        <p:nvSpPr>
          <p:cNvPr id="73731" name="Notes Placeholder 2"/>
          <p:cNvSpPr>
            <a:spLocks noGrp="1"/>
          </p:cNvSpPr>
          <p:nvPr>
            <p:ph type="body" idx="1"/>
          </p:nvPr>
        </p:nvSpPr>
        <p:spPr>
          <a:noFill/>
          <a:extLst>
            <a:ext uri="{91240B29-F687-4F45-9708-019B960494DF}">
              <a14:hiddenLine xmlns:a14="http://schemas.microsoft.com/office/drawing/2010/main" w="9525">
                <a:solidFill>
                  <a:srgbClr val="808080"/>
                </a:solidFill>
                <a:miter lim="800000"/>
                <a:headEnd/>
                <a:tailEnd/>
              </a14:hiddenLine>
            </a:ext>
          </a:extLst>
        </p:spPr>
        <p:txBody>
          <a:bodyPr/>
          <a:lstStyle/>
          <a:p>
            <a:endParaRPr lang="en-US" altLang="en-US" smtClean="0"/>
          </a:p>
        </p:txBody>
      </p:sp>
      <p:sp>
        <p:nvSpPr>
          <p:cNvPr id="73732" name="Slide Number Placeholder 3"/>
          <p:cNvSpPr>
            <a:spLocks noGrp="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E38C2A77-8BD8-4975-B574-E41046E286A4}" type="slidenum">
              <a:rPr lang="en-US" altLang="en-US" sz="1400" smtClean="0"/>
              <a:pPr>
                <a:spcBef>
                  <a:spcPct val="0"/>
                </a:spcBef>
                <a:buClrTx/>
                <a:buFontTx/>
                <a:buNone/>
              </a:pPr>
              <a:t>48</a:t>
            </a:fld>
            <a:endParaRPr lang="en-US" altLang="en-US" sz="1400" smtClean="0"/>
          </a:p>
        </p:txBody>
      </p:sp>
    </p:spTree>
    <p:extLst>
      <p:ext uri="{BB962C8B-B14F-4D97-AF65-F5344CB8AC3E}">
        <p14:creationId xmlns:p14="http://schemas.microsoft.com/office/powerpoint/2010/main" val="33327777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p:sp>
      <p:sp>
        <p:nvSpPr>
          <p:cNvPr id="73731" name="Notes Placeholder 2"/>
          <p:cNvSpPr>
            <a:spLocks noGrp="1"/>
          </p:cNvSpPr>
          <p:nvPr>
            <p:ph type="body" idx="1"/>
          </p:nvPr>
        </p:nvSpPr>
        <p:spPr>
          <a:noFill/>
          <a:extLst>
            <a:ext uri="{91240B29-F687-4F45-9708-019B960494DF}">
              <a14:hiddenLine xmlns:a14="http://schemas.microsoft.com/office/drawing/2010/main" w="9525">
                <a:solidFill>
                  <a:srgbClr val="808080"/>
                </a:solidFill>
                <a:miter lim="800000"/>
                <a:headEnd/>
                <a:tailEnd/>
              </a14:hiddenLine>
            </a:ext>
          </a:extLst>
        </p:spPr>
        <p:txBody>
          <a:bodyPr/>
          <a:lstStyle/>
          <a:p>
            <a:endParaRPr lang="en-US" altLang="en-US" smtClean="0"/>
          </a:p>
        </p:txBody>
      </p:sp>
      <p:sp>
        <p:nvSpPr>
          <p:cNvPr id="73732" name="Slide Number Placeholder 3"/>
          <p:cNvSpPr>
            <a:spLocks noGrp="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E38C2A77-8BD8-4975-B574-E41046E286A4}" type="slidenum">
              <a:rPr lang="en-US" altLang="en-US" sz="1400" smtClean="0"/>
              <a:pPr>
                <a:spcBef>
                  <a:spcPct val="0"/>
                </a:spcBef>
                <a:buClrTx/>
                <a:buFontTx/>
                <a:buNone/>
              </a:pPr>
              <a:t>49</a:t>
            </a:fld>
            <a:endParaRPr lang="en-US" altLang="en-US" sz="1400" smtClean="0"/>
          </a:p>
        </p:txBody>
      </p:sp>
    </p:spTree>
    <p:extLst>
      <p:ext uri="{BB962C8B-B14F-4D97-AF65-F5344CB8AC3E}">
        <p14:creationId xmlns:p14="http://schemas.microsoft.com/office/powerpoint/2010/main" val="33374874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p:sp>
      <p:sp>
        <p:nvSpPr>
          <p:cNvPr id="73731" name="Notes Placeholder 2"/>
          <p:cNvSpPr>
            <a:spLocks noGrp="1"/>
          </p:cNvSpPr>
          <p:nvPr>
            <p:ph type="body" idx="1"/>
          </p:nvPr>
        </p:nvSpPr>
        <p:spPr>
          <a:noFill/>
          <a:extLst>
            <a:ext uri="{91240B29-F687-4F45-9708-019B960494DF}">
              <a14:hiddenLine xmlns:a14="http://schemas.microsoft.com/office/drawing/2010/main" w="9525">
                <a:solidFill>
                  <a:srgbClr val="808080"/>
                </a:solidFill>
                <a:miter lim="800000"/>
                <a:headEnd/>
                <a:tailEnd/>
              </a14:hiddenLine>
            </a:ext>
          </a:extLst>
        </p:spPr>
        <p:txBody>
          <a:bodyPr/>
          <a:lstStyle/>
          <a:p>
            <a:endParaRPr lang="en-US" altLang="en-US" smtClean="0"/>
          </a:p>
        </p:txBody>
      </p:sp>
      <p:sp>
        <p:nvSpPr>
          <p:cNvPr id="73732" name="Slide Number Placeholder 3"/>
          <p:cNvSpPr>
            <a:spLocks noGrp="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E38C2A77-8BD8-4975-B574-E41046E286A4}" type="slidenum">
              <a:rPr lang="en-US" altLang="en-US" sz="1400" smtClean="0"/>
              <a:pPr>
                <a:spcBef>
                  <a:spcPct val="0"/>
                </a:spcBef>
                <a:buClrTx/>
                <a:buFontTx/>
                <a:buNone/>
              </a:pPr>
              <a:t>50</a:t>
            </a:fld>
            <a:endParaRPr lang="en-US" altLang="en-US" sz="1400" smtClean="0"/>
          </a:p>
        </p:txBody>
      </p:sp>
    </p:spTree>
    <p:extLst>
      <p:ext uri="{BB962C8B-B14F-4D97-AF65-F5344CB8AC3E}">
        <p14:creationId xmlns:p14="http://schemas.microsoft.com/office/powerpoint/2010/main" val="11592965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p:sp>
      <p:sp>
        <p:nvSpPr>
          <p:cNvPr id="73731" name="Notes Placeholder 2"/>
          <p:cNvSpPr>
            <a:spLocks noGrp="1"/>
          </p:cNvSpPr>
          <p:nvPr>
            <p:ph type="body" idx="1"/>
          </p:nvPr>
        </p:nvSpPr>
        <p:spPr>
          <a:noFill/>
          <a:extLst>
            <a:ext uri="{91240B29-F687-4F45-9708-019B960494DF}">
              <a14:hiddenLine xmlns:a14="http://schemas.microsoft.com/office/drawing/2010/main" w="9525">
                <a:solidFill>
                  <a:srgbClr val="808080"/>
                </a:solidFill>
                <a:miter lim="800000"/>
                <a:headEnd/>
                <a:tailEnd/>
              </a14:hiddenLine>
            </a:ext>
          </a:extLst>
        </p:spPr>
        <p:txBody>
          <a:bodyPr/>
          <a:lstStyle/>
          <a:p>
            <a:endParaRPr lang="en-US" altLang="en-US" smtClean="0"/>
          </a:p>
        </p:txBody>
      </p:sp>
      <p:sp>
        <p:nvSpPr>
          <p:cNvPr id="73732" name="Slide Number Placeholder 3"/>
          <p:cNvSpPr>
            <a:spLocks noGrp="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E38C2A77-8BD8-4975-B574-E41046E286A4}" type="slidenum">
              <a:rPr lang="en-US" altLang="en-US" sz="1400" smtClean="0"/>
              <a:pPr>
                <a:spcBef>
                  <a:spcPct val="0"/>
                </a:spcBef>
                <a:buClrTx/>
                <a:buFontTx/>
                <a:buNone/>
              </a:pPr>
              <a:t>52</a:t>
            </a:fld>
            <a:endParaRPr lang="en-US" altLang="en-US" sz="1400" smtClean="0"/>
          </a:p>
        </p:txBody>
      </p:sp>
    </p:spTree>
    <p:extLst>
      <p:ext uri="{BB962C8B-B14F-4D97-AF65-F5344CB8AC3E}">
        <p14:creationId xmlns:p14="http://schemas.microsoft.com/office/powerpoint/2010/main" val="5384451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p:sp>
      <p:sp>
        <p:nvSpPr>
          <p:cNvPr id="77827" name="Notes Placeholder 2"/>
          <p:cNvSpPr>
            <a:spLocks noGrp="1"/>
          </p:cNvSpPr>
          <p:nvPr>
            <p:ph type="body" idx="1"/>
          </p:nvPr>
        </p:nvSpPr>
        <p:spPr>
          <a:noFill/>
          <a:extLst>
            <a:ext uri="{91240B29-F687-4F45-9708-019B960494DF}">
              <a14:hiddenLine xmlns:a14="http://schemas.microsoft.com/office/drawing/2010/main" w="9525">
                <a:solidFill>
                  <a:srgbClr val="808080"/>
                </a:solidFill>
                <a:miter lim="800000"/>
                <a:headEnd/>
                <a:tailEnd/>
              </a14:hiddenLine>
            </a:ext>
          </a:extLst>
        </p:spPr>
        <p:txBody>
          <a:bodyPr/>
          <a:lstStyle/>
          <a:p>
            <a:endParaRPr lang="en-US" altLang="en-US" smtClean="0"/>
          </a:p>
        </p:txBody>
      </p:sp>
      <p:sp>
        <p:nvSpPr>
          <p:cNvPr id="77828" name="Slide Number Placeholder 3"/>
          <p:cNvSpPr>
            <a:spLocks noGrp="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DB645091-3CB0-43C4-B165-25E26B117104}" type="slidenum">
              <a:rPr lang="en-US" altLang="en-US" sz="1400" smtClean="0"/>
              <a:pPr>
                <a:spcBef>
                  <a:spcPct val="0"/>
                </a:spcBef>
                <a:buClrTx/>
                <a:buFontTx/>
                <a:buNone/>
              </a:pPr>
              <a:t>53</a:t>
            </a:fld>
            <a:endParaRPr lang="en-US" altLang="en-US" sz="1400" smtClean="0"/>
          </a:p>
        </p:txBody>
      </p:sp>
    </p:spTree>
    <p:extLst>
      <p:ext uri="{BB962C8B-B14F-4D97-AF65-F5344CB8AC3E}">
        <p14:creationId xmlns:p14="http://schemas.microsoft.com/office/powerpoint/2010/main" val="8349517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8066" name="Rectangle 7"/>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9A49CF8A-4C89-4660-A0F1-1AC6D1AEC529}" type="slidenum">
              <a:rPr lang="en-US" altLang="en-US" sz="1400" smtClean="0"/>
              <a:pPr>
                <a:spcBef>
                  <a:spcPct val="0"/>
                </a:spcBef>
                <a:buClrTx/>
                <a:buFontTx/>
                <a:buNone/>
              </a:pPr>
              <a:t>54</a:t>
            </a:fld>
            <a:endParaRPr lang="en-US" altLang="en-US" sz="1400" smtClean="0"/>
          </a:p>
        </p:txBody>
      </p:sp>
      <p:sp>
        <p:nvSpPr>
          <p:cNvPr id="88067" name="Rectangle 1"/>
          <p:cNvSpPr>
            <a:spLocks noGrp="1" noRot="1" noChangeAspect="1" noChangeArrowheads="1" noTextEdit="1"/>
          </p:cNvSpPr>
          <p:nvPr>
            <p:ph type="sldImg"/>
          </p:nvPr>
        </p:nvSpPr>
        <p:spPr>
          <a:xfrm>
            <a:off x="533400" y="763588"/>
            <a:ext cx="67056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8068" name="Rectangle 2"/>
          <p:cNvSpPr>
            <a:spLocks noGrp="1" noChangeArrowheads="1"/>
          </p:cNvSpPr>
          <p:nvPr>
            <p:ph type="body" idx="1"/>
          </p:nvPr>
        </p:nvSpPr>
        <p:spPr>
          <a:xfrm>
            <a:off x="777875" y="4776788"/>
            <a:ext cx="6218238" cy="4525962"/>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smtClean="0"/>
          </a:p>
        </p:txBody>
      </p:sp>
    </p:spTree>
    <p:extLst>
      <p:ext uri="{BB962C8B-B14F-4D97-AF65-F5344CB8AC3E}">
        <p14:creationId xmlns:p14="http://schemas.microsoft.com/office/powerpoint/2010/main" val="2371729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p:sp>
      <p:sp>
        <p:nvSpPr>
          <p:cNvPr id="18435" name="Notes Placeholder 2"/>
          <p:cNvSpPr>
            <a:spLocks noGrp="1"/>
          </p:cNvSpPr>
          <p:nvPr>
            <p:ph type="body" idx="1"/>
          </p:nvPr>
        </p:nvSpPr>
        <p:spPr>
          <a:noFill/>
          <a:extLst>
            <a:ext uri="{91240B29-F687-4F45-9708-019B960494DF}">
              <a14:hiddenLine xmlns:a14="http://schemas.microsoft.com/office/drawing/2010/main" w="9525">
                <a:solidFill>
                  <a:srgbClr val="808080"/>
                </a:solidFill>
                <a:miter lim="800000"/>
                <a:headEnd/>
                <a:tailEnd/>
              </a14:hiddenLine>
            </a:ext>
          </a:extLst>
        </p:spPr>
        <p:txBody>
          <a:bodyPr/>
          <a:lstStyle/>
          <a:p>
            <a:endParaRPr lang="en-US" altLang="en-US" smtClean="0"/>
          </a:p>
        </p:txBody>
      </p:sp>
      <p:sp>
        <p:nvSpPr>
          <p:cNvPr id="18436" name="Slide Number Placeholder 3"/>
          <p:cNvSpPr>
            <a:spLocks noGrp="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5F0B468A-F08C-4857-AB3D-FCFCA28728E2}" type="slidenum">
              <a:rPr lang="en-US" altLang="en-US" sz="1400" smtClean="0"/>
              <a:pPr>
                <a:spcBef>
                  <a:spcPct val="0"/>
                </a:spcBef>
                <a:buClrTx/>
                <a:buFontTx/>
                <a:buNone/>
              </a:pPr>
              <a:t>7</a:t>
            </a:fld>
            <a:endParaRPr lang="en-US" altLang="en-US" sz="1400" smtClean="0"/>
          </a:p>
        </p:txBody>
      </p:sp>
    </p:spTree>
    <p:extLst>
      <p:ext uri="{BB962C8B-B14F-4D97-AF65-F5344CB8AC3E}">
        <p14:creationId xmlns:p14="http://schemas.microsoft.com/office/powerpoint/2010/main" val="209804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p:sp>
      <p:sp>
        <p:nvSpPr>
          <p:cNvPr id="20483" name="Notes Placeholder 2"/>
          <p:cNvSpPr>
            <a:spLocks noGrp="1"/>
          </p:cNvSpPr>
          <p:nvPr>
            <p:ph type="body" idx="1"/>
          </p:nvPr>
        </p:nvSpPr>
        <p:spPr>
          <a:noFill/>
          <a:extLst>
            <a:ext uri="{91240B29-F687-4F45-9708-019B960494DF}">
              <a14:hiddenLine xmlns:a14="http://schemas.microsoft.com/office/drawing/2010/main" w="9525">
                <a:solidFill>
                  <a:srgbClr val="808080"/>
                </a:solidFill>
                <a:miter lim="800000"/>
                <a:headEnd/>
                <a:tailEnd/>
              </a14:hiddenLine>
            </a:ext>
          </a:extLst>
        </p:spPr>
        <p:txBody>
          <a:bodyPr/>
          <a:lstStyle/>
          <a:p>
            <a:endParaRPr lang="en-US" altLang="en-US" smtClean="0"/>
          </a:p>
        </p:txBody>
      </p:sp>
      <p:sp>
        <p:nvSpPr>
          <p:cNvPr id="20484" name="Slide Number Placeholder 3"/>
          <p:cNvSpPr>
            <a:spLocks noGrp="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DE8038AF-2789-499E-B816-B9C60FCE5E9C}" type="slidenum">
              <a:rPr lang="en-US" altLang="en-US" sz="1400" smtClean="0"/>
              <a:pPr>
                <a:spcBef>
                  <a:spcPct val="0"/>
                </a:spcBef>
                <a:buClrTx/>
                <a:buFontTx/>
                <a:buNone/>
              </a:pPr>
              <a:t>8</a:t>
            </a:fld>
            <a:endParaRPr lang="en-US" altLang="en-US" sz="1400" smtClean="0"/>
          </a:p>
        </p:txBody>
      </p:sp>
    </p:spTree>
    <p:extLst>
      <p:ext uri="{BB962C8B-B14F-4D97-AF65-F5344CB8AC3E}">
        <p14:creationId xmlns:p14="http://schemas.microsoft.com/office/powerpoint/2010/main" val="1711765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p:sp>
      <p:sp>
        <p:nvSpPr>
          <p:cNvPr id="22531" name="Notes Placeholder 2"/>
          <p:cNvSpPr>
            <a:spLocks noGrp="1"/>
          </p:cNvSpPr>
          <p:nvPr>
            <p:ph type="body" idx="1"/>
          </p:nvPr>
        </p:nvSpPr>
        <p:spPr>
          <a:noFill/>
          <a:extLst>
            <a:ext uri="{91240B29-F687-4F45-9708-019B960494DF}">
              <a14:hiddenLine xmlns:a14="http://schemas.microsoft.com/office/drawing/2010/main" w="9525">
                <a:solidFill>
                  <a:srgbClr val="808080"/>
                </a:solidFill>
                <a:miter lim="800000"/>
                <a:headEnd/>
                <a:tailEnd/>
              </a14:hiddenLine>
            </a:ext>
          </a:extLst>
        </p:spPr>
        <p:txBody>
          <a:bodyPr/>
          <a:lstStyle/>
          <a:p>
            <a:endParaRPr lang="en-US" altLang="en-US" smtClean="0"/>
          </a:p>
        </p:txBody>
      </p:sp>
      <p:sp>
        <p:nvSpPr>
          <p:cNvPr id="22532" name="Slide Number Placeholder 3"/>
          <p:cNvSpPr>
            <a:spLocks noGrp="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462918EF-B8EC-48E0-BF69-B4B592577CA3}" type="slidenum">
              <a:rPr lang="en-US" altLang="en-US" sz="1400" smtClean="0"/>
              <a:pPr>
                <a:spcBef>
                  <a:spcPct val="0"/>
                </a:spcBef>
                <a:buClrTx/>
                <a:buFontTx/>
                <a:buNone/>
              </a:pPr>
              <a:t>9</a:t>
            </a:fld>
            <a:endParaRPr lang="en-US" altLang="en-US" sz="1400" smtClean="0"/>
          </a:p>
        </p:txBody>
      </p:sp>
    </p:spTree>
    <p:extLst>
      <p:ext uri="{BB962C8B-B14F-4D97-AF65-F5344CB8AC3E}">
        <p14:creationId xmlns:p14="http://schemas.microsoft.com/office/powerpoint/2010/main" val="2716925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p:sp>
      <p:sp>
        <p:nvSpPr>
          <p:cNvPr id="40963" name="Notes Placeholder 2"/>
          <p:cNvSpPr>
            <a:spLocks noGrp="1"/>
          </p:cNvSpPr>
          <p:nvPr>
            <p:ph type="body" idx="1"/>
          </p:nvPr>
        </p:nvSpPr>
        <p:spPr>
          <a:noFill/>
          <a:extLst>
            <a:ext uri="{91240B29-F687-4F45-9708-019B960494DF}">
              <a14:hiddenLine xmlns:a14="http://schemas.microsoft.com/office/drawing/2010/main" w="9525">
                <a:solidFill>
                  <a:srgbClr val="808080"/>
                </a:solidFill>
                <a:miter lim="800000"/>
                <a:headEnd/>
                <a:tailEnd/>
              </a14:hiddenLine>
            </a:ext>
          </a:extLst>
        </p:spPr>
        <p:txBody>
          <a:bodyPr/>
          <a:lstStyle/>
          <a:p>
            <a:endParaRPr lang="en-US" altLang="en-US" smtClean="0"/>
          </a:p>
        </p:txBody>
      </p:sp>
      <p:sp>
        <p:nvSpPr>
          <p:cNvPr id="40964" name="Slide Number Placeholder 3"/>
          <p:cNvSpPr>
            <a:spLocks noGrp="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42CD8AAA-6F7A-4F3E-A321-766E7D1C4A3C}" type="slidenum">
              <a:rPr lang="en-US" altLang="en-US" sz="1400" smtClean="0"/>
              <a:pPr>
                <a:spcBef>
                  <a:spcPct val="0"/>
                </a:spcBef>
                <a:buClrTx/>
                <a:buFontTx/>
                <a:buNone/>
              </a:pPr>
              <a:t>11</a:t>
            </a:fld>
            <a:endParaRPr lang="en-US" altLang="en-US" sz="1400" smtClean="0"/>
          </a:p>
        </p:txBody>
      </p:sp>
    </p:spTree>
    <p:extLst>
      <p:ext uri="{BB962C8B-B14F-4D97-AF65-F5344CB8AC3E}">
        <p14:creationId xmlns:p14="http://schemas.microsoft.com/office/powerpoint/2010/main" val="1305717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p:sp>
      <p:sp>
        <p:nvSpPr>
          <p:cNvPr id="43011" name="Notes Placeholder 2"/>
          <p:cNvSpPr>
            <a:spLocks noGrp="1"/>
          </p:cNvSpPr>
          <p:nvPr>
            <p:ph type="body" idx="1"/>
          </p:nvPr>
        </p:nvSpPr>
        <p:spPr>
          <a:noFill/>
          <a:extLst>
            <a:ext uri="{91240B29-F687-4F45-9708-019B960494DF}">
              <a14:hiddenLine xmlns:a14="http://schemas.microsoft.com/office/drawing/2010/main" w="9525">
                <a:solidFill>
                  <a:srgbClr val="808080"/>
                </a:solidFill>
                <a:miter lim="800000"/>
                <a:headEnd/>
                <a:tailEnd/>
              </a14:hiddenLine>
            </a:ext>
          </a:extLst>
        </p:spPr>
        <p:txBody>
          <a:bodyPr/>
          <a:lstStyle/>
          <a:p>
            <a:endParaRPr lang="en-US" altLang="en-US" smtClean="0"/>
          </a:p>
        </p:txBody>
      </p:sp>
      <p:sp>
        <p:nvSpPr>
          <p:cNvPr id="43012" name="Slide Number Placeholder 3"/>
          <p:cNvSpPr>
            <a:spLocks noGrp="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FE0551A6-5045-4629-8671-65DF9DD43EFD}" type="slidenum">
              <a:rPr lang="en-US" altLang="en-US" sz="1400" smtClean="0"/>
              <a:pPr>
                <a:spcBef>
                  <a:spcPct val="0"/>
                </a:spcBef>
                <a:buClrTx/>
                <a:buFontTx/>
                <a:buNone/>
              </a:pPr>
              <a:t>12</a:t>
            </a:fld>
            <a:endParaRPr lang="en-US" altLang="en-US" sz="1400" smtClean="0"/>
          </a:p>
        </p:txBody>
      </p:sp>
    </p:spTree>
    <p:extLst>
      <p:ext uri="{BB962C8B-B14F-4D97-AF65-F5344CB8AC3E}">
        <p14:creationId xmlns:p14="http://schemas.microsoft.com/office/powerpoint/2010/main" val="1698378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79972" y="1237197"/>
            <a:ext cx="10079831" cy="2631887"/>
          </a:xfrm>
        </p:spPr>
        <p:txBody>
          <a:bodyPr anchor="b"/>
          <a:lstStyle>
            <a:lvl1pPr algn="ctr">
              <a:defRPr sz="6614"/>
            </a:lvl1pPr>
          </a:lstStyle>
          <a:p>
            <a:r>
              <a:rPr lang="en-US" smtClean="0"/>
              <a:t>Click to edit Master title style</a:t>
            </a:r>
            <a:endParaRPr lang="en-US" dirty="0"/>
          </a:p>
        </p:txBody>
      </p:sp>
      <p:sp>
        <p:nvSpPr>
          <p:cNvPr id="3" name="Subtitle 2"/>
          <p:cNvSpPr>
            <a:spLocks noGrp="1"/>
          </p:cNvSpPr>
          <p:nvPr>
            <p:ph type="subTitle" idx="1"/>
          </p:nvPr>
        </p:nvSpPr>
        <p:spPr>
          <a:xfrm>
            <a:off x="1679972" y="3970580"/>
            <a:ext cx="10079831" cy="1825171"/>
          </a:xfrm>
        </p:spPr>
        <p:txBody>
          <a:bodyPr/>
          <a:lstStyle>
            <a:lvl1pPr marL="0" indent="0" algn="ctr">
              <a:buNone/>
              <a:defRPr sz="2646"/>
            </a:lvl1pPr>
            <a:lvl2pPr marL="503972" indent="0" algn="ctr">
              <a:buNone/>
              <a:defRPr sz="2205"/>
            </a:lvl2pPr>
            <a:lvl3pPr marL="1007943" indent="0" algn="ctr">
              <a:buNone/>
              <a:defRPr sz="1984"/>
            </a:lvl3pPr>
            <a:lvl4pPr marL="1511915" indent="0" algn="ctr">
              <a:buNone/>
              <a:defRPr sz="1764"/>
            </a:lvl4pPr>
            <a:lvl5pPr marL="2015886" indent="0" algn="ctr">
              <a:buNone/>
              <a:defRPr sz="1764"/>
            </a:lvl5pPr>
            <a:lvl6pPr marL="2519858" indent="0" algn="ctr">
              <a:buNone/>
              <a:defRPr sz="1764"/>
            </a:lvl6pPr>
            <a:lvl7pPr marL="3023829" indent="0" algn="ctr">
              <a:buNone/>
              <a:defRPr sz="1764"/>
            </a:lvl7pPr>
            <a:lvl8pPr marL="3527801" indent="0" algn="ctr">
              <a:buNone/>
              <a:defRPr sz="1764"/>
            </a:lvl8pPr>
            <a:lvl9pPr marL="4031772" indent="0" algn="ctr">
              <a:buNone/>
              <a:defRPr sz="1764"/>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8E1E2C5-EA58-490F-89E8-E0A490430B59}" type="datetime1">
              <a:rPr lang="en-US"/>
              <a:pPr>
                <a:defRPr/>
              </a:pPr>
              <a:t>15/07/2018</a:t>
            </a:fld>
            <a:endParaRPr lang="vi-VN"/>
          </a:p>
        </p:txBody>
      </p:sp>
      <p:sp>
        <p:nvSpPr>
          <p:cNvPr id="5" name="Footer Placeholder 4"/>
          <p:cNvSpPr>
            <a:spLocks noGrp="1"/>
          </p:cNvSpPr>
          <p:nvPr>
            <p:ph type="ftr" sz="quarter" idx="11"/>
          </p:nvPr>
        </p:nvSpPr>
        <p:spPr/>
        <p:txBody>
          <a:bodyPr/>
          <a:lstStyle>
            <a:lvl1pPr>
              <a:defRPr/>
            </a:lvl1pPr>
          </a:lstStyle>
          <a:p>
            <a:pPr>
              <a:defRPr/>
            </a:pPr>
            <a:r>
              <a:rPr lang="en-US"/>
              <a:t>Đại học Nha Trang - Khoa Công nghệ Thông tin</a:t>
            </a:r>
          </a:p>
        </p:txBody>
      </p:sp>
      <p:sp>
        <p:nvSpPr>
          <p:cNvPr id="6" name="Slide Number Placeholder 5"/>
          <p:cNvSpPr>
            <a:spLocks noGrp="1"/>
          </p:cNvSpPr>
          <p:nvPr>
            <p:ph type="sldNum" sz="quarter" idx="12"/>
          </p:nvPr>
        </p:nvSpPr>
        <p:spPr/>
        <p:txBody>
          <a:bodyPr/>
          <a:lstStyle>
            <a:lvl1pPr>
              <a:defRPr/>
            </a:lvl1pPr>
          </a:lstStyle>
          <a:p>
            <a:pPr>
              <a:defRPr/>
            </a:pPr>
            <a:fld id="{6F259C65-5800-41C2-AA62-133480DB71F5}" type="slidenum">
              <a:rPr lang="en-US"/>
              <a:pPr>
                <a:defRPr/>
              </a:pPr>
              <a:t>‹#›</a:t>
            </a:fld>
            <a:endParaRPr lang="en-US"/>
          </a:p>
        </p:txBody>
      </p:sp>
    </p:spTree>
    <p:extLst>
      <p:ext uri="{BB962C8B-B14F-4D97-AF65-F5344CB8AC3E}">
        <p14:creationId xmlns:p14="http://schemas.microsoft.com/office/powerpoint/2010/main" val="214715384"/>
      </p:ext>
    </p:extLst>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3C751D8F-29B2-49D4-92BF-90EAC52ACC58}" type="datetime1">
              <a:rPr lang="en-US"/>
              <a:pPr>
                <a:defRPr/>
              </a:pPr>
              <a:t>15/07/2018</a:t>
            </a:fld>
            <a:endParaRPr lang="vi-VN"/>
          </a:p>
        </p:txBody>
      </p:sp>
      <p:sp>
        <p:nvSpPr>
          <p:cNvPr id="5" name="Footer Placeholder 4"/>
          <p:cNvSpPr>
            <a:spLocks noGrp="1"/>
          </p:cNvSpPr>
          <p:nvPr>
            <p:ph type="ftr" sz="quarter" idx="11"/>
          </p:nvPr>
        </p:nvSpPr>
        <p:spPr/>
        <p:txBody>
          <a:bodyPr/>
          <a:lstStyle>
            <a:lvl1pPr>
              <a:defRPr/>
            </a:lvl1pPr>
          </a:lstStyle>
          <a:p>
            <a:pPr>
              <a:defRPr/>
            </a:pPr>
            <a:r>
              <a:rPr lang="en-US"/>
              <a:t>Đại học Nha Trang - Khoa Công nghệ Thông tin</a:t>
            </a:r>
          </a:p>
        </p:txBody>
      </p:sp>
      <p:sp>
        <p:nvSpPr>
          <p:cNvPr id="6" name="Slide Number Placeholder 5"/>
          <p:cNvSpPr>
            <a:spLocks noGrp="1"/>
          </p:cNvSpPr>
          <p:nvPr>
            <p:ph type="sldNum" sz="quarter" idx="12"/>
          </p:nvPr>
        </p:nvSpPr>
        <p:spPr/>
        <p:txBody>
          <a:bodyPr/>
          <a:lstStyle>
            <a:lvl1pPr>
              <a:defRPr/>
            </a:lvl1pPr>
          </a:lstStyle>
          <a:p>
            <a:pPr>
              <a:defRPr/>
            </a:pPr>
            <a:fld id="{2FAF1327-7D79-4F44-9630-70C88243BC56}" type="slidenum">
              <a:rPr lang="en-US"/>
              <a:pPr>
                <a:defRPr/>
              </a:pPr>
              <a:t>‹#›</a:t>
            </a:fld>
            <a:endParaRPr lang="en-US"/>
          </a:p>
        </p:txBody>
      </p:sp>
    </p:spTree>
    <p:extLst>
      <p:ext uri="{BB962C8B-B14F-4D97-AF65-F5344CB8AC3E}">
        <p14:creationId xmlns:p14="http://schemas.microsoft.com/office/powerpoint/2010/main" val="52346238"/>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617839" y="402483"/>
            <a:ext cx="2897951" cy="640647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23985" y="402483"/>
            <a:ext cx="8525857" cy="64064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92377F7C-8CFB-451D-AE8E-5C970AEB0CC5}" type="datetime1">
              <a:rPr lang="en-US"/>
              <a:pPr>
                <a:defRPr/>
              </a:pPr>
              <a:t>15/07/2018</a:t>
            </a:fld>
            <a:endParaRPr lang="vi-VN"/>
          </a:p>
        </p:txBody>
      </p:sp>
      <p:sp>
        <p:nvSpPr>
          <p:cNvPr id="5" name="Footer Placeholder 4"/>
          <p:cNvSpPr>
            <a:spLocks noGrp="1"/>
          </p:cNvSpPr>
          <p:nvPr>
            <p:ph type="ftr" sz="quarter" idx="11"/>
          </p:nvPr>
        </p:nvSpPr>
        <p:spPr/>
        <p:txBody>
          <a:bodyPr/>
          <a:lstStyle>
            <a:lvl1pPr>
              <a:defRPr/>
            </a:lvl1pPr>
          </a:lstStyle>
          <a:p>
            <a:pPr>
              <a:defRPr/>
            </a:pPr>
            <a:r>
              <a:rPr lang="en-US"/>
              <a:t>Đại học Nha Trang - Khoa Công nghệ Thông tin</a:t>
            </a:r>
          </a:p>
        </p:txBody>
      </p:sp>
      <p:sp>
        <p:nvSpPr>
          <p:cNvPr id="6" name="Slide Number Placeholder 5"/>
          <p:cNvSpPr>
            <a:spLocks noGrp="1"/>
          </p:cNvSpPr>
          <p:nvPr>
            <p:ph type="sldNum" sz="quarter" idx="12"/>
          </p:nvPr>
        </p:nvSpPr>
        <p:spPr/>
        <p:txBody>
          <a:bodyPr/>
          <a:lstStyle>
            <a:lvl1pPr>
              <a:defRPr/>
            </a:lvl1pPr>
          </a:lstStyle>
          <a:p>
            <a:pPr>
              <a:defRPr/>
            </a:pPr>
            <a:fld id="{2A60B497-545A-4463-BDE2-AE0E78792BDD}" type="slidenum">
              <a:rPr lang="en-US"/>
              <a:pPr>
                <a:defRPr/>
              </a:pPr>
              <a:t>‹#›</a:t>
            </a:fld>
            <a:endParaRPr lang="en-US"/>
          </a:p>
        </p:txBody>
      </p:sp>
    </p:spTree>
    <p:extLst>
      <p:ext uri="{BB962C8B-B14F-4D97-AF65-F5344CB8AC3E}">
        <p14:creationId xmlns:p14="http://schemas.microsoft.com/office/powerpoint/2010/main" val="2194840371"/>
      </p:ext>
    </p:extLst>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FAE16C15-2AF0-4E47-BE91-1CBCACF916F4}" type="datetime1">
              <a:rPr lang="en-US"/>
              <a:pPr>
                <a:defRPr/>
              </a:pPr>
              <a:t>15/07/2018</a:t>
            </a:fld>
            <a:endParaRPr lang="vi-VN"/>
          </a:p>
        </p:txBody>
      </p:sp>
      <p:sp>
        <p:nvSpPr>
          <p:cNvPr id="3" name="Footer Placeholder 4"/>
          <p:cNvSpPr>
            <a:spLocks noGrp="1"/>
          </p:cNvSpPr>
          <p:nvPr>
            <p:ph type="ftr" sz="quarter" idx="11"/>
          </p:nvPr>
        </p:nvSpPr>
        <p:spPr/>
        <p:txBody>
          <a:bodyPr/>
          <a:lstStyle>
            <a:lvl1pPr>
              <a:defRPr/>
            </a:lvl1pPr>
          </a:lstStyle>
          <a:p>
            <a:pPr>
              <a:defRPr/>
            </a:pPr>
            <a:r>
              <a:rPr lang="en-US"/>
              <a:t>Đại học Nha Trang - Khoa Công nghệ Thông tin</a:t>
            </a:r>
          </a:p>
        </p:txBody>
      </p:sp>
    </p:spTree>
    <p:extLst>
      <p:ext uri="{BB962C8B-B14F-4D97-AF65-F5344CB8AC3E}">
        <p14:creationId xmlns:p14="http://schemas.microsoft.com/office/powerpoint/2010/main" val="3912473842"/>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Big_Picture_place-holder">
    <p:spTree>
      <p:nvGrpSpPr>
        <p:cNvPr id="1" name=""/>
        <p:cNvGrpSpPr/>
        <p:nvPr/>
      </p:nvGrpSpPr>
      <p:grpSpPr>
        <a:xfrm>
          <a:off x="0" y="0"/>
          <a:ext cx="0" cy="0"/>
          <a:chOff x="0" y="0"/>
          <a:chExt cx="0" cy="0"/>
        </a:xfrm>
      </p:grpSpPr>
      <p:sp>
        <p:nvSpPr>
          <p:cNvPr id="9" name="Picture Placeholder 22"/>
          <p:cNvSpPr>
            <a:spLocks noGrp="1" noChangeAspect="1"/>
          </p:cNvSpPr>
          <p:nvPr>
            <p:ph type="pic" sz="quarter" idx="13"/>
          </p:nvPr>
        </p:nvSpPr>
        <p:spPr>
          <a:xfrm>
            <a:off x="0" y="-1"/>
            <a:ext cx="13452058" cy="7559676"/>
          </a:xfrm>
        </p:spPr>
        <p:txBody>
          <a:bodyPr rtlCol="0">
            <a:normAutofit/>
          </a:bodyPr>
          <a:lstStyle>
            <a:lvl1pPr marL="0" indent="0">
              <a:buNone/>
              <a:defRPr sz="1323">
                <a:latin typeface="Raleway Light"/>
                <a:cs typeface="Raleway Light"/>
              </a:defRPr>
            </a:lvl1pPr>
          </a:lstStyle>
          <a:p>
            <a:pPr lvl="0"/>
            <a:endParaRPr lang="id-ID" noProof="0"/>
          </a:p>
        </p:txBody>
      </p:sp>
      <p:sp>
        <p:nvSpPr>
          <p:cNvPr id="3" name="Date Placeholder 3"/>
          <p:cNvSpPr>
            <a:spLocks noGrp="1"/>
          </p:cNvSpPr>
          <p:nvPr>
            <p:ph type="dt" sz="half" idx="14"/>
          </p:nvPr>
        </p:nvSpPr>
        <p:spPr/>
        <p:txBody>
          <a:bodyPr/>
          <a:lstStyle>
            <a:lvl1pPr>
              <a:defRPr/>
            </a:lvl1pPr>
          </a:lstStyle>
          <a:p>
            <a:pPr>
              <a:defRPr/>
            </a:pPr>
            <a:fld id="{2655FE65-9334-47E0-A3F6-2A7F02B3481A}" type="datetime1">
              <a:rPr lang="en-US"/>
              <a:pPr>
                <a:defRPr/>
              </a:pPr>
              <a:t>15/07/2018</a:t>
            </a:fld>
            <a:endParaRPr lang="vi-VN"/>
          </a:p>
        </p:txBody>
      </p:sp>
      <p:sp>
        <p:nvSpPr>
          <p:cNvPr id="4" name="Footer Placeholder 4"/>
          <p:cNvSpPr>
            <a:spLocks noGrp="1"/>
          </p:cNvSpPr>
          <p:nvPr>
            <p:ph type="ftr" sz="quarter" idx="15"/>
          </p:nvPr>
        </p:nvSpPr>
        <p:spPr/>
        <p:txBody>
          <a:bodyPr/>
          <a:lstStyle>
            <a:lvl1pPr>
              <a:defRPr/>
            </a:lvl1pPr>
          </a:lstStyle>
          <a:p>
            <a:pPr>
              <a:defRPr/>
            </a:pPr>
            <a:r>
              <a:rPr lang="en-US"/>
              <a:t>Đại học Nha Trang - Khoa Công nghệ Thông tin</a:t>
            </a:r>
          </a:p>
        </p:txBody>
      </p:sp>
    </p:spTree>
    <p:extLst>
      <p:ext uri="{BB962C8B-B14F-4D97-AF65-F5344CB8AC3E}">
        <p14:creationId xmlns:p14="http://schemas.microsoft.com/office/powerpoint/2010/main" val="2053712927"/>
      </p:ext>
    </p:extLst>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CDFF3BAC-0311-4E3D-8E52-E21886B907F5}" type="datetime1">
              <a:rPr lang="en-US"/>
              <a:pPr>
                <a:defRPr/>
              </a:pPr>
              <a:t>15/07/2018</a:t>
            </a:fld>
            <a:endParaRPr lang="vi-VN"/>
          </a:p>
        </p:txBody>
      </p:sp>
      <p:sp>
        <p:nvSpPr>
          <p:cNvPr id="3" name="Footer Placeholder 4"/>
          <p:cNvSpPr>
            <a:spLocks noGrp="1"/>
          </p:cNvSpPr>
          <p:nvPr>
            <p:ph type="ftr" sz="quarter" idx="11"/>
          </p:nvPr>
        </p:nvSpPr>
        <p:spPr/>
        <p:txBody>
          <a:bodyPr/>
          <a:lstStyle>
            <a:lvl1pPr>
              <a:defRPr/>
            </a:lvl1pPr>
          </a:lstStyle>
          <a:p>
            <a:pPr>
              <a:defRPr/>
            </a:pPr>
            <a:r>
              <a:rPr lang="en-US"/>
              <a:t>Đại học Nha Trang - Khoa Công nghệ Thông tin</a:t>
            </a:r>
          </a:p>
        </p:txBody>
      </p:sp>
    </p:spTree>
    <p:extLst>
      <p:ext uri="{BB962C8B-B14F-4D97-AF65-F5344CB8AC3E}">
        <p14:creationId xmlns:p14="http://schemas.microsoft.com/office/powerpoint/2010/main" val="712863171"/>
      </p:ext>
    </p:extLst>
  </p:cSld>
  <p:clrMapOvr>
    <a:masterClrMapping/>
  </p:clrMapOvr>
  <p:transition spd="slow">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2" name="TextBox 1"/>
          <p:cNvSpPr txBox="1"/>
          <p:nvPr userDrawn="1"/>
        </p:nvSpPr>
        <p:spPr>
          <a:xfrm>
            <a:off x="12795250" y="334963"/>
            <a:ext cx="336550" cy="241300"/>
          </a:xfrm>
          <a:prstGeom prst="rect">
            <a:avLst/>
          </a:prstGeom>
          <a:noFill/>
        </p:spPr>
        <p:txBody>
          <a:bodyPr wrap="none" lIns="75594" tIns="37797" rIns="75594" bIns="37797">
            <a:spAutoFit/>
          </a:bodyPr>
          <a:lstStyle/>
          <a:p>
            <a:pPr algn="ctr" eaLnBrk="1">
              <a:lnSpc>
                <a:spcPct val="93000"/>
              </a:lnSpc>
              <a:buClr>
                <a:srgbClr val="000000"/>
              </a:buClr>
              <a:buSzPct val="100000"/>
              <a:buFont typeface="Times New Roman" panose="02020603050405020304" pitchFamily="18" charset="0"/>
              <a:buNone/>
              <a:defRPr/>
            </a:pPr>
            <a:fld id="{4BAA9350-C93D-44C9-AC26-F0BF74C7D7E9}" type="slidenum">
              <a:rPr lang="id-ID" sz="1158" b="1">
                <a:latin typeface="Raleway Light"/>
                <a:cs typeface="Raleway Light"/>
              </a:rPr>
              <a:pPr algn="ctr" eaLnBrk="1">
                <a:lnSpc>
                  <a:spcPct val="93000"/>
                </a:lnSpc>
                <a:buClr>
                  <a:srgbClr val="000000"/>
                </a:buClr>
                <a:buSzPct val="100000"/>
                <a:buFont typeface="Times New Roman" panose="02020603050405020304" pitchFamily="18" charset="0"/>
                <a:buNone/>
                <a:defRPr/>
              </a:pPr>
              <a:t>‹#›</a:t>
            </a:fld>
            <a:endParaRPr lang="id-ID" sz="1158">
              <a:latin typeface="Raleway Light"/>
              <a:cs typeface="Raleway Light"/>
            </a:endParaRPr>
          </a:p>
        </p:txBody>
      </p:sp>
      <p:sp>
        <p:nvSpPr>
          <p:cNvPr id="3" name="Date Placeholder 3"/>
          <p:cNvSpPr>
            <a:spLocks noGrp="1"/>
          </p:cNvSpPr>
          <p:nvPr>
            <p:ph type="dt" sz="half" idx="10"/>
          </p:nvPr>
        </p:nvSpPr>
        <p:spPr/>
        <p:txBody>
          <a:bodyPr/>
          <a:lstStyle>
            <a:lvl1pPr>
              <a:defRPr/>
            </a:lvl1pPr>
          </a:lstStyle>
          <a:p>
            <a:pPr>
              <a:defRPr/>
            </a:pPr>
            <a:fld id="{64EF9102-2947-4DA5-943F-D9D6CD6A3FC9}" type="datetime1">
              <a:rPr lang="en-US"/>
              <a:pPr>
                <a:defRPr/>
              </a:pPr>
              <a:t>15/07/2018</a:t>
            </a:fld>
            <a:endParaRPr lang="vi-VN"/>
          </a:p>
        </p:txBody>
      </p:sp>
      <p:sp>
        <p:nvSpPr>
          <p:cNvPr id="4" name="Footer Placeholder 4"/>
          <p:cNvSpPr>
            <a:spLocks noGrp="1"/>
          </p:cNvSpPr>
          <p:nvPr>
            <p:ph type="ftr" sz="quarter" idx="11"/>
          </p:nvPr>
        </p:nvSpPr>
        <p:spPr/>
        <p:txBody>
          <a:bodyPr/>
          <a:lstStyle>
            <a:lvl1pPr>
              <a:defRPr/>
            </a:lvl1pPr>
          </a:lstStyle>
          <a:p>
            <a:pPr>
              <a:defRPr/>
            </a:pPr>
            <a:r>
              <a:rPr lang="en-US"/>
              <a:t>Đại học Nha Trang - Khoa Công nghệ Thông tin</a:t>
            </a:r>
          </a:p>
        </p:txBody>
      </p:sp>
    </p:spTree>
    <p:extLst>
      <p:ext uri="{BB962C8B-B14F-4D97-AF65-F5344CB8AC3E}">
        <p14:creationId xmlns:p14="http://schemas.microsoft.com/office/powerpoint/2010/main" val="2011563320"/>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639CA169-B892-4496-94D7-6F1B34BA8564}" type="datetime1">
              <a:rPr lang="en-US"/>
              <a:pPr>
                <a:defRPr/>
              </a:pPr>
              <a:t>15/07/2018</a:t>
            </a:fld>
            <a:endParaRPr lang="vi-VN"/>
          </a:p>
        </p:txBody>
      </p:sp>
      <p:sp>
        <p:nvSpPr>
          <p:cNvPr id="5" name="Footer Placeholder 4"/>
          <p:cNvSpPr>
            <a:spLocks noGrp="1"/>
          </p:cNvSpPr>
          <p:nvPr>
            <p:ph type="ftr" sz="quarter" idx="11"/>
          </p:nvPr>
        </p:nvSpPr>
        <p:spPr/>
        <p:txBody>
          <a:bodyPr/>
          <a:lstStyle>
            <a:lvl1pPr>
              <a:defRPr/>
            </a:lvl1pPr>
          </a:lstStyle>
          <a:p>
            <a:pPr>
              <a:defRPr/>
            </a:pPr>
            <a:r>
              <a:rPr lang="en-US"/>
              <a:t>Đại học Nha Trang - Khoa Công nghệ Thông tin</a:t>
            </a:r>
          </a:p>
        </p:txBody>
      </p:sp>
      <p:sp>
        <p:nvSpPr>
          <p:cNvPr id="6" name="Slide Number Placeholder 5"/>
          <p:cNvSpPr>
            <a:spLocks noGrp="1"/>
          </p:cNvSpPr>
          <p:nvPr>
            <p:ph type="sldNum" sz="quarter" idx="12"/>
          </p:nvPr>
        </p:nvSpPr>
        <p:spPr/>
        <p:txBody>
          <a:bodyPr/>
          <a:lstStyle>
            <a:lvl1pPr>
              <a:defRPr/>
            </a:lvl1pPr>
          </a:lstStyle>
          <a:p>
            <a:pPr>
              <a:defRPr/>
            </a:pPr>
            <a:fld id="{DF791B0D-4B53-469C-BAAD-E5F257F58FE9}" type="slidenum">
              <a:rPr lang="en-US"/>
              <a:pPr>
                <a:defRPr/>
              </a:pPr>
              <a:t>‹#›</a:t>
            </a:fld>
            <a:endParaRPr lang="en-US"/>
          </a:p>
        </p:txBody>
      </p:sp>
    </p:spTree>
    <p:extLst>
      <p:ext uri="{BB962C8B-B14F-4D97-AF65-F5344CB8AC3E}">
        <p14:creationId xmlns:p14="http://schemas.microsoft.com/office/powerpoint/2010/main" val="2806774537"/>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6985" y="1884670"/>
            <a:ext cx="11591806" cy="3144614"/>
          </a:xfrm>
        </p:spPr>
        <p:txBody>
          <a:bodyPr anchor="b"/>
          <a:lstStyle>
            <a:lvl1pPr>
              <a:defRPr sz="6614"/>
            </a:lvl1pPr>
          </a:lstStyle>
          <a:p>
            <a:r>
              <a:rPr lang="en-US" smtClean="0"/>
              <a:t>Click to edit Master title style</a:t>
            </a:r>
            <a:endParaRPr lang="en-US" dirty="0"/>
          </a:p>
        </p:txBody>
      </p:sp>
      <p:sp>
        <p:nvSpPr>
          <p:cNvPr id="3" name="Text Placeholder 2"/>
          <p:cNvSpPr>
            <a:spLocks noGrp="1"/>
          </p:cNvSpPr>
          <p:nvPr>
            <p:ph type="body" idx="1"/>
          </p:nvPr>
        </p:nvSpPr>
        <p:spPr>
          <a:xfrm>
            <a:off x="916985" y="5059034"/>
            <a:ext cx="11591806" cy="1653678"/>
          </a:xfrm>
        </p:spPr>
        <p:txBody>
          <a:bodyPr/>
          <a:lstStyle>
            <a:lvl1pPr marL="0" indent="0">
              <a:buNone/>
              <a:defRPr sz="2646">
                <a:solidFill>
                  <a:schemeClr val="tx1">
                    <a:tint val="75000"/>
                  </a:schemeClr>
                </a:solidFill>
              </a:defRPr>
            </a:lvl1pPr>
            <a:lvl2pPr marL="503972" indent="0">
              <a:buNone/>
              <a:defRPr sz="2205">
                <a:solidFill>
                  <a:schemeClr val="tx1">
                    <a:tint val="75000"/>
                  </a:schemeClr>
                </a:solidFill>
              </a:defRPr>
            </a:lvl2pPr>
            <a:lvl3pPr marL="1007943" indent="0">
              <a:buNone/>
              <a:defRPr sz="1984">
                <a:solidFill>
                  <a:schemeClr val="tx1">
                    <a:tint val="75000"/>
                  </a:schemeClr>
                </a:solidFill>
              </a:defRPr>
            </a:lvl3pPr>
            <a:lvl4pPr marL="1511915" indent="0">
              <a:buNone/>
              <a:defRPr sz="1764">
                <a:solidFill>
                  <a:schemeClr val="tx1">
                    <a:tint val="75000"/>
                  </a:schemeClr>
                </a:solidFill>
              </a:defRPr>
            </a:lvl4pPr>
            <a:lvl5pPr marL="2015886" indent="0">
              <a:buNone/>
              <a:defRPr sz="1764">
                <a:solidFill>
                  <a:schemeClr val="tx1">
                    <a:tint val="75000"/>
                  </a:schemeClr>
                </a:solidFill>
              </a:defRPr>
            </a:lvl5pPr>
            <a:lvl6pPr marL="2519858" indent="0">
              <a:buNone/>
              <a:defRPr sz="1764">
                <a:solidFill>
                  <a:schemeClr val="tx1">
                    <a:tint val="75000"/>
                  </a:schemeClr>
                </a:solidFill>
              </a:defRPr>
            </a:lvl6pPr>
            <a:lvl7pPr marL="3023829" indent="0">
              <a:buNone/>
              <a:defRPr sz="1764">
                <a:solidFill>
                  <a:schemeClr val="tx1">
                    <a:tint val="75000"/>
                  </a:schemeClr>
                </a:solidFill>
              </a:defRPr>
            </a:lvl7pPr>
            <a:lvl8pPr marL="3527801" indent="0">
              <a:buNone/>
              <a:defRPr sz="1764">
                <a:solidFill>
                  <a:schemeClr val="tx1">
                    <a:tint val="75000"/>
                  </a:schemeClr>
                </a:solidFill>
              </a:defRPr>
            </a:lvl8pPr>
            <a:lvl9pPr marL="4031772" indent="0">
              <a:buNone/>
              <a:defRPr sz="1764">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760AB561-6FC8-4AA7-B74E-FED91D045E08}" type="datetime1">
              <a:rPr lang="en-US"/>
              <a:pPr>
                <a:defRPr/>
              </a:pPr>
              <a:t>15/07/2018</a:t>
            </a:fld>
            <a:endParaRPr lang="vi-VN"/>
          </a:p>
        </p:txBody>
      </p:sp>
      <p:sp>
        <p:nvSpPr>
          <p:cNvPr id="5" name="Footer Placeholder 4"/>
          <p:cNvSpPr>
            <a:spLocks noGrp="1"/>
          </p:cNvSpPr>
          <p:nvPr>
            <p:ph type="ftr" sz="quarter" idx="11"/>
          </p:nvPr>
        </p:nvSpPr>
        <p:spPr/>
        <p:txBody>
          <a:bodyPr/>
          <a:lstStyle>
            <a:lvl1pPr>
              <a:defRPr/>
            </a:lvl1pPr>
          </a:lstStyle>
          <a:p>
            <a:pPr>
              <a:defRPr/>
            </a:pPr>
            <a:r>
              <a:rPr lang="en-US"/>
              <a:t>Đại học Nha Trang - Khoa Công nghệ Thông tin</a:t>
            </a:r>
          </a:p>
        </p:txBody>
      </p:sp>
      <p:sp>
        <p:nvSpPr>
          <p:cNvPr id="6" name="Slide Number Placeholder 5"/>
          <p:cNvSpPr>
            <a:spLocks noGrp="1"/>
          </p:cNvSpPr>
          <p:nvPr>
            <p:ph type="sldNum" sz="quarter" idx="12"/>
          </p:nvPr>
        </p:nvSpPr>
        <p:spPr/>
        <p:txBody>
          <a:bodyPr/>
          <a:lstStyle>
            <a:lvl1pPr>
              <a:defRPr/>
            </a:lvl1pPr>
          </a:lstStyle>
          <a:p>
            <a:pPr>
              <a:defRPr/>
            </a:pPr>
            <a:fld id="{87585723-5BCC-411E-A2DE-864CA12F867E}" type="slidenum">
              <a:rPr lang="en-US"/>
              <a:pPr>
                <a:defRPr/>
              </a:pPr>
              <a:t>‹#›</a:t>
            </a:fld>
            <a:endParaRPr lang="en-US"/>
          </a:p>
        </p:txBody>
      </p:sp>
    </p:spTree>
    <p:extLst>
      <p:ext uri="{BB962C8B-B14F-4D97-AF65-F5344CB8AC3E}">
        <p14:creationId xmlns:p14="http://schemas.microsoft.com/office/powerpoint/2010/main" val="1541071356"/>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23985" y="2012414"/>
            <a:ext cx="5711904" cy="479654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803886" y="2012414"/>
            <a:ext cx="5711904" cy="479654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9D40BD2C-8C22-41EE-AB00-6196457F7296}" type="datetime1">
              <a:rPr lang="en-US"/>
              <a:pPr>
                <a:defRPr/>
              </a:pPr>
              <a:t>15/07/2018</a:t>
            </a:fld>
            <a:endParaRPr lang="vi-VN"/>
          </a:p>
        </p:txBody>
      </p:sp>
      <p:sp>
        <p:nvSpPr>
          <p:cNvPr id="6" name="Footer Placeholder 4"/>
          <p:cNvSpPr>
            <a:spLocks noGrp="1"/>
          </p:cNvSpPr>
          <p:nvPr>
            <p:ph type="ftr" sz="quarter" idx="11"/>
          </p:nvPr>
        </p:nvSpPr>
        <p:spPr/>
        <p:txBody>
          <a:bodyPr/>
          <a:lstStyle>
            <a:lvl1pPr>
              <a:defRPr/>
            </a:lvl1pPr>
          </a:lstStyle>
          <a:p>
            <a:pPr>
              <a:defRPr/>
            </a:pPr>
            <a:r>
              <a:rPr lang="en-US"/>
              <a:t>Đại học Nha Trang - Khoa Công nghệ Thông tin</a:t>
            </a:r>
          </a:p>
        </p:txBody>
      </p:sp>
      <p:sp>
        <p:nvSpPr>
          <p:cNvPr id="7" name="Slide Number Placeholder 5"/>
          <p:cNvSpPr>
            <a:spLocks noGrp="1"/>
          </p:cNvSpPr>
          <p:nvPr>
            <p:ph type="sldNum" sz="quarter" idx="12"/>
          </p:nvPr>
        </p:nvSpPr>
        <p:spPr/>
        <p:txBody>
          <a:bodyPr/>
          <a:lstStyle>
            <a:lvl1pPr>
              <a:defRPr/>
            </a:lvl1pPr>
          </a:lstStyle>
          <a:p>
            <a:pPr>
              <a:defRPr/>
            </a:pPr>
            <a:fld id="{6E3E96F5-D5C9-4383-89B4-1571A7D42713}" type="slidenum">
              <a:rPr lang="en-US"/>
              <a:pPr>
                <a:defRPr/>
              </a:pPr>
              <a:t>‹#›</a:t>
            </a:fld>
            <a:endParaRPr lang="en-US"/>
          </a:p>
        </p:txBody>
      </p:sp>
    </p:spTree>
    <p:extLst>
      <p:ext uri="{BB962C8B-B14F-4D97-AF65-F5344CB8AC3E}">
        <p14:creationId xmlns:p14="http://schemas.microsoft.com/office/powerpoint/2010/main" val="3132419729"/>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25735" y="402483"/>
            <a:ext cx="11591806" cy="1461188"/>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25736" y="1853171"/>
            <a:ext cx="5685654"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smtClean="0"/>
              <a:t>Click to edit Master text styles</a:t>
            </a:r>
          </a:p>
        </p:txBody>
      </p:sp>
      <p:sp>
        <p:nvSpPr>
          <p:cNvPr id="4" name="Content Placeholder 3"/>
          <p:cNvSpPr>
            <a:spLocks noGrp="1"/>
          </p:cNvSpPr>
          <p:nvPr>
            <p:ph sz="half" idx="2"/>
          </p:nvPr>
        </p:nvSpPr>
        <p:spPr>
          <a:xfrm>
            <a:off x="925736" y="2761381"/>
            <a:ext cx="5685654" cy="40615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03886" y="1853171"/>
            <a:ext cx="5713655"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smtClean="0"/>
              <a:t>Click to edit Master text styles</a:t>
            </a:r>
          </a:p>
        </p:txBody>
      </p:sp>
      <p:sp>
        <p:nvSpPr>
          <p:cNvPr id="6" name="Content Placeholder 5"/>
          <p:cNvSpPr>
            <a:spLocks noGrp="1"/>
          </p:cNvSpPr>
          <p:nvPr>
            <p:ph sz="quarter" idx="4"/>
          </p:nvPr>
        </p:nvSpPr>
        <p:spPr>
          <a:xfrm>
            <a:off x="6803886" y="2761381"/>
            <a:ext cx="5713655" cy="40615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E2679CF3-B4BB-4DE1-81FD-4AF524238E74}" type="datetime1">
              <a:rPr lang="en-US"/>
              <a:pPr>
                <a:defRPr/>
              </a:pPr>
              <a:t>15/07/2018</a:t>
            </a:fld>
            <a:endParaRPr lang="vi-VN"/>
          </a:p>
        </p:txBody>
      </p:sp>
      <p:sp>
        <p:nvSpPr>
          <p:cNvPr id="8" name="Footer Placeholder 4"/>
          <p:cNvSpPr>
            <a:spLocks noGrp="1"/>
          </p:cNvSpPr>
          <p:nvPr>
            <p:ph type="ftr" sz="quarter" idx="11"/>
          </p:nvPr>
        </p:nvSpPr>
        <p:spPr/>
        <p:txBody>
          <a:bodyPr/>
          <a:lstStyle>
            <a:lvl1pPr>
              <a:defRPr/>
            </a:lvl1pPr>
          </a:lstStyle>
          <a:p>
            <a:pPr>
              <a:defRPr/>
            </a:pPr>
            <a:r>
              <a:rPr lang="en-US"/>
              <a:t>Đại học Nha Trang - Khoa Công nghệ Thông tin</a:t>
            </a:r>
          </a:p>
        </p:txBody>
      </p:sp>
      <p:sp>
        <p:nvSpPr>
          <p:cNvPr id="9" name="Slide Number Placeholder 5"/>
          <p:cNvSpPr>
            <a:spLocks noGrp="1"/>
          </p:cNvSpPr>
          <p:nvPr>
            <p:ph type="sldNum" sz="quarter" idx="12"/>
          </p:nvPr>
        </p:nvSpPr>
        <p:spPr/>
        <p:txBody>
          <a:bodyPr/>
          <a:lstStyle>
            <a:lvl1pPr>
              <a:defRPr/>
            </a:lvl1pPr>
          </a:lstStyle>
          <a:p>
            <a:pPr>
              <a:defRPr/>
            </a:pPr>
            <a:fld id="{0BB4BE11-FA13-48B0-9859-BC0A608F4347}" type="slidenum">
              <a:rPr lang="en-US"/>
              <a:pPr>
                <a:defRPr/>
              </a:pPr>
              <a:t>‹#›</a:t>
            </a:fld>
            <a:endParaRPr lang="en-US"/>
          </a:p>
        </p:txBody>
      </p:sp>
    </p:spTree>
    <p:extLst>
      <p:ext uri="{BB962C8B-B14F-4D97-AF65-F5344CB8AC3E}">
        <p14:creationId xmlns:p14="http://schemas.microsoft.com/office/powerpoint/2010/main" val="1373499545"/>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DBCC4014-7355-45D0-A6DB-615F013C8169}" type="datetime1">
              <a:rPr lang="en-US"/>
              <a:pPr>
                <a:defRPr/>
              </a:pPr>
              <a:t>15/07/2018</a:t>
            </a:fld>
            <a:endParaRPr lang="vi-VN"/>
          </a:p>
        </p:txBody>
      </p:sp>
      <p:sp>
        <p:nvSpPr>
          <p:cNvPr id="4" name="Footer Placeholder 4"/>
          <p:cNvSpPr>
            <a:spLocks noGrp="1"/>
          </p:cNvSpPr>
          <p:nvPr>
            <p:ph type="ftr" sz="quarter" idx="11"/>
          </p:nvPr>
        </p:nvSpPr>
        <p:spPr/>
        <p:txBody>
          <a:bodyPr/>
          <a:lstStyle>
            <a:lvl1pPr>
              <a:defRPr/>
            </a:lvl1pPr>
          </a:lstStyle>
          <a:p>
            <a:pPr>
              <a:defRPr/>
            </a:pPr>
            <a:r>
              <a:rPr lang="en-US"/>
              <a:t>Đại học Nha Trang - Khoa Công nghệ Thông tin</a:t>
            </a:r>
          </a:p>
        </p:txBody>
      </p:sp>
      <p:sp>
        <p:nvSpPr>
          <p:cNvPr id="5" name="Slide Number Placeholder 5"/>
          <p:cNvSpPr>
            <a:spLocks noGrp="1"/>
          </p:cNvSpPr>
          <p:nvPr>
            <p:ph type="sldNum" sz="quarter" idx="12"/>
          </p:nvPr>
        </p:nvSpPr>
        <p:spPr/>
        <p:txBody>
          <a:bodyPr/>
          <a:lstStyle>
            <a:lvl1pPr>
              <a:defRPr/>
            </a:lvl1pPr>
          </a:lstStyle>
          <a:p>
            <a:pPr>
              <a:defRPr/>
            </a:pPr>
            <a:fld id="{C2769821-2F30-42EA-A054-C1A85719A7F7}" type="slidenum">
              <a:rPr lang="en-US"/>
              <a:pPr>
                <a:defRPr/>
              </a:pPr>
              <a:t>‹#›</a:t>
            </a:fld>
            <a:endParaRPr lang="en-US"/>
          </a:p>
        </p:txBody>
      </p:sp>
    </p:spTree>
    <p:extLst>
      <p:ext uri="{BB962C8B-B14F-4D97-AF65-F5344CB8AC3E}">
        <p14:creationId xmlns:p14="http://schemas.microsoft.com/office/powerpoint/2010/main" val="343355500"/>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215AB8D-38C2-448D-AACE-304FDC7BA638}" type="datetime1">
              <a:rPr lang="en-US"/>
              <a:pPr>
                <a:defRPr/>
              </a:pPr>
              <a:t>15/07/2018</a:t>
            </a:fld>
            <a:endParaRPr lang="vi-VN"/>
          </a:p>
        </p:txBody>
      </p:sp>
      <p:sp>
        <p:nvSpPr>
          <p:cNvPr id="3" name="Footer Placeholder 4"/>
          <p:cNvSpPr>
            <a:spLocks noGrp="1"/>
          </p:cNvSpPr>
          <p:nvPr>
            <p:ph type="ftr" sz="quarter" idx="11"/>
          </p:nvPr>
        </p:nvSpPr>
        <p:spPr/>
        <p:txBody>
          <a:bodyPr/>
          <a:lstStyle>
            <a:lvl1pPr>
              <a:defRPr/>
            </a:lvl1pPr>
          </a:lstStyle>
          <a:p>
            <a:pPr>
              <a:defRPr/>
            </a:pPr>
            <a:r>
              <a:rPr lang="en-US"/>
              <a:t>Đại học Nha Trang - Khoa Công nghệ Thông tin</a:t>
            </a:r>
          </a:p>
        </p:txBody>
      </p:sp>
      <p:sp>
        <p:nvSpPr>
          <p:cNvPr id="4" name="Slide Number Placeholder 5"/>
          <p:cNvSpPr>
            <a:spLocks noGrp="1"/>
          </p:cNvSpPr>
          <p:nvPr>
            <p:ph type="sldNum" sz="quarter" idx="12"/>
          </p:nvPr>
        </p:nvSpPr>
        <p:spPr/>
        <p:txBody>
          <a:bodyPr/>
          <a:lstStyle>
            <a:lvl1pPr>
              <a:defRPr/>
            </a:lvl1pPr>
          </a:lstStyle>
          <a:p>
            <a:pPr>
              <a:defRPr/>
            </a:pPr>
            <a:fld id="{6D59C841-3DDB-427F-8C16-DB09692D69C2}" type="slidenum">
              <a:rPr lang="en-US"/>
              <a:pPr>
                <a:defRPr/>
              </a:pPr>
              <a:t>‹#›</a:t>
            </a:fld>
            <a:endParaRPr lang="en-US"/>
          </a:p>
        </p:txBody>
      </p:sp>
    </p:spTree>
    <p:extLst>
      <p:ext uri="{BB962C8B-B14F-4D97-AF65-F5344CB8AC3E}">
        <p14:creationId xmlns:p14="http://schemas.microsoft.com/office/powerpoint/2010/main" val="3190254838"/>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25736" y="503978"/>
            <a:ext cx="4334677" cy="1763924"/>
          </a:xfrm>
        </p:spPr>
        <p:txBody>
          <a:bodyPr anchor="b"/>
          <a:lstStyle>
            <a:lvl1pPr>
              <a:defRPr sz="3527"/>
            </a:lvl1pPr>
          </a:lstStyle>
          <a:p>
            <a:r>
              <a:rPr lang="en-US" smtClean="0"/>
              <a:t>Click to edit Master title style</a:t>
            </a:r>
            <a:endParaRPr lang="en-US" dirty="0"/>
          </a:p>
        </p:txBody>
      </p:sp>
      <p:sp>
        <p:nvSpPr>
          <p:cNvPr id="3" name="Content Placeholder 2"/>
          <p:cNvSpPr>
            <a:spLocks noGrp="1"/>
          </p:cNvSpPr>
          <p:nvPr>
            <p:ph idx="1"/>
          </p:nvPr>
        </p:nvSpPr>
        <p:spPr>
          <a:xfrm>
            <a:off x="5713655" y="1088454"/>
            <a:ext cx="6803886" cy="5372269"/>
          </a:xfrm>
        </p:spPr>
        <p:txBody>
          <a:bodyPr/>
          <a:lstStyle>
            <a:lvl1pPr>
              <a:defRPr sz="3527"/>
            </a:lvl1pPr>
            <a:lvl2pPr>
              <a:defRPr sz="3086"/>
            </a:lvl2pPr>
            <a:lvl3pPr>
              <a:defRPr sz="2646"/>
            </a:lvl3pPr>
            <a:lvl4pPr>
              <a:defRPr sz="2205"/>
            </a:lvl4pPr>
            <a:lvl5pPr>
              <a:defRPr sz="2205"/>
            </a:lvl5pPr>
            <a:lvl6pPr>
              <a:defRPr sz="2205"/>
            </a:lvl6pPr>
            <a:lvl7pPr>
              <a:defRPr sz="2205"/>
            </a:lvl7pPr>
            <a:lvl8pPr>
              <a:defRPr sz="2205"/>
            </a:lvl8pPr>
            <a:lvl9pPr>
              <a:defRPr sz="220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25736" y="2267902"/>
            <a:ext cx="4334677"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439ACFB0-8436-4E7B-BFC2-B868FAAD7FBE}" type="datetime1">
              <a:rPr lang="en-US"/>
              <a:pPr>
                <a:defRPr/>
              </a:pPr>
              <a:t>15/07/2018</a:t>
            </a:fld>
            <a:endParaRPr lang="vi-VN"/>
          </a:p>
        </p:txBody>
      </p:sp>
      <p:sp>
        <p:nvSpPr>
          <p:cNvPr id="6" name="Footer Placeholder 4"/>
          <p:cNvSpPr>
            <a:spLocks noGrp="1"/>
          </p:cNvSpPr>
          <p:nvPr>
            <p:ph type="ftr" sz="quarter" idx="11"/>
          </p:nvPr>
        </p:nvSpPr>
        <p:spPr/>
        <p:txBody>
          <a:bodyPr/>
          <a:lstStyle>
            <a:lvl1pPr>
              <a:defRPr/>
            </a:lvl1pPr>
          </a:lstStyle>
          <a:p>
            <a:pPr>
              <a:defRPr/>
            </a:pPr>
            <a:r>
              <a:rPr lang="en-US"/>
              <a:t>Đại học Nha Trang - Khoa Công nghệ Thông tin</a:t>
            </a:r>
          </a:p>
        </p:txBody>
      </p:sp>
      <p:sp>
        <p:nvSpPr>
          <p:cNvPr id="7" name="Slide Number Placeholder 5"/>
          <p:cNvSpPr>
            <a:spLocks noGrp="1"/>
          </p:cNvSpPr>
          <p:nvPr>
            <p:ph type="sldNum" sz="quarter" idx="12"/>
          </p:nvPr>
        </p:nvSpPr>
        <p:spPr/>
        <p:txBody>
          <a:bodyPr/>
          <a:lstStyle>
            <a:lvl1pPr>
              <a:defRPr/>
            </a:lvl1pPr>
          </a:lstStyle>
          <a:p>
            <a:pPr>
              <a:defRPr/>
            </a:pPr>
            <a:fld id="{1A58402A-6CAC-4526-9D51-21FE91708058}" type="slidenum">
              <a:rPr lang="en-US"/>
              <a:pPr>
                <a:defRPr/>
              </a:pPr>
              <a:t>‹#›</a:t>
            </a:fld>
            <a:endParaRPr lang="en-US"/>
          </a:p>
        </p:txBody>
      </p:sp>
    </p:spTree>
    <p:extLst>
      <p:ext uri="{BB962C8B-B14F-4D97-AF65-F5344CB8AC3E}">
        <p14:creationId xmlns:p14="http://schemas.microsoft.com/office/powerpoint/2010/main" val="967353451"/>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25736" y="503978"/>
            <a:ext cx="4334677" cy="1763924"/>
          </a:xfrm>
        </p:spPr>
        <p:txBody>
          <a:bodyPr anchor="b"/>
          <a:lstStyle>
            <a:lvl1pPr>
              <a:defRPr sz="3527"/>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713655" y="1088454"/>
            <a:ext cx="6803886" cy="5372269"/>
          </a:xfrm>
        </p:spPr>
        <p:txBody>
          <a:bodyPr rtlCol="0">
            <a:normAutofit/>
          </a:bodyPr>
          <a:lstStyle>
            <a:lvl1pPr marL="0" indent="0">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925736" y="2267902"/>
            <a:ext cx="4334677"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298E8AF6-4634-47E4-9DF4-7EF766E63EA4}" type="datetime1">
              <a:rPr lang="en-US"/>
              <a:pPr>
                <a:defRPr/>
              </a:pPr>
              <a:t>15/07/2018</a:t>
            </a:fld>
            <a:endParaRPr lang="vi-VN"/>
          </a:p>
        </p:txBody>
      </p:sp>
      <p:sp>
        <p:nvSpPr>
          <p:cNvPr id="6" name="Footer Placeholder 4"/>
          <p:cNvSpPr>
            <a:spLocks noGrp="1"/>
          </p:cNvSpPr>
          <p:nvPr>
            <p:ph type="ftr" sz="quarter" idx="11"/>
          </p:nvPr>
        </p:nvSpPr>
        <p:spPr/>
        <p:txBody>
          <a:bodyPr/>
          <a:lstStyle>
            <a:lvl1pPr>
              <a:defRPr/>
            </a:lvl1pPr>
          </a:lstStyle>
          <a:p>
            <a:pPr>
              <a:defRPr/>
            </a:pPr>
            <a:r>
              <a:rPr lang="en-US"/>
              <a:t>Đại học Nha Trang - Khoa Công nghệ Thông tin</a:t>
            </a:r>
          </a:p>
        </p:txBody>
      </p:sp>
      <p:sp>
        <p:nvSpPr>
          <p:cNvPr id="7" name="Slide Number Placeholder 5"/>
          <p:cNvSpPr>
            <a:spLocks noGrp="1"/>
          </p:cNvSpPr>
          <p:nvPr>
            <p:ph type="sldNum" sz="quarter" idx="12"/>
          </p:nvPr>
        </p:nvSpPr>
        <p:spPr/>
        <p:txBody>
          <a:bodyPr/>
          <a:lstStyle>
            <a:lvl1pPr>
              <a:defRPr/>
            </a:lvl1pPr>
          </a:lstStyle>
          <a:p>
            <a:pPr>
              <a:defRPr/>
            </a:pPr>
            <a:fld id="{E492CC82-3FD9-42A0-ADC0-4DB17B54FAA7}" type="slidenum">
              <a:rPr lang="en-US"/>
              <a:pPr>
                <a:defRPr/>
              </a:pPr>
              <a:t>‹#›</a:t>
            </a:fld>
            <a:endParaRPr lang="en-US"/>
          </a:p>
        </p:txBody>
      </p:sp>
    </p:spTree>
    <p:extLst>
      <p:ext uri="{BB962C8B-B14F-4D97-AF65-F5344CB8AC3E}">
        <p14:creationId xmlns:p14="http://schemas.microsoft.com/office/powerpoint/2010/main" val="3084540803"/>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923925" y="403225"/>
            <a:ext cx="11591925"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923925" y="2012950"/>
            <a:ext cx="11591925" cy="479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923925" y="7007225"/>
            <a:ext cx="3024188" cy="401638"/>
          </a:xfrm>
          <a:prstGeom prst="rect">
            <a:avLst/>
          </a:prstGeom>
        </p:spPr>
        <p:txBody>
          <a:bodyPr vert="horz" lIns="91440" tIns="45720" rIns="91440" bIns="45720" rtlCol="0" anchor="ctr"/>
          <a:lstStyle>
            <a:lvl1pPr algn="l" eaLnBrk="1">
              <a:lnSpc>
                <a:spcPct val="93000"/>
              </a:lnSpc>
              <a:buClr>
                <a:srgbClr val="000000"/>
              </a:buClr>
              <a:buSzPct val="100000"/>
              <a:buFont typeface="Times New Roman" panose="02020603050405020304" pitchFamily="18" charset="0"/>
              <a:buNone/>
              <a:defRPr sz="1400" b="1">
                <a:solidFill>
                  <a:schemeClr val="tx1">
                    <a:lumMod val="75000"/>
                    <a:lumOff val="25000"/>
                  </a:schemeClr>
                </a:solidFill>
              </a:defRPr>
            </a:lvl1pPr>
          </a:lstStyle>
          <a:p>
            <a:pPr>
              <a:defRPr/>
            </a:pPr>
            <a:fld id="{736BA92E-4706-4EE0-A1CF-5AD425DEA0D9}" type="datetime1">
              <a:rPr lang="en-US"/>
              <a:pPr>
                <a:defRPr/>
              </a:pPr>
              <a:t>15/07/2018</a:t>
            </a:fld>
            <a:endParaRPr lang="vi-VN"/>
          </a:p>
        </p:txBody>
      </p:sp>
      <p:sp>
        <p:nvSpPr>
          <p:cNvPr id="5" name="Footer Placeholder 4"/>
          <p:cNvSpPr>
            <a:spLocks noGrp="1"/>
          </p:cNvSpPr>
          <p:nvPr>
            <p:ph type="ftr" sz="quarter" idx="3"/>
          </p:nvPr>
        </p:nvSpPr>
        <p:spPr>
          <a:xfrm>
            <a:off x="4451350" y="7007225"/>
            <a:ext cx="4537075" cy="401638"/>
          </a:xfrm>
          <a:prstGeom prst="rect">
            <a:avLst/>
          </a:prstGeom>
        </p:spPr>
        <p:txBody>
          <a:bodyPr vert="horz" lIns="91440" tIns="45720" rIns="91440" bIns="45720" rtlCol="0" anchor="ctr"/>
          <a:lstStyle>
            <a:lvl1pPr algn="ctr" eaLnBrk="1">
              <a:lnSpc>
                <a:spcPct val="93000"/>
              </a:lnSpc>
              <a:buClr>
                <a:srgbClr val="000000"/>
              </a:buClr>
              <a:buSzPct val="100000"/>
              <a:buFont typeface="Times New Roman" panose="02020603050405020304" pitchFamily="18" charset="0"/>
              <a:buNone/>
              <a:defRPr sz="1400">
                <a:solidFill>
                  <a:srgbClr val="00B0F0"/>
                </a:solidFill>
              </a:defRPr>
            </a:lvl1pPr>
          </a:lstStyle>
          <a:p>
            <a:pPr>
              <a:defRPr/>
            </a:pPr>
            <a:r>
              <a:rPr lang="en-US"/>
              <a:t>Đại học Nha Trang - Khoa Công nghệ Thông tin</a:t>
            </a:r>
          </a:p>
        </p:txBody>
      </p:sp>
      <p:sp>
        <p:nvSpPr>
          <p:cNvPr id="6" name="Slide Number Placeholder 5"/>
          <p:cNvSpPr>
            <a:spLocks noGrp="1"/>
          </p:cNvSpPr>
          <p:nvPr>
            <p:ph type="sldNum" sz="quarter" idx="4"/>
          </p:nvPr>
        </p:nvSpPr>
        <p:spPr>
          <a:xfrm>
            <a:off x="9491663" y="7007225"/>
            <a:ext cx="3024187" cy="401638"/>
          </a:xfrm>
          <a:prstGeom prst="rect">
            <a:avLst/>
          </a:prstGeom>
        </p:spPr>
        <p:txBody>
          <a:bodyPr vert="horz" lIns="91440" tIns="45720" rIns="91440" bIns="45720" rtlCol="0" anchor="ctr"/>
          <a:lstStyle>
            <a:lvl1pPr algn="r" eaLnBrk="1">
              <a:lnSpc>
                <a:spcPct val="93000"/>
              </a:lnSpc>
              <a:buClr>
                <a:srgbClr val="000000"/>
              </a:buClr>
              <a:buSzPct val="100000"/>
              <a:buFont typeface="Times New Roman" panose="02020603050405020304" pitchFamily="18" charset="0"/>
              <a:buNone/>
              <a:defRPr sz="1323">
                <a:solidFill>
                  <a:schemeClr val="tx1">
                    <a:tint val="75000"/>
                  </a:schemeClr>
                </a:solidFill>
              </a:defRPr>
            </a:lvl1pPr>
          </a:lstStyle>
          <a:p>
            <a:pPr>
              <a:defRPr/>
            </a:pPr>
            <a:fld id="{755282D6-2EAE-4C64-B66B-E9CB47F45401}" type="slidenum">
              <a:rPr lang="en-US"/>
              <a:pPr>
                <a:defRPr/>
              </a:pPr>
              <a:t>‹#›</a:t>
            </a:fld>
            <a:endParaRPr lang="en-US"/>
          </a:p>
        </p:txBody>
      </p:sp>
      <p:sp>
        <p:nvSpPr>
          <p:cNvPr id="7" name="Oval 6"/>
          <p:cNvSpPr/>
          <p:nvPr userDrawn="1"/>
        </p:nvSpPr>
        <p:spPr>
          <a:xfrm>
            <a:off x="12690475" y="198438"/>
            <a:ext cx="528638" cy="528637"/>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37805" tIns="18902" rIns="37805" bIns="18902" anchor="ctr"/>
          <a:lstStyle/>
          <a:p>
            <a:pPr algn="ctr" eaLnBrk="1">
              <a:lnSpc>
                <a:spcPct val="93000"/>
              </a:lnSpc>
              <a:buClr>
                <a:srgbClr val="000000"/>
              </a:buClr>
              <a:buSzPct val="100000"/>
              <a:buFont typeface="Times New Roman" panose="02020603050405020304" pitchFamily="18" charset="0"/>
              <a:buNone/>
              <a:defRPr/>
            </a:pPr>
            <a:endParaRPr lang="en-US"/>
          </a:p>
        </p:txBody>
      </p:sp>
      <p:sp>
        <p:nvSpPr>
          <p:cNvPr id="8" name="TextBox 7"/>
          <p:cNvSpPr txBox="1"/>
          <p:nvPr userDrawn="1"/>
        </p:nvSpPr>
        <p:spPr>
          <a:xfrm>
            <a:off x="12795250" y="334963"/>
            <a:ext cx="336550" cy="241300"/>
          </a:xfrm>
          <a:prstGeom prst="rect">
            <a:avLst/>
          </a:prstGeom>
          <a:noFill/>
        </p:spPr>
        <p:txBody>
          <a:bodyPr wrap="none" lIns="75594" tIns="37797" rIns="75594" bIns="37797">
            <a:spAutoFit/>
          </a:bodyPr>
          <a:lstStyle/>
          <a:p>
            <a:pPr algn="ctr" eaLnBrk="1">
              <a:lnSpc>
                <a:spcPct val="93000"/>
              </a:lnSpc>
              <a:buClr>
                <a:srgbClr val="000000"/>
              </a:buClr>
              <a:buSzPct val="100000"/>
              <a:buFont typeface="Times New Roman" panose="02020603050405020304" pitchFamily="18" charset="0"/>
              <a:buNone/>
              <a:defRPr/>
            </a:pPr>
            <a:fld id="{69677B97-2BB0-40B4-9D6C-3B2ADAD34C3A}" type="slidenum">
              <a:rPr lang="id-ID" sz="1158" b="1">
                <a:latin typeface="Raleway Light"/>
                <a:cs typeface="Raleway Light"/>
              </a:rPr>
              <a:pPr algn="ctr" eaLnBrk="1">
                <a:lnSpc>
                  <a:spcPct val="93000"/>
                </a:lnSpc>
                <a:buClr>
                  <a:srgbClr val="000000"/>
                </a:buClr>
                <a:buSzPct val="100000"/>
                <a:buFont typeface="Times New Roman" panose="02020603050405020304" pitchFamily="18" charset="0"/>
                <a:buNone/>
                <a:defRPr/>
              </a:pPr>
              <a:t>‹#›</a:t>
            </a:fld>
            <a:endParaRPr lang="id-ID" sz="1158">
              <a:latin typeface="Raleway Light"/>
              <a:cs typeface="Raleway Light"/>
            </a:endParaRPr>
          </a:p>
        </p:txBody>
      </p:sp>
    </p:spTree>
  </p:cSld>
  <p:clrMap bg1="lt1" tx1="dk1" bg2="lt2" tx2="dk2" accent1="accent1" accent2="accent2" accent3="accent3" accent4="accent4" accent5="accent5" accent6="accent6" hlink="hlink" folHlink="folHlink"/>
  <p:sldLayoutIdLst>
    <p:sldLayoutId id="2147483932" r:id="rId1"/>
    <p:sldLayoutId id="2147483933" r:id="rId2"/>
    <p:sldLayoutId id="2147483934" r:id="rId3"/>
    <p:sldLayoutId id="2147483935" r:id="rId4"/>
    <p:sldLayoutId id="2147483936" r:id="rId5"/>
    <p:sldLayoutId id="2147483937" r:id="rId6"/>
    <p:sldLayoutId id="2147483938" r:id="rId7"/>
    <p:sldLayoutId id="2147483939" r:id="rId8"/>
    <p:sldLayoutId id="2147483940" r:id="rId9"/>
    <p:sldLayoutId id="2147483941" r:id="rId10"/>
    <p:sldLayoutId id="2147483942" r:id="rId11"/>
    <p:sldLayoutId id="2147483943" r:id="rId12"/>
    <p:sldLayoutId id="2147483944" r:id="rId13"/>
    <p:sldLayoutId id="2147483945" r:id="rId14"/>
    <p:sldLayoutId id="2147483946" r:id="rId15"/>
  </p:sldLayoutIdLst>
  <p:transition spd="slow">
    <p:fade/>
  </p:transition>
  <p:timing>
    <p:tnLst>
      <p:par>
        <p:cTn id="1" dur="indefinite" restart="never" nodeType="tmRoot"/>
      </p:par>
    </p:tnLst>
  </p:timing>
  <p:hf sldNum="0" hdr="0"/>
  <p:txStyles>
    <p:titleStyle>
      <a:lvl1pPr algn="l" defTabSz="1006475" rtl="0" eaLnBrk="0" fontAlgn="base" hangingPunct="0">
        <a:lnSpc>
          <a:spcPct val="90000"/>
        </a:lnSpc>
        <a:spcBef>
          <a:spcPct val="0"/>
        </a:spcBef>
        <a:spcAft>
          <a:spcPct val="0"/>
        </a:spcAft>
        <a:defRPr sz="4800" kern="1200">
          <a:solidFill>
            <a:schemeClr val="tx1"/>
          </a:solidFill>
          <a:latin typeface="+mj-lt"/>
          <a:ea typeface="+mj-ea"/>
          <a:cs typeface="+mj-cs"/>
        </a:defRPr>
      </a:lvl1pPr>
      <a:lvl2pPr algn="l" defTabSz="1006475" rtl="0" eaLnBrk="0" fontAlgn="base" hangingPunct="0">
        <a:lnSpc>
          <a:spcPct val="90000"/>
        </a:lnSpc>
        <a:spcBef>
          <a:spcPct val="0"/>
        </a:spcBef>
        <a:spcAft>
          <a:spcPct val="0"/>
        </a:spcAft>
        <a:defRPr sz="4800">
          <a:solidFill>
            <a:schemeClr val="tx1"/>
          </a:solidFill>
          <a:latin typeface="Calibri Light" panose="020F0302020204030204" pitchFamily="34" charset="0"/>
        </a:defRPr>
      </a:lvl2pPr>
      <a:lvl3pPr algn="l" defTabSz="1006475" rtl="0" eaLnBrk="0" fontAlgn="base" hangingPunct="0">
        <a:lnSpc>
          <a:spcPct val="90000"/>
        </a:lnSpc>
        <a:spcBef>
          <a:spcPct val="0"/>
        </a:spcBef>
        <a:spcAft>
          <a:spcPct val="0"/>
        </a:spcAft>
        <a:defRPr sz="4800">
          <a:solidFill>
            <a:schemeClr val="tx1"/>
          </a:solidFill>
          <a:latin typeface="Calibri Light" panose="020F0302020204030204" pitchFamily="34" charset="0"/>
        </a:defRPr>
      </a:lvl3pPr>
      <a:lvl4pPr algn="l" defTabSz="1006475" rtl="0" eaLnBrk="0" fontAlgn="base" hangingPunct="0">
        <a:lnSpc>
          <a:spcPct val="90000"/>
        </a:lnSpc>
        <a:spcBef>
          <a:spcPct val="0"/>
        </a:spcBef>
        <a:spcAft>
          <a:spcPct val="0"/>
        </a:spcAft>
        <a:defRPr sz="4800">
          <a:solidFill>
            <a:schemeClr val="tx1"/>
          </a:solidFill>
          <a:latin typeface="Calibri Light" panose="020F0302020204030204" pitchFamily="34" charset="0"/>
        </a:defRPr>
      </a:lvl4pPr>
      <a:lvl5pPr algn="l" defTabSz="1006475" rtl="0" eaLnBrk="0" fontAlgn="base" hangingPunct="0">
        <a:lnSpc>
          <a:spcPct val="90000"/>
        </a:lnSpc>
        <a:spcBef>
          <a:spcPct val="0"/>
        </a:spcBef>
        <a:spcAft>
          <a:spcPct val="0"/>
        </a:spcAft>
        <a:defRPr sz="4800">
          <a:solidFill>
            <a:schemeClr val="tx1"/>
          </a:solidFill>
          <a:latin typeface="Calibri Light" panose="020F0302020204030204" pitchFamily="34" charset="0"/>
        </a:defRPr>
      </a:lvl5pPr>
      <a:lvl6pPr marL="457200" algn="l" defTabSz="1006475" rtl="0" fontAlgn="base">
        <a:lnSpc>
          <a:spcPct val="90000"/>
        </a:lnSpc>
        <a:spcBef>
          <a:spcPct val="0"/>
        </a:spcBef>
        <a:spcAft>
          <a:spcPct val="0"/>
        </a:spcAft>
        <a:defRPr sz="4800">
          <a:solidFill>
            <a:schemeClr val="tx1"/>
          </a:solidFill>
          <a:latin typeface="Calibri Light" panose="020F0302020204030204" pitchFamily="34" charset="0"/>
        </a:defRPr>
      </a:lvl6pPr>
      <a:lvl7pPr marL="914400" algn="l" defTabSz="1006475" rtl="0" fontAlgn="base">
        <a:lnSpc>
          <a:spcPct val="90000"/>
        </a:lnSpc>
        <a:spcBef>
          <a:spcPct val="0"/>
        </a:spcBef>
        <a:spcAft>
          <a:spcPct val="0"/>
        </a:spcAft>
        <a:defRPr sz="4800">
          <a:solidFill>
            <a:schemeClr val="tx1"/>
          </a:solidFill>
          <a:latin typeface="Calibri Light" panose="020F0302020204030204" pitchFamily="34" charset="0"/>
        </a:defRPr>
      </a:lvl7pPr>
      <a:lvl8pPr marL="1371600" algn="l" defTabSz="1006475" rtl="0" fontAlgn="base">
        <a:lnSpc>
          <a:spcPct val="90000"/>
        </a:lnSpc>
        <a:spcBef>
          <a:spcPct val="0"/>
        </a:spcBef>
        <a:spcAft>
          <a:spcPct val="0"/>
        </a:spcAft>
        <a:defRPr sz="4800">
          <a:solidFill>
            <a:schemeClr val="tx1"/>
          </a:solidFill>
          <a:latin typeface="Calibri Light" panose="020F0302020204030204" pitchFamily="34" charset="0"/>
        </a:defRPr>
      </a:lvl8pPr>
      <a:lvl9pPr marL="1828800" algn="l" defTabSz="1006475" rtl="0" fontAlgn="base">
        <a:lnSpc>
          <a:spcPct val="90000"/>
        </a:lnSpc>
        <a:spcBef>
          <a:spcPct val="0"/>
        </a:spcBef>
        <a:spcAft>
          <a:spcPct val="0"/>
        </a:spcAft>
        <a:defRPr sz="4800">
          <a:solidFill>
            <a:schemeClr val="tx1"/>
          </a:solidFill>
          <a:latin typeface="Calibri Light" panose="020F0302020204030204" pitchFamily="34" charset="0"/>
        </a:defRPr>
      </a:lvl9pPr>
    </p:titleStyle>
    <p:bodyStyle>
      <a:lvl1pPr marL="250825" indent="-250825" algn="l" defTabSz="1006475" rtl="0" eaLnBrk="0" fontAlgn="base" hangingPunct="0">
        <a:lnSpc>
          <a:spcPct val="90000"/>
        </a:lnSpc>
        <a:spcBef>
          <a:spcPts val="1100"/>
        </a:spcBef>
        <a:spcAft>
          <a:spcPct val="0"/>
        </a:spcAft>
        <a:buFont typeface="Arial" panose="020B0604020202020204" pitchFamily="34" charset="0"/>
        <a:buChar char="•"/>
        <a:defRPr sz="3000" kern="1200">
          <a:solidFill>
            <a:schemeClr val="tx1"/>
          </a:solidFill>
          <a:latin typeface="+mn-lt"/>
          <a:ea typeface="+mn-ea"/>
          <a:cs typeface="+mn-cs"/>
        </a:defRPr>
      </a:lvl1pPr>
      <a:lvl2pPr marL="755650" indent="-250825" algn="l" defTabSz="1006475" rtl="0" eaLnBrk="0" fontAlgn="base" hangingPunct="0">
        <a:lnSpc>
          <a:spcPct val="90000"/>
        </a:lnSpc>
        <a:spcBef>
          <a:spcPts val="550"/>
        </a:spcBef>
        <a:spcAft>
          <a:spcPct val="0"/>
        </a:spcAft>
        <a:buFont typeface="Arial" panose="020B0604020202020204" pitchFamily="34" charset="0"/>
        <a:buChar char="•"/>
        <a:defRPr sz="2600" kern="1200">
          <a:solidFill>
            <a:schemeClr val="tx1"/>
          </a:solidFill>
          <a:latin typeface="+mn-lt"/>
          <a:ea typeface="+mn-ea"/>
          <a:cs typeface="+mn-cs"/>
        </a:defRPr>
      </a:lvl2pPr>
      <a:lvl3pPr marL="1258888" indent="-250825" algn="l" defTabSz="1006475" rtl="0" eaLnBrk="0" fontAlgn="base" hangingPunct="0">
        <a:lnSpc>
          <a:spcPct val="90000"/>
        </a:lnSpc>
        <a:spcBef>
          <a:spcPts val="550"/>
        </a:spcBef>
        <a:spcAft>
          <a:spcPct val="0"/>
        </a:spcAft>
        <a:buFont typeface="Arial" panose="020B0604020202020204" pitchFamily="34" charset="0"/>
        <a:buChar char="•"/>
        <a:defRPr sz="2200" kern="1200">
          <a:solidFill>
            <a:schemeClr val="tx1"/>
          </a:solidFill>
          <a:latin typeface="+mn-lt"/>
          <a:ea typeface="+mn-ea"/>
          <a:cs typeface="+mn-cs"/>
        </a:defRPr>
      </a:lvl3pPr>
      <a:lvl4pPr marL="1763713" indent="-250825" algn="l" defTabSz="1006475" rtl="0" eaLnBrk="0" fontAlgn="base" hangingPunct="0">
        <a:lnSpc>
          <a:spcPct val="90000"/>
        </a:lnSpc>
        <a:spcBef>
          <a:spcPts val="550"/>
        </a:spcBef>
        <a:spcAft>
          <a:spcPct val="0"/>
        </a:spcAft>
        <a:buFont typeface="Arial" panose="020B0604020202020204" pitchFamily="34" charset="0"/>
        <a:buChar char="•"/>
        <a:defRPr sz="1900" kern="1200">
          <a:solidFill>
            <a:schemeClr val="tx1"/>
          </a:solidFill>
          <a:latin typeface="+mn-lt"/>
          <a:ea typeface="+mn-ea"/>
          <a:cs typeface="+mn-cs"/>
        </a:defRPr>
      </a:lvl4pPr>
      <a:lvl5pPr marL="2266950" indent="-250825" algn="l" defTabSz="1006475" rtl="0" eaLnBrk="0" fontAlgn="base" hangingPunct="0">
        <a:lnSpc>
          <a:spcPct val="90000"/>
        </a:lnSpc>
        <a:spcBef>
          <a:spcPts val="550"/>
        </a:spcBef>
        <a:spcAft>
          <a:spcPct val="0"/>
        </a:spcAft>
        <a:buFont typeface="Arial" panose="020B0604020202020204" pitchFamily="34" charset="0"/>
        <a:buChar char="•"/>
        <a:defRPr sz="1900" kern="1200">
          <a:solidFill>
            <a:schemeClr val="tx1"/>
          </a:solidFill>
          <a:latin typeface="+mn-lt"/>
          <a:ea typeface="+mn-ea"/>
          <a:cs typeface="+mn-cs"/>
        </a:defRPr>
      </a:lvl5pPr>
      <a:lvl6pPr marL="2771844"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p:bodyStyle>
    <p:otherStyle>
      <a:defPPr>
        <a:defRPr lang="en-US"/>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27.jpe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openxmlformats.org/officeDocument/2006/relationships/image" Target="../media/image28.jpe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5.xml"/><Relationship Id="rId5" Type="http://schemas.openxmlformats.org/officeDocument/2006/relationships/image" Target="../media/image2.png"/><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5.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5.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5.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5.xml"/><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5.xml"/><Relationship Id="rId5" Type="http://schemas.openxmlformats.org/officeDocument/2006/relationships/image" Target="../media/image40.PNG"/><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5.xml"/><Relationship Id="rId5" Type="http://schemas.openxmlformats.org/officeDocument/2006/relationships/image" Target="../media/image40.PNG"/><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5.xml"/><Relationship Id="rId5" Type="http://schemas.openxmlformats.org/officeDocument/2006/relationships/image" Target="../media/image43.PNG"/><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15.xml"/><Relationship Id="rId5" Type="http://schemas.openxmlformats.org/officeDocument/2006/relationships/image" Target="../media/image46.png"/><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hyperlink" Target="http://yoloshopvn.com/" TargetMode="External"/><Relationship Id="rId2" Type="http://schemas.openxmlformats.org/officeDocument/2006/relationships/notesSlide" Target="../notesSlides/notesSlide46.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2" name="Group 4"/>
          <p:cNvGrpSpPr>
            <a:grpSpLocks noChangeAspect="1"/>
          </p:cNvGrpSpPr>
          <p:nvPr/>
        </p:nvGrpSpPr>
        <p:grpSpPr bwMode="auto">
          <a:xfrm>
            <a:off x="6147677" y="414273"/>
            <a:ext cx="5681495" cy="5012721"/>
            <a:chOff x="1044" y="1"/>
            <a:chExt cx="3670" cy="3238"/>
          </a:xfrm>
          <a:solidFill>
            <a:schemeClr val="bg1">
              <a:lumMod val="85000"/>
              <a:alpha val="61000"/>
            </a:schemeClr>
          </a:solidFill>
        </p:grpSpPr>
        <p:sp>
          <p:nvSpPr>
            <p:cNvPr id="363" name="Freeform 5"/>
            <p:cNvSpPr>
              <a:spLocks noEditPoints="1"/>
            </p:cNvSpPr>
            <p:nvPr/>
          </p:nvSpPr>
          <p:spPr bwMode="auto">
            <a:xfrm>
              <a:off x="4579" y="2187"/>
              <a:ext cx="131" cy="123"/>
            </a:xfrm>
            <a:custGeom>
              <a:avLst/>
              <a:gdLst>
                <a:gd name="T0" fmla="*/ 53 w 107"/>
                <a:gd name="T1" fmla="*/ 13 h 100"/>
                <a:gd name="T2" fmla="*/ 37 w 107"/>
                <a:gd name="T3" fmla="*/ 16 h 100"/>
                <a:gd name="T4" fmla="*/ 24 w 107"/>
                <a:gd name="T5" fmla="*/ 23 h 100"/>
                <a:gd name="T6" fmla="*/ 13 w 107"/>
                <a:gd name="T7" fmla="*/ 43 h 100"/>
                <a:gd name="T8" fmla="*/ 17 w 107"/>
                <a:gd name="T9" fmla="*/ 55 h 100"/>
                <a:gd name="T10" fmla="*/ 27 w 107"/>
                <a:gd name="T11" fmla="*/ 66 h 100"/>
                <a:gd name="T12" fmla="*/ 33 w 107"/>
                <a:gd name="T13" fmla="*/ 75 h 100"/>
                <a:gd name="T14" fmla="*/ 33 w 107"/>
                <a:gd name="T15" fmla="*/ 79 h 100"/>
                <a:gd name="T16" fmla="*/ 36 w 107"/>
                <a:gd name="T17" fmla="*/ 77 h 100"/>
                <a:gd name="T18" fmla="*/ 45 w 107"/>
                <a:gd name="T19" fmla="*/ 73 h 100"/>
                <a:gd name="T20" fmla="*/ 47 w 107"/>
                <a:gd name="T21" fmla="*/ 73 h 100"/>
                <a:gd name="T22" fmla="*/ 53 w 107"/>
                <a:gd name="T23" fmla="*/ 73 h 100"/>
                <a:gd name="T24" fmla="*/ 70 w 107"/>
                <a:gd name="T25" fmla="*/ 71 h 100"/>
                <a:gd name="T26" fmla="*/ 83 w 107"/>
                <a:gd name="T27" fmla="*/ 64 h 100"/>
                <a:gd name="T28" fmla="*/ 93 w 107"/>
                <a:gd name="T29" fmla="*/ 43 h 100"/>
                <a:gd name="T30" fmla="*/ 83 w 107"/>
                <a:gd name="T31" fmla="*/ 23 h 100"/>
                <a:gd name="T32" fmla="*/ 70 w 107"/>
                <a:gd name="T33" fmla="*/ 16 h 100"/>
                <a:gd name="T34" fmla="*/ 53 w 107"/>
                <a:gd name="T35" fmla="*/ 13 h 100"/>
                <a:gd name="T36" fmla="*/ 53 w 107"/>
                <a:gd name="T37" fmla="*/ 0 h 100"/>
                <a:gd name="T38" fmla="*/ 53 w 107"/>
                <a:gd name="T39" fmla="*/ 0 h 100"/>
                <a:gd name="T40" fmla="*/ 107 w 107"/>
                <a:gd name="T41" fmla="*/ 43 h 100"/>
                <a:gd name="T42" fmla="*/ 53 w 107"/>
                <a:gd name="T43" fmla="*/ 87 h 100"/>
                <a:gd name="T44" fmla="*/ 45 w 107"/>
                <a:gd name="T45" fmla="*/ 86 h 100"/>
                <a:gd name="T46" fmla="*/ 7 w 107"/>
                <a:gd name="T47" fmla="*/ 100 h 100"/>
                <a:gd name="T48" fmla="*/ 7 w 107"/>
                <a:gd name="T49" fmla="*/ 97 h 100"/>
                <a:gd name="T50" fmla="*/ 20 w 107"/>
                <a:gd name="T51" fmla="*/ 80 h 100"/>
                <a:gd name="T52" fmla="*/ 20 w 107"/>
                <a:gd name="T53" fmla="*/ 77 h 100"/>
                <a:gd name="T54" fmla="*/ 0 w 107"/>
                <a:gd name="T55" fmla="*/ 43 h 100"/>
                <a:gd name="T56" fmla="*/ 53 w 107"/>
                <a:gd name="T5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7" h="100">
                  <a:moveTo>
                    <a:pt x="53" y="13"/>
                  </a:moveTo>
                  <a:cubicBezTo>
                    <a:pt x="48" y="13"/>
                    <a:pt x="42" y="14"/>
                    <a:pt x="37" y="16"/>
                  </a:cubicBezTo>
                  <a:cubicBezTo>
                    <a:pt x="32" y="18"/>
                    <a:pt x="28" y="20"/>
                    <a:pt x="24" y="23"/>
                  </a:cubicBezTo>
                  <a:cubicBezTo>
                    <a:pt x="17" y="29"/>
                    <a:pt x="13" y="36"/>
                    <a:pt x="13" y="43"/>
                  </a:cubicBezTo>
                  <a:cubicBezTo>
                    <a:pt x="13" y="47"/>
                    <a:pt x="14" y="52"/>
                    <a:pt x="17" y="55"/>
                  </a:cubicBezTo>
                  <a:cubicBezTo>
                    <a:pt x="19" y="59"/>
                    <a:pt x="23" y="63"/>
                    <a:pt x="27" y="66"/>
                  </a:cubicBezTo>
                  <a:cubicBezTo>
                    <a:pt x="30" y="68"/>
                    <a:pt x="32" y="71"/>
                    <a:pt x="33" y="75"/>
                  </a:cubicBezTo>
                  <a:cubicBezTo>
                    <a:pt x="33" y="76"/>
                    <a:pt x="33" y="78"/>
                    <a:pt x="33" y="79"/>
                  </a:cubicBezTo>
                  <a:cubicBezTo>
                    <a:pt x="34" y="78"/>
                    <a:pt x="35" y="77"/>
                    <a:pt x="36" y="77"/>
                  </a:cubicBezTo>
                  <a:cubicBezTo>
                    <a:pt x="38" y="74"/>
                    <a:pt x="42" y="73"/>
                    <a:pt x="45" y="73"/>
                  </a:cubicBezTo>
                  <a:cubicBezTo>
                    <a:pt x="46" y="73"/>
                    <a:pt x="46" y="73"/>
                    <a:pt x="47" y="73"/>
                  </a:cubicBezTo>
                  <a:cubicBezTo>
                    <a:pt x="49" y="73"/>
                    <a:pt x="51" y="73"/>
                    <a:pt x="53" y="73"/>
                  </a:cubicBezTo>
                  <a:cubicBezTo>
                    <a:pt x="59" y="73"/>
                    <a:pt x="65" y="72"/>
                    <a:pt x="70" y="71"/>
                  </a:cubicBezTo>
                  <a:cubicBezTo>
                    <a:pt x="75" y="69"/>
                    <a:pt x="79" y="67"/>
                    <a:pt x="83" y="64"/>
                  </a:cubicBezTo>
                  <a:cubicBezTo>
                    <a:pt x="90" y="58"/>
                    <a:pt x="93" y="51"/>
                    <a:pt x="93" y="43"/>
                  </a:cubicBezTo>
                  <a:cubicBezTo>
                    <a:pt x="93" y="36"/>
                    <a:pt x="90" y="29"/>
                    <a:pt x="83" y="23"/>
                  </a:cubicBezTo>
                  <a:cubicBezTo>
                    <a:pt x="79" y="20"/>
                    <a:pt x="75" y="18"/>
                    <a:pt x="70" y="16"/>
                  </a:cubicBezTo>
                  <a:cubicBezTo>
                    <a:pt x="65" y="14"/>
                    <a:pt x="59" y="13"/>
                    <a:pt x="53" y="13"/>
                  </a:cubicBezTo>
                  <a:close/>
                  <a:moveTo>
                    <a:pt x="53" y="0"/>
                  </a:moveTo>
                  <a:cubicBezTo>
                    <a:pt x="53" y="0"/>
                    <a:pt x="53" y="0"/>
                    <a:pt x="53" y="0"/>
                  </a:cubicBezTo>
                  <a:cubicBezTo>
                    <a:pt x="83" y="0"/>
                    <a:pt x="107" y="19"/>
                    <a:pt x="107" y="43"/>
                  </a:cubicBezTo>
                  <a:cubicBezTo>
                    <a:pt x="107" y="67"/>
                    <a:pt x="83" y="87"/>
                    <a:pt x="53" y="87"/>
                  </a:cubicBezTo>
                  <a:cubicBezTo>
                    <a:pt x="51" y="87"/>
                    <a:pt x="48" y="86"/>
                    <a:pt x="45" y="86"/>
                  </a:cubicBezTo>
                  <a:cubicBezTo>
                    <a:pt x="34" y="98"/>
                    <a:pt x="20" y="100"/>
                    <a:pt x="7" y="100"/>
                  </a:cubicBezTo>
                  <a:cubicBezTo>
                    <a:pt x="7" y="97"/>
                    <a:pt x="7" y="97"/>
                    <a:pt x="7" y="97"/>
                  </a:cubicBezTo>
                  <a:cubicBezTo>
                    <a:pt x="14" y="94"/>
                    <a:pt x="20" y="87"/>
                    <a:pt x="20" y="80"/>
                  </a:cubicBezTo>
                  <a:cubicBezTo>
                    <a:pt x="20" y="79"/>
                    <a:pt x="20" y="78"/>
                    <a:pt x="20" y="77"/>
                  </a:cubicBezTo>
                  <a:cubicBezTo>
                    <a:pt x="8" y="69"/>
                    <a:pt x="0" y="57"/>
                    <a:pt x="0" y="43"/>
                  </a:cubicBezTo>
                  <a:cubicBezTo>
                    <a:pt x="0" y="19"/>
                    <a:pt x="24" y="0"/>
                    <a:pt x="53" y="0"/>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364" name="Freeform 6"/>
            <p:cNvSpPr>
              <a:spLocks noEditPoints="1"/>
            </p:cNvSpPr>
            <p:nvPr/>
          </p:nvSpPr>
          <p:spPr bwMode="auto">
            <a:xfrm>
              <a:off x="4488" y="2255"/>
              <a:ext cx="82" cy="82"/>
            </a:xfrm>
            <a:custGeom>
              <a:avLst/>
              <a:gdLst>
                <a:gd name="T0" fmla="*/ 62 w 67"/>
                <a:gd name="T1" fmla="*/ 17 h 67"/>
                <a:gd name="T2" fmla="*/ 67 w 67"/>
                <a:gd name="T3" fmla="*/ 13 h 67"/>
                <a:gd name="T4" fmla="*/ 67 w 67"/>
                <a:gd name="T5" fmla="*/ 4 h 67"/>
                <a:gd name="T6" fmla="*/ 58 w 67"/>
                <a:gd name="T7" fmla="*/ 4 h 67"/>
                <a:gd name="T8" fmla="*/ 58 w 67"/>
                <a:gd name="T9" fmla="*/ 0 h 67"/>
                <a:gd name="T10" fmla="*/ 4 w 67"/>
                <a:gd name="T11" fmla="*/ 0 h 67"/>
                <a:gd name="T12" fmla="*/ 0 w 67"/>
                <a:gd name="T13" fmla="*/ 4 h 67"/>
                <a:gd name="T14" fmla="*/ 0 w 67"/>
                <a:gd name="T15" fmla="*/ 63 h 67"/>
                <a:gd name="T16" fmla="*/ 4 w 67"/>
                <a:gd name="T17" fmla="*/ 67 h 67"/>
                <a:gd name="T18" fmla="*/ 58 w 67"/>
                <a:gd name="T19" fmla="*/ 67 h 67"/>
                <a:gd name="T20" fmla="*/ 58 w 67"/>
                <a:gd name="T21" fmla="*/ 50 h 67"/>
                <a:gd name="T22" fmla="*/ 62 w 67"/>
                <a:gd name="T23" fmla="*/ 50 h 67"/>
                <a:gd name="T24" fmla="*/ 67 w 67"/>
                <a:gd name="T25" fmla="*/ 46 h 67"/>
                <a:gd name="T26" fmla="*/ 67 w 67"/>
                <a:gd name="T27" fmla="*/ 38 h 67"/>
                <a:gd name="T28" fmla="*/ 58 w 67"/>
                <a:gd name="T29" fmla="*/ 38 h 67"/>
                <a:gd name="T30" fmla="*/ 58 w 67"/>
                <a:gd name="T31" fmla="*/ 34 h 67"/>
                <a:gd name="T32" fmla="*/ 62 w 67"/>
                <a:gd name="T33" fmla="*/ 34 h 67"/>
                <a:gd name="T34" fmla="*/ 67 w 67"/>
                <a:gd name="T35" fmla="*/ 29 h 67"/>
                <a:gd name="T36" fmla="*/ 67 w 67"/>
                <a:gd name="T37" fmla="*/ 21 h 67"/>
                <a:gd name="T38" fmla="*/ 58 w 67"/>
                <a:gd name="T39" fmla="*/ 21 h 67"/>
                <a:gd name="T40" fmla="*/ 58 w 67"/>
                <a:gd name="T41" fmla="*/ 17 h 67"/>
                <a:gd name="T42" fmla="*/ 62 w 67"/>
                <a:gd name="T43" fmla="*/ 17 h 67"/>
                <a:gd name="T44" fmla="*/ 37 w 67"/>
                <a:gd name="T45" fmla="*/ 17 h 67"/>
                <a:gd name="T46" fmla="*/ 46 w 67"/>
                <a:gd name="T47" fmla="*/ 25 h 67"/>
                <a:gd name="T48" fmla="*/ 37 w 67"/>
                <a:gd name="T49" fmla="*/ 34 h 67"/>
                <a:gd name="T50" fmla="*/ 29 w 67"/>
                <a:gd name="T51" fmla="*/ 25 h 67"/>
                <a:gd name="T52" fmla="*/ 37 w 67"/>
                <a:gd name="T53" fmla="*/ 17 h 67"/>
                <a:gd name="T54" fmla="*/ 16 w 67"/>
                <a:gd name="T55" fmla="*/ 63 h 67"/>
                <a:gd name="T56" fmla="*/ 12 w 67"/>
                <a:gd name="T57" fmla="*/ 63 h 67"/>
                <a:gd name="T58" fmla="*/ 12 w 67"/>
                <a:gd name="T59" fmla="*/ 4 h 67"/>
                <a:gd name="T60" fmla="*/ 16 w 67"/>
                <a:gd name="T61" fmla="*/ 4 h 67"/>
                <a:gd name="T62" fmla="*/ 16 w 67"/>
                <a:gd name="T63" fmla="*/ 63 h 67"/>
                <a:gd name="T64" fmla="*/ 50 w 67"/>
                <a:gd name="T65" fmla="*/ 50 h 67"/>
                <a:gd name="T66" fmla="*/ 25 w 67"/>
                <a:gd name="T67" fmla="*/ 50 h 67"/>
                <a:gd name="T68" fmla="*/ 25 w 67"/>
                <a:gd name="T69" fmla="*/ 46 h 67"/>
                <a:gd name="T70" fmla="*/ 33 w 67"/>
                <a:gd name="T71" fmla="*/ 38 h 67"/>
                <a:gd name="T72" fmla="*/ 33 w 67"/>
                <a:gd name="T73" fmla="*/ 38 h 67"/>
                <a:gd name="T74" fmla="*/ 41 w 67"/>
                <a:gd name="T75" fmla="*/ 38 h 67"/>
                <a:gd name="T76" fmla="*/ 50 w 67"/>
                <a:gd name="T77" fmla="*/ 46 h 67"/>
                <a:gd name="T78" fmla="*/ 50 w 67"/>
                <a:gd name="T79" fmla="*/ 5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7" h="67">
                  <a:moveTo>
                    <a:pt x="62" y="17"/>
                  </a:moveTo>
                  <a:cubicBezTo>
                    <a:pt x="65" y="17"/>
                    <a:pt x="67" y="15"/>
                    <a:pt x="67" y="13"/>
                  </a:cubicBezTo>
                  <a:cubicBezTo>
                    <a:pt x="67" y="4"/>
                    <a:pt x="67" y="4"/>
                    <a:pt x="67" y="4"/>
                  </a:cubicBezTo>
                  <a:cubicBezTo>
                    <a:pt x="58" y="4"/>
                    <a:pt x="58" y="4"/>
                    <a:pt x="58" y="4"/>
                  </a:cubicBezTo>
                  <a:cubicBezTo>
                    <a:pt x="58" y="0"/>
                    <a:pt x="58" y="0"/>
                    <a:pt x="58" y="0"/>
                  </a:cubicBezTo>
                  <a:cubicBezTo>
                    <a:pt x="4" y="0"/>
                    <a:pt x="4" y="0"/>
                    <a:pt x="4" y="0"/>
                  </a:cubicBezTo>
                  <a:cubicBezTo>
                    <a:pt x="2" y="0"/>
                    <a:pt x="0" y="2"/>
                    <a:pt x="0" y="4"/>
                  </a:cubicBezTo>
                  <a:cubicBezTo>
                    <a:pt x="0" y="63"/>
                    <a:pt x="0" y="63"/>
                    <a:pt x="0" y="63"/>
                  </a:cubicBezTo>
                  <a:cubicBezTo>
                    <a:pt x="0" y="65"/>
                    <a:pt x="2" y="67"/>
                    <a:pt x="4" y="67"/>
                  </a:cubicBezTo>
                  <a:cubicBezTo>
                    <a:pt x="58" y="67"/>
                    <a:pt x="58" y="67"/>
                    <a:pt x="58" y="67"/>
                  </a:cubicBezTo>
                  <a:cubicBezTo>
                    <a:pt x="58" y="50"/>
                    <a:pt x="58" y="50"/>
                    <a:pt x="58" y="50"/>
                  </a:cubicBezTo>
                  <a:cubicBezTo>
                    <a:pt x="62" y="50"/>
                    <a:pt x="62" y="50"/>
                    <a:pt x="62" y="50"/>
                  </a:cubicBezTo>
                  <a:cubicBezTo>
                    <a:pt x="65" y="50"/>
                    <a:pt x="67" y="48"/>
                    <a:pt x="67" y="46"/>
                  </a:cubicBezTo>
                  <a:cubicBezTo>
                    <a:pt x="67" y="38"/>
                    <a:pt x="67" y="38"/>
                    <a:pt x="67" y="38"/>
                  </a:cubicBezTo>
                  <a:cubicBezTo>
                    <a:pt x="58" y="38"/>
                    <a:pt x="58" y="38"/>
                    <a:pt x="58" y="38"/>
                  </a:cubicBezTo>
                  <a:cubicBezTo>
                    <a:pt x="58" y="34"/>
                    <a:pt x="58" y="34"/>
                    <a:pt x="58" y="34"/>
                  </a:cubicBezTo>
                  <a:cubicBezTo>
                    <a:pt x="62" y="34"/>
                    <a:pt x="62" y="34"/>
                    <a:pt x="62" y="34"/>
                  </a:cubicBezTo>
                  <a:cubicBezTo>
                    <a:pt x="65" y="34"/>
                    <a:pt x="67" y="32"/>
                    <a:pt x="67" y="29"/>
                  </a:cubicBezTo>
                  <a:cubicBezTo>
                    <a:pt x="67" y="21"/>
                    <a:pt x="67" y="21"/>
                    <a:pt x="67" y="21"/>
                  </a:cubicBezTo>
                  <a:cubicBezTo>
                    <a:pt x="58" y="21"/>
                    <a:pt x="58" y="21"/>
                    <a:pt x="58" y="21"/>
                  </a:cubicBezTo>
                  <a:cubicBezTo>
                    <a:pt x="58" y="17"/>
                    <a:pt x="58" y="17"/>
                    <a:pt x="58" y="17"/>
                  </a:cubicBezTo>
                  <a:lnTo>
                    <a:pt x="62" y="17"/>
                  </a:lnTo>
                  <a:close/>
                  <a:moveTo>
                    <a:pt x="37" y="17"/>
                  </a:moveTo>
                  <a:cubicBezTo>
                    <a:pt x="42" y="17"/>
                    <a:pt x="46" y="21"/>
                    <a:pt x="46" y="25"/>
                  </a:cubicBezTo>
                  <a:cubicBezTo>
                    <a:pt x="46" y="30"/>
                    <a:pt x="42" y="34"/>
                    <a:pt x="37" y="34"/>
                  </a:cubicBezTo>
                  <a:cubicBezTo>
                    <a:pt x="33" y="34"/>
                    <a:pt x="29" y="30"/>
                    <a:pt x="29" y="25"/>
                  </a:cubicBezTo>
                  <a:cubicBezTo>
                    <a:pt x="29" y="21"/>
                    <a:pt x="33" y="17"/>
                    <a:pt x="37" y="17"/>
                  </a:cubicBezTo>
                  <a:close/>
                  <a:moveTo>
                    <a:pt x="16" y="63"/>
                  </a:moveTo>
                  <a:cubicBezTo>
                    <a:pt x="12" y="63"/>
                    <a:pt x="12" y="63"/>
                    <a:pt x="12" y="63"/>
                  </a:cubicBezTo>
                  <a:cubicBezTo>
                    <a:pt x="12" y="4"/>
                    <a:pt x="12" y="4"/>
                    <a:pt x="12" y="4"/>
                  </a:cubicBezTo>
                  <a:cubicBezTo>
                    <a:pt x="16" y="4"/>
                    <a:pt x="16" y="4"/>
                    <a:pt x="16" y="4"/>
                  </a:cubicBezTo>
                  <a:lnTo>
                    <a:pt x="16" y="63"/>
                  </a:lnTo>
                  <a:close/>
                  <a:moveTo>
                    <a:pt x="50" y="50"/>
                  </a:moveTo>
                  <a:cubicBezTo>
                    <a:pt x="25" y="50"/>
                    <a:pt x="25" y="50"/>
                    <a:pt x="25" y="50"/>
                  </a:cubicBezTo>
                  <a:cubicBezTo>
                    <a:pt x="25" y="46"/>
                    <a:pt x="25" y="46"/>
                    <a:pt x="25" y="46"/>
                  </a:cubicBezTo>
                  <a:cubicBezTo>
                    <a:pt x="25" y="42"/>
                    <a:pt x="28" y="38"/>
                    <a:pt x="33" y="38"/>
                  </a:cubicBezTo>
                  <a:cubicBezTo>
                    <a:pt x="33" y="38"/>
                    <a:pt x="33" y="38"/>
                    <a:pt x="33" y="38"/>
                  </a:cubicBezTo>
                  <a:cubicBezTo>
                    <a:pt x="41" y="38"/>
                    <a:pt x="41" y="38"/>
                    <a:pt x="41" y="38"/>
                  </a:cubicBezTo>
                  <a:cubicBezTo>
                    <a:pt x="46" y="38"/>
                    <a:pt x="50" y="42"/>
                    <a:pt x="50" y="46"/>
                  </a:cubicBezTo>
                  <a:lnTo>
                    <a:pt x="50" y="50"/>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365" name="Freeform 7"/>
            <p:cNvSpPr>
              <a:spLocks noEditPoints="1"/>
            </p:cNvSpPr>
            <p:nvPr/>
          </p:nvSpPr>
          <p:spPr bwMode="auto">
            <a:xfrm>
              <a:off x="4629" y="2028"/>
              <a:ext cx="71" cy="71"/>
            </a:xfrm>
            <a:custGeom>
              <a:avLst/>
              <a:gdLst>
                <a:gd name="T0" fmla="*/ 58 w 58"/>
                <a:gd name="T1" fmla="*/ 29 h 57"/>
                <a:gd name="T2" fmla="*/ 29 w 58"/>
                <a:gd name="T3" fmla="*/ 57 h 57"/>
                <a:gd name="T4" fmla="*/ 0 w 58"/>
                <a:gd name="T5" fmla="*/ 29 h 57"/>
                <a:gd name="T6" fmla="*/ 29 w 58"/>
                <a:gd name="T7" fmla="*/ 0 h 57"/>
                <a:gd name="T8" fmla="*/ 58 w 58"/>
                <a:gd name="T9" fmla="*/ 29 h 57"/>
                <a:gd name="T10" fmla="*/ 6 w 58"/>
                <a:gd name="T11" fmla="*/ 29 h 57"/>
                <a:gd name="T12" fmla="*/ 29 w 58"/>
                <a:gd name="T13" fmla="*/ 52 h 57"/>
                <a:gd name="T14" fmla="*/ 52 w 58"/>
                <a:gd name="T15" fmla="*/ 29 h 57"/>
                <a:gd name="T16" fmla="*/ 29 w 58"/>
                <a:gd name="T17" fmla="*/ 5 h 57"/>
                <a:gd name="T18" fmla="*/ 6 w 58"/>
                <a:gd name="T19" fmla="*/ 29 h 57"/>
                <a:gd name="T20" fmla="*/ 32 w 58"/>
                <a:gd name="T21" fmla="*/ 12 h 57"/>
                <a:gd name="T22" fmla="*/ 46 w 58"/>
                <a:gd name="T23" fmla="*/ 26 h 57"/>
                <a:gd name="T24" fmla="*/ 46 w 58"/>
                <a:gd name="T25" fmla="*/ 31 h 57"/>
                <a:gd name="T26" fmla="*/ 41 w 58"/>
                <a:gd name="T27" fmla="*/ 31 h 57"/>
                <a:gd name="T28" fmla="*/ 33 w 58"/>
                <a:gd name="T29" fmla="*/ 23 h 57"/>
                <a:gd name="T30" fmla="*/ 33 w 58"/>
                <a:gd name="T31" fmla="*/ 43 h 57"/>
                <a:gd name="T32" fmla="*/ 29 w 58"/>
                <a:gd name="T33" fmla="*/ 47 h 57"/>
                <a:gd name="T34" fmla="*/ 25 w 58"/>
                <a:gd name="T35" fmla="*/ 43 h 57"/>
                <a:gd name="T36" fmla="*/ 25 w 58"/>
                <a:gd name="T37" fmla="*/ 23 h 57"/>
                <a:gd name="T38" fmla="*/ 17 w 58"/>
                <a:gd name="T39" fmla="*/ 31 h 57"/>
                <a:gd name="T40" fmla="*/ 12 w 58"/>
                <a:gd name="T41" fmla="*/ 31 h 57"/>
                <a:gd name="T42" fmla="*/ 11 w 58"/>
                <a:gd name="T43" fmla="*/ 29 h 57"/>
                <a:gd name="T44" fmla="*/ 12 w 58"/>
                <a:gd name="T45" fmla="*/ 26 h 57"/>
                <a:gd name="T46" fmla="*/ 27 w 58"/>
                <a:gd name="T47" fmla="*/ 12 h 57"/>
                <a:gd name="T48" fmla="*/ 32 w 58"/>
                <a:gd name="T49"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57">
                  <a:moveTo>
                    <a:pt x="58" y="29"/>
                  </a:moveTo>
                  <a:cubicBezTo>
                    <a:pt x="58" y="45"/>
                    <a:pt x="45" y="57"/>
                    <a:pt x="29" y="57"/>
                  </a:cubicBezTo>
                  <a:cubicBezTo>
                    <a:pt x="13" y="57"/>
                    <a:pt x="0" y="45"/>
                    <a:pt x="0" y="29"/>
                  </a:cubicBezTo>
                  <a:cubicBezTo>
                    <a:pt x="0" y="13"/>
                    <a:pt x="13" y="0"/>
                    <a:pt x="29" y="0"/>
                  </a:cubicBezTo>
                  <a:cubicBezTo>
                    <a:pt x="45" y="0"/>
                    <a:pt x="58" y="13"/>
                    <a:pt x="58" y="29"/>
                  </a:cubicBezTo>
                  <a:close/>
                  <a:moveTo>
                    <a:pt x="6" y="29"/>
                  </a:moveTo>
                  <a:cubicBezTo>
                    <a:pt x="6" y="42"/>
                    <a:pt x="16" y="52"/>
                    <a:pt x="29" y="52"/>
                  </a:cubicBezTo>
                  <a:cubicBezTo>
                    <a:pt x="42" y="52"/>
                    <a:pt x="52" y="42"/>
                    <a:pt x="52" y="29"/>
                  </a:cubicBezTo>
                  <a:cubicBezTo>
                    <a:pt x="52" y="16"/>
                    <a:pt x="42" y="5"/>
                    <a:pt x="29" y="5"/>
                  </a:cubicBezTo>
                  <a:cubicBezTo>
                    <a:pt x="16" y="5"/>
                    <a:pt x="6" y="16"/>
                    <a:pt x="6" y="29"/>
                  </a:cubicBezTo>
                  <a:close/>
                  <a:moveTo>
                    <a:pt x="32" y="12"/>
                  </a:moveTo>
                  <a:cubicBezTo>
                    <a:pt x="46" y="26"/>
                    <a:pt x="46" y="26"/>
                    <a:pt x="46" y="26"/>
                  </a:cubicBezTo>
                  <a:cubicBezTo>
                    <a:pt x="47" y="28"/>
                    <a:pt x="47" y="30"/>
                    <a:pt x="46" y="31"/>
                  </a:cubicBezTo>
                  <a:cubicBezTo>
                    <a:pt x="45" y="33"/>
                    <a:pt x="42" y="33"/>
                    <a:pt x="41" y="31"/>
                  </a:cubicBezTo>
                  <a:cubicBezTo>
                    <a:pt x="33" y="23"/>
                    <a:pt x="33" y="23"/>
                    <a:pt x="33" y="23"/>
                  </a:cubicBezTo>
                  <a:cubicBezTo>
                    <a:pt x="33" y="43"/>
                    <a:pt x="33" y="43"/>
                    <a:pt x="33" y="43"/>
                  </a:cubicBezTo>
                  <a:cubicBezTo>
                    <a:pt x="33" y="45"/>
                    <a:pt x="31" y="47"/>
                    <a:pt x="29" y="47"/>
                  </a:cubicBezTo>
                  <a:cubicBezTo>
                    <a:pt x="27" y="47"/>
                    <a:pt x="25" y="45"/>
                    <a:pt x="25" y="43"/>
                  </a:cubicBezTo>
                  <a:cubicBezTo>
                    <a:pt x="25" y="23"/>
                    <a:pt x="25" y="23"/>
                    <a:pt x="25" y="23"/>
                  </a:cubicBezTo>
                  <a:cubicBezTo>
                    <a:pt x="17" y="31"/>
                    <a:pt x="17" y="31"/>
                    <a:pt x="17" y="31"/>
                  </a:cubicBezTo>
                  <a:cubicBezTo>
                    <a:pt x="16" y="33"/>
                    <a:pt x="14" y="33"/>
                    <a:pt x="12" y="31"/>
                  </a:cubicBezTo>
                  <a:cubicBezTo>
                    <a:pt x="12" y="31"/>
                    <a:pt x="11" y="30"/>
                    <a:pt x="11" y="29"/>
                  </a:cubicBezTo>
                  <a:cubicBezTo>
                    <a:pt x="11" y="28"/>
                    <a:pt x="12" y="27"/>
                    <a:pt x="12" y="26"/>
                  </a:cubicBezTo>
                  <a:cubicBezTo>
                    <a:pt x="27" y="12"/>
                    <a:pt x="27" y="12"/>
                    <a:pt x="27" y="12"/>
                  </a:cubicBezTo>
                  <a:cubicBezTo>
                    <a:pt x="28" y="10"/>
                    <a:pt x="30" y="10"/>
                    <a:pt x="32" y="12"/>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366" name="Freeform 8"/>
            <p:cNvSpPr>
              <a:spLocks noEditPoints="1"/>
            </p:cNvSpPr>
            <p:nvPr/>
          </p:nvSpPr>
          <p:spPr bwMode="auto">
            <a:xfrm>
              <a:off x="4617" y="2116"/>
              <a:ext cx="56" cy="56"/>
            </a:xfrm>
            <a:custGeom>
              <a:avLst/>
              <a:gdLst>
                <a:gd name="T0" fmla="*/ 3 w 46"/>
                <a:gd name="T1" fmla="*/ 0 h 46"/>
                <a:gd name="T2" fmla="*/ 20 w 46"/>
                <a:gd name="T3" fmla="*/ 0 h 46"/>
                <a:gd name="T4" fmla="*/ 20 w 46"/>
                <a:gd name="T5" fmla="*/ 3 h 46"/>
                <a:gd name="T6" fmla="*/ 3 w 46"/>
                <a:gd name="T7" fmla="*/ 3 h 46"/>
                <a:gd name="T8" fmla="*/ 3 w 46"/>
                <a:gd name="T9" fmla="*/ 0 h 46"/>
                <a:gd name="T10" fmla="*/ 26 w 46"/>
                <a:gd name="T11" fmla="*/ 0 h 46"/>
                <a:gd name="T12" fmla="*/ 43 w 46"/>
                <a:gd name="T13" fmla="*/ 0 h 46"/>
                <a:gd name="T14" fmla="*/ 43 w 46"/>
                <a:gd name="T15" fmla="*/ 3 h 46"/>
                <a:gd name="T16" fmla="*/ 26 w 46"/>
                <a:gd name="T17" fmla="*/ 3 h 46"/>
                <a:gd name="T18" fmla="*/ 26 w 46"/>
                <a:gd name="T19" fmla="*/ 0 h 46"/>
                <a:gd name="T20" fmla="*/ 43 w 46"/>
                <a:gd name="T21" fmla="*/ 14 h 46"/>
                <a:gd name="T22" fmla="*/ 41 w 46"/>
                <a:gd name="T23" fmla="*/ 14 h 46"/>
                <a:gd name="T24" fmla="*/ 41 w 46"/>
                <a:gd name="T25" fmla="*/ 3 h 46"/>
                <a:gd name="T26" fmla="*/ 29 w 46"/>
                <a:gd name="T27" fmla="*/ 3 h 46"/>
                <a:gd name="T28" fmla="*/ 29 w 46"/>
                <a:gd name="T29" fmla="*/ 14 h 46"/>
                <a:gd name="T30" fmla="*/ 17 w 46"/>
                <a:gd name="T31" fmla="*/ 14 h 46"/>
                <a:gd name="T32" fmla="*/ 17 w 46"/>
                <a:gd name="T33" fmla="*/ 3 h 46"/>
                <a:gd name="T34" fmla="*/ 6 w 46"/>
                <a:gd name="T35" fmla="*/ 3 h 46"/>
                <a:gd name="T36" fmla="*/ 6 w 46"/>
                <a:gd name="T37" fmla="*/ 14 h 46"/>
                <a:gd name="T38" fmla="*/ 3 w 46"/>
                <a:gd name="T39" fmla="*/ 14 h 46"/>
                <a:gd name="T40" fmla="*/ 0 w 46"/>
                <a:gd name="T41" fmla="*/ 17 h 46"/>
                <a:gd name="T42" fmla="*/ 0 w 46"/>
                <a:gd name="T43" fmla="*/ 43 h 46"/>
                <a:gd name="T44" fmla="*/ 3 w 46"/>
                <a:gd name="T45" fmla="*/ 46 h 46"/>
                <a:gd name="T46" fmla="*/ 17 w 46"/>
                <a:gd name="T47" fmla="*/ 46 h 46"/>
                <a:gd name="T48" fmla="*/ 20 w 46"/>
                <a:gd name="T49" fmla="*/ 43 h 46"/>
                <a:gd name="T50" fmla="*/ 20 w 46"/>
                <a:gd name="T51" fmla="*/ 26 h 46"/>
                <a:gd name="T52" fmla="*/ 26 w 46"/>
                <a:gd name="T53" fmla="*/ 26 h 46"/>
                <a:gd name="T54" fmla="*/ 26 w 46"/>
                <a:gd name="T55" fmla="*/ 43 h 46"/>
                <a:gd name="T56" fmla="*/ 29 w 46"/>
                <a:gd name="T57" fmla="*/ 46 h 46"/>
                <a:gd name="T58" fmla="*/ 43 w 46"/>
                <a:gd name="T59" fmla="*/ 46 h 46"/>
                <a:gd name="T60" fmla="*/ 46 w 46"/>
                <a:gd name="T61" fmla="*/ 43 h 46"/>
                <a:gd name="T62" fmla="*/ 46 w 46"/>
                <a:gd name="T63" fmla="*/ 17 h 46"/>
                <a:gd name="T64" fmla="*/ 43 w 46"/>
                <a:gd name="T65" fmla="*/ 14 h 46"/>
                <a:gd name="T66" fmla="*/ 16 w 46"/>
                <a:gd name="T67" fmla="*/ 43 h 46"/>
                <a:gd name="T68" fmla="*/ 5 w 46"/>
                <a:gd name="T69" fmla="*/ 43 h 46"/>
                <a:gd name="T70" fmla="*/ 3 w 46"/>
                <a:gd name="T71" fmla="*/ 42 h 46"/>
                <a:gd name="T72" fmla="*/ 5 w 46"/>
                <a:gd name="T73" fmla="*/ 40 h 46"/>
                <a:gd name="T74" fmla="*/ 16 w 46"/>
                <a:gd name="T75" fmla="*/ 40 h 46"/>
                <a:gd name="T76" fmla="*/ 17 w 46"/>
                <a:gd name="T77" fmla="*/ 42 h 46"/>
                <a:gd name="T78" fmla="*/ 16 w 46"/>
                <a:gd name="T79" fmla="*/ 43 h 46"/>
                <a:gd name="T80" fmla="*/ 25 w 46"/>
                <a:gd name="T81" fmla="*/ 23 h 46"/>
                <a:gd name="T82" fmla="*/ 22 w 46"/>
                <a:gd name="T83" fmla="*/ 23 h 46"/>
                <a:gd name="T84" fmla="*/ 20 w 46"/>
                <a:gd name="T85" fmla="*/ 21 h 46"/>
                <a:gd name="T86" fmla="*/ 22 w 46"/>
                <a:gd name="T87" fmla="*/ 20 h 46"/>
                <a:gd name="T88" fmla="*/ 25 w 46"/>
                <a:gd name="T89" fmla="*/ 20 h 46"/>
                <a:gd name="T90" fmla="*/ 26 w 46"/>
                <a:gd name="T91" fmla="*/ 21 h 46"/>
                <a:gd name="T92" fmla="*/ 25 w 46"/>
                <a:gd name="T93" fmla="*/ 23 h 46"/>
                <a:gd name="T94" fmla="*/ 42 w 46"/>
                <a:gd name="T95" fmla="*/ 43 h 46"/>
                <a:gd name="T96" fmla="*/ 31 w 46"/>
                <a:gd name="T97" fmla="*/ 43 h 46"/>
                <a:gd name="T98" fmla="*/ 29 w 46"/>
                <a:gd name="T99" fmla="*/ 42 h 46"/>
                <a:gd name="T100" fmla="*/ 31 w 46"/>
                <a:gd name="T101" fmla="*/ 40 h 46"/>
                <a:gd name="T102" fmla="*/ 42 w 46"/>
                <a:gd name="T103" fmla="*/ 40 h 46"/>
                <a:gd name="T104" fmla="*/ 43 w 46"/>
                <a:gd name="T105" fmla="*/ 42 h 46"/>
                <a:gd name="T106" fmla="*/ 42 w 46"/>
                <a:gd name="T107" fmla="*/ 4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 h="46">
                  <a:moveTo>
                    <a:pt x="3" y="0"/>
                  </a:moveTo>
                  <a:cubicBezTo>
                    <a:pt x="20" y="0"/>
                    <a:pt x="20" y="0"/>
                    <a:pt x="20" y="0"/>
                  </a:cubicBezTo>
                  <a:cubicBezTo>
                    <a:pt x="20" y="3"/>
                    <a:pt x="20" y="3"/>
                    <a:pt x="20" y="3"/>
                  </a:cubicBezTo>
                  <a:cubicBezTo>
                    <a:pt x="3" y="3"/>
                    <a:pt x="3" y="3"/>
                    <a:pt x="3" y="3"/>
                  </a:cubicBezTo>
                  <a:lnTo>
                    <a:pt x="3" y="0"/>
                  </a:lnTo>
                  <a:close/>
                  <a:moveTo>
                    <a:pt x="26" y="0"/>
                  </a:moveTo>
                  <a:cubicBezTo>
                    <a:pt x="43" y="0"/>
                    <a:pt x="43" y="0"/>
                    <a:pt x="43" y="0"/>
                  </a:cubicBezTo>
                  <a:cubicBezTo>
                    <a:pt x="43" y="3"/>
                    <a:pt x="43" y="3"/>
                    <a:pt x="43" y="3"/>
                  </a:cubicBezTo>
                  <a:cubicBezTo>
                    <a:pt x="26" y="3"/>
                    <a:pt x="26" y="3"/>
                    <a:pt x="26" y="3"/>
                  </a:cubicBezTo>
                  <a:lnTo>
                    <a:pt x="26" y="0"/>
                  </a:lnTo>
                  <a:close/>
                  <a:moveTo>
                    <a:pt x="43" y="14"/>
                  </a:moveTo>
                  <a:cubicBezTo>
                    <a:pt x="41" y="14"/>
                    <a:pt x="41" y="14"/>
                    <a:pt x="41" y="14"/>
                  </a:cubicBezTo>
                  <a:cubicBezTo>
                    <a:pt x="41" y="3"/>
                    <a:pt x="41" y="3"/>
                    <a:pt x="41" y="3"/>
                  </a:cubicBezTo>
                  <a:cubicBezTo>
                    <a:pt x="29" y="3"/>
                    <a:pt x="29" y="3"/>
                    <a:pt x="29" y="3"/>
                  </a:cubicBezTo>
                  <a:cubicBezTo>
                    <a:pt x="29" y="14"/>
                    <a:pt x="29" y="14"/>
                    <a:pt x="29" y="14"/>
                  </a:cubicBezTo>
                  <a:cubicBezTo>
                    <a:pt x="17" y="14"/>
                    <a:pt x="17" y="14"/>
                    <a:pt x="17" y="14"/>
                  </a:cubicBezTo>
                  <a:cubicBezTo>
                    <a:pt x="17" y="3"/>
                    <a:pt x="17" y="3"/>
                    <a:pt x="17" y="3"/>
                  </a:cubicBezTo>
                  <a:cubicBezTo>
                    <a:pt x="6" y="3"/>
                    <a:pt x="6" y="3"/>
                    <a:pt x="6" y="3"/>
                  </a:cubicBezTo>
                  <a:cubicBezTo>
                    <a:pt x="6" y="14"/>
                    <a:pt x="6" y="14"/>
                    <a:pt x="6" y="14"/>
                  </a:cubicBezTo>
                  <a:cubicBezTo>
                    <a:pt x="3" y="14"/>
                    <a:pt x="3" y="14"/>
                    <a:pt x="3" y="14"/>
                  </a:cubicBezTo>
                  <a:cubicBezTo>
                    <a:pt x="2" y="14"/>
                    <a:pt x="0" y="16"/>
                    <a:pt x="0" y="17"/>
                  </a:cubicBezTo>
                  <a:cubicBezTo>
                    <a:pt x="0" y="43"/>
                    <a:pt x="0" y="43"/>
                    <a:pt x="0" y="43"/>
                  </a:cubicBezTo>
                  <a:cubicBezTo>
                    <a:pt x="0" y="44"/>
                    <a:pt x="2" y="46"/>
                    <a:pt x="3" y="46"/>
                  </a:cubicBezTo>
                  <a:cubicBezTo>
                    <a:pt x="17" y="46"/>
                    <a:pt x="17" y="46"/>
                    <a:pt x="17" y="46"/>
                  </a:cubicBezTo>
                  <a:cubicBezTo>
                    <a:pt x="19" y="46"/>
                    <a:pt x="20" y="44"/>
                    <a:pt x="20" y="43"/>
                  </a:cubicBezTo>
                  <a:cubicBezTo>
                    <a:pt x="20" y="26"/>
                    <a:pt x="20" y="26"/>
                    <a:pt x="20" y="26"/>
                  </a:cubicBezTo>
                  <a:cubicBezTo>
                    <a:pt x="26" y="26"/>
                    <a:pt x="26" y="26"/>
                    <a:pt x="26" y="26"/>
                  </a:cubicBezTo>
                  <a:cubicBezTo>
                    <a:pt x="26" y="43"/>
                    <a:pt x="26" y="43"/>
                    <a:pt x="26" y="43"/>
                  </a:cubicBezTo>
                  <a:cubicBezTo>
                    <a:pt x="26" y="44"/>
                    <a:pt x="28" y="46"/>
                    <a:pt x="29" y="46"/>
                  </a:cubicBezTo>
                  <a:cubicBezTo>
                    <a:pt x="43" y="46"/>
                    <a:pt x="43" y="46"/>
                    <a:pt x="43" y="46"/>
                  </a:cubicBezTo>
                  <a:cubicBezTo>
                    <a:pt x="45" y="46"/>
                    <a:pt x="46" y="44"/>
                    <a:pt x="46" y="43"/>
                  </a:cubicBezTo>
                  <a:cubicBezTo>
                    <a:pt x="46" y="17"/>
                    <a:pt x="46" y="17"/>
                    <a:pt x="46" y="17"/>
                  </a:cubicBezTo>
                  <a:cubicBezTo>
                    <a:pt x="46" y="16"/>
                    <a:pt x="45" y="14"/>
                    <a:pt x="43" y="14"/>
                  </a:cubicBezTo>
                  <a:close/>
                  <a:moveTo>
                    <a:pt x="16" y="43"/>
                  </a:moveTo>
                  <a:cubicBezTo>
                    <a:pt x="5" y="43"/>
                    <a:pt x="5" y="43"/>
                    <a:pt x="5" y="43"/>
                  </a:cubicBezTo>
                  <a:cubicBezTo>
                    <a:pt x="4" y="43"/>
                    <a:pt x="3" y="42"/>
                    <a:pt x="3" y="42"/>
                  </a:cubicBezTo>
                  <a:cubicBezTo>
                    <a:pt x="3" y="41"/>
                    <a:pt x="4" y="40"/>
                    <a:pt x="5" y="40"/>
                  </a:cubicBezTo>
                  <a:cubicBezTo>
                    <a:pt x="16" y="40"/>
                    <a:pt x="16" y="40"/>
                    <a:pt x="16" y="40"/>
                  </a:cubicBezTo>
                  <a:cubicBezTo>
                    <a:pt x="17" y="40"/>
                    <a:pt x="17" y="41"/>
                    <a:pt x="17" y="42"/>
                  </a:cubicBezTo>
                  <a:cubicBezTo>
                    <a:pt x="17" y="42"/>
                    <a:pt x="17" y="43"/>
                    <a:pt x="16" y="43"/>
                  </a:cubicBezTo>
                  <a:close/>
                  <a:moveTo>
                    <a:pt x="25" y="23"/>
                  </a:moveTo>
                  <a:cubicBezTo>
                    <a:pt x="22" y="23"/>
                    <a:pt x="22" y="23"/>
                    <a:pt x="22" y="23"/>
                  </a:cubicBezTo>
                  <a:cubicBezTo>
                    <a:pt x="21" y="23"/>
                    <a:pt x="20" y="22"/>
                    <a:pt x="20" y="21"/>
                  </a:cubicBezTo>
                  <a:cubicBezTo>
                    <a:pt x="20" y="21"/>
                    <a:pt x="21" y="20"/>
                    <a:pt x="22" y="20"/>
                  </a:cubicBezTo>
                  <a:cubicBezTo>
                    <a:pt x="25" y="20"/>
                    <a:pt x="25" y="20"/>
                    <a:pt x="25" y="20"/>
                  </a:cubicBezTo>
                  <a:cubicBezTo>
                    <a:pt x="25" y="20"/>
                    <a:pt x="26" y="21"/>
                    <a:pt x="26" y="21"/>
                  </a:cubicBezTo>
                  <a:cubicBezTo>
                    <a:pt x="26" y="22"/>
                    <a:pt x="25" y="23"/>
                    <a:pt x="25" y="23"/>
                  </a:cubicBezTo>
                  <a:close/>
                  <a:moveTo>
                    <a:pt x="42" y="43"/>
                  </a:moveTo>
                  <a:cubicBezTo>
                    <a:pt x="31" y="43"/>
                    <a:pt x="31" y="43"/>
                    <a:pt x="31" y="43"/>
                  </a:cubicBezTo>
                  <a:cubicBezTo>
                    <a:pt x="30" y="43"/>
                    <a:pt x="29" y="42"/>
                    <a:pt x="29" y="42"/>
                  </a:cubicBezTo>
                  <a:cubicBezTo>
                    <a:pt x="29" y="41"/>
                    <a:pt x="30" y="40"/>
                    <a:pt x="31" y="40"/>
                  </a:cubicBezTo>
                  <a:cubicBezTo>
                    <a:pt x="42" y="40"/>
                    <a:pt x="42" y="40"/>
                    <a:pt x="42" y="40"/>
                  </a:cubicBezTo>
                  <a:cubicBezTo>
                    <a:pt x="43" y="40"/>
                    <a:pt x="43" y="41"/>
                    <a:pt x="43" y="42"/>
                  </a:cubicBezTo>
                  <a:cubicBezTo>
                    <a:pt x="43" y="42"/>
                    <a:pt x="43" y="43"/>
                    <a:pt x="42" y="43"/>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367" name="Freeform 9"/>
            <p:cNvSpPr>
              <a:spLocks/>
            </p:cNvSpPr>
            <p:nvPr/>
          </p:nvSpPr>
          <p:spPr bwMode="auto">
            <a:xfrm>
              <a:off x="4515" y="2127"/>
              <a:ext cx="91" cy="91"/>
            </a:xfrm>
            <a:custGeom>
              <a:avLst/>
              <a:gdLst>
                <a:gd name="T0" fmla="*/ 45 w 91"/>
                <a:gd name="T1" fmla="*/ 91 h 91"/>
                <a:gd name="T2" fmla="*/ 91 w 91"/>
                <a:gd name="T3" fmla="*/ 45 h 91"/>
                <a:gd name="T4" fmla="*/ 62 w 91"/>
                <a:gd name="T5" fmla="*/ 45 h 91"/>
                <a:gd name="T6" fmla="*/ 62 w 91"/>
                <a:gd name="T7" fmla="*/ 0 h 91"/>
                <a:gd name="T8" fmla="*/ 28 w 91"/>
                <a:gd name="T9" fmla="*/ 0 h 91"/>
                <a:gd name="T10" fmla="*/ 28 w 91"/>
                <a:gd name="T11" fmla="*/ 45 h 91"/>
                <a:gd name="T12" fmla="*/ 0 w 91"/>
                <a:gd name="T13" fmla="*/ 45 h 91"/>
                <a:gd name="T14" fmla="*/ 45 w 91"/>
                <a:gd name="T15" fmla="*/ 91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91">
                  <a:moveTo>
                    <a:pt x="45" y="91"/>
                  </a:moveTo>
                  <a:lnTo>
                    <a:pt x="91" y="45"/>
                  </a:lnTo>
                  <a:lnTo>
                    <a:pt x="62" y="45"/>
                  </a:lnTo>
                  <a:lnTo>
                    <a:pt x="62" y="0"/>
                  </a:lnTo>
                  <a:lnTo>
                    <a:pt x="28" y="0"/>
                  </a:lnTo>
                  <a:lnTo>
                    <a:pt x="28" y="45"/>
                  </a:lnTo>
                  <a:lnTo>
                    <a:pt x="0" y="45"/>
                  </a:lnTo>
                  <a:lnTo>
                    <a:pt x="45" y="91"/>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368" name="Freeform 10"/>
            <p:cNvSpPr>
              <a:spLocks noEditPoints="1"/>
            </p:cNvSpPr>
            <p:nvPr/>
          </p:nvSpPr>
          <p:spPr bwMode="auto">
            <a:xfrm>
              <a:off x="4620" y="1923"/>
              <a:ext cx="77" cy="77"/>
            </a:xfrm>
            <a:custGeom>
              <a:avLst/>
              <a:gdLst>
                <a:gd name="T0" fmla="*/ 31 w 62"/>
                <a:gd name="T1" fmla="*/ 63 h 63"/>
                <a:gd name="T2" fmla="*/ 0 w 62"/>
                <a:gd name="T3" fmla="*/ 32 h 63"/>
                <a:gd name="T4" fmla="*/ 31 w 62"/>
                <a:gd name="T5" fmla="*/ 0 h 63"/>
                <a:gd name="T6" fmla="*/ 62 w 62"/>
                <a:gd name="T7" fmla="*/ 32 h 63"/>
                <a:gd name="T8" fmla="*/ 31 w 62"/>
                <a:gd name="T9" fmla="*/ 63 h 63"/>
                <a:gd name="T10" fmla="*/ 57 w 62"/>
                <a:gd name="T11" fmla="*/ 36 h 63"/>
                <a:gd name="T12" fmla="*/ 41 w 62"/>
                <a:gd name="T13" fmla="*/ 35 h 63"/>
                <a:gd name="T14" fmla="*/ 46 w 62"/>
                <a:gd name="T15" fmla="*/ 54 h 63"/>
                <a:gd name="T16" fmla="*/ 57 w 62"/>
                <a:gd name="T17" fmla="*/ 36 h 63"/>
                <a:gd name="T18" fmla="*/ 41 w 62"/>
                <a:gd name="T19" fmla="*/ 56 h 63"/>
                <a:gd name="T20" fmla="*/ 36 w 62"/>
                <a:gd name="T21" fmla="*/ 36 h 63"/>
                <a:gd name="T22" fmla="*/ 35 w 62"/>
                <a:gd name="T23" fmla="*/ 36 h 63"/>
                <a:gd name="T24" fmla="*/ 15 w 62"/>
                <a:gd name="T25" fmla="*/ 53 h 63"/>
                <a:gd name="T26" fmla="*/ 31 w 62"/>
                <a:gd name="T27" fmla="*/ 58 h 63"/>
                <a:gd name="T28" fmla="*/ 41 w 62"/>
                <a:gd name="T29" fmla="*/ 56 h 63"/>
                <a:gd name="T30" fmla="*/ 11 w 62"/>
                <a:gd name="T31" fmla="*/ 49 h 63"/>
                <a:gd name="T32" fmla="*/ 33 w 62"/>
                <a:gd name="T33" fmla="*/ 32 h 63"/>
                <a:gd name="T34" fmla="*/ 34 w 62"/>
                <a:gd name="T35" fmla="*/ 31 h 63"/>
                <a:gd name="T36" fmla="*/ 32 w 62"/>
                <a:gd name="T37" fmla="*/ 27 h 63"/>
                <a:gd name="T38" fmla="*/ 4 w 62"/>
                <a:gd name="T39" fmla="*/ 31 h 63"/>
                <a:gd name="T40" fmla="*/ 4 w 62"/>
                <a:gd name="T41" fmla="*/ 32 h 63"/>
                <a:gd name="T42" fmla="*/ 11 w 62"/>
                <a:gd name="T43" fmla="*/ 49 h 63"/>
                <a:gd name="T44" fmla="*/ 5 w 62"/>
                <a:gd name="T45" fmla="*/ 26 h 63"/>
                <a:gd name="T46" fmla="*/ 29 w 62"/>
                <a:gd name="T47" fmla="*/ 23 h 63"/>
                <a:gd name="T48" fmla="*/ 20 w 62"/>
                <a:gd name="T49" fmla="*/ 8 h 63"/>
                <a:gd name="T50" fmla="*/ 5 w 62"/>
                <a:gd name="T51" fmla="*/ 26 h 63"/>
                <a:gd name="T52" fmla="*/ 25 w 62"/>
                <a:gd name="T53" fmla="*/ 6 h 63"/>
                <a:gd name="T54" fmla="*/ 35 w 62"/>
                <a:gd name="T55" fmla="*/ 21 h 63"/>
                <a:gd name="T56" fmla="*/ 49 w 62"/>
                <a:gd name="T57" fmla="*/ 12 h 63"/>
                <a:gd name="T58" fmla="*/ 31 w 62"/>
                <a:gd name="T59" fmla="*/ 5 h 63"/>
                <a:gd name="T60" fmla="*/ 25 w 62"/>
                <a:gd name="T61" fmla="*/ 6 h 63"/>
                <a:gd name="T62" fmla="*/ 51 w 62"/>
                <a:gd name="T63" fmla="*/ 15 h 63"/>
                <a:gd name="T64" fmla="*/ 37 w 62"/>
                <a:gd name="T65" fmla="*/ 25 h 63"/>
                <a:gd name="T66" fmla="*/ 38 w 62"/>
                <a:gd name="T67" fmla="*/ 29 h 63"/>
                <a:gd name="T68" fmla="*/ 39 w 62"/>
                <a:gd name="T69" fmla="*/ 30 h 63"/>
                <a:gd name="T70" fmla="*/ 57 w 62"/>
                <a:gd name="T71" fmla="*/ 31 h 63"/>
                <a:gd name="T72" fmla="*/ 51 w 62"/>
                <a:gd name="T7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63">
                  <a:moveTo>
                    <a:pt x="31" y="63"/>
                  </a:moveTo>
                  <a:cubicBezTo>
                    <a:pt x="14" y="63"/>
                    <a:pt x="0" y="49"/>
                    <a:pt x="0" y="32"/>
                  </a:cubicBezTo>
                  <a:cubicBezTo>
                    <a:pt x="0" y="14"/>
                    <a:pt x="14" y="0"/>
                    <a:pt x="31" y="0"/>
                  </a:cubicBezTo>
                  <a:cubicBezTo>
                    <a:pt x="48" y="0"/>
                    <a:pt x="62" y="14"/>
                    <a:pt x="62" y="32"/>
                  </a:cubicBezTo>
                  <a:cubicBezTo>
                    <a:pt x="62" y="49"/>
                    <a:pt x="48" y="63"/>
                    <a:pt x="31" y="63"/>
                  </a:cubicBezTo>
                  <a:close/>
                  <a:moveTo>
                    <a:pt x="57" y="36"/>
                  </a:moveTo>
                  <a:cubicBezTo>
                    <a:pt x="56" y="36"/>
                    <a:pt x="49" y="33"/>
                    <a:pt x="41" y="35"/>
                  </a:cubicBezTo>
                  <a:cubicBezTo>
                    <a:pt x="44" y="44"/>
                    <a:pt x="45" y="52"/>
                    <a:pt x="46" y="54"/>
                  </a:cubicBezTo>
                  <a:cubicBezTo>
                    <a:pt x="52" y="50"/>
                    <a:pt x="56" y="43"/>
                    <a:pt x="57" y="36"/>
                  </a:cubicBezTo>
                  <a:close/>
                  <a:moveTo>
                    <a:pt x="41" y="56"/>
                  </a:moveTo>
                  <a:cubicBezTo>
                    <a:pt x="41" y="54"/>
                    <a:pt x="39" y="46"/>
                    <a:pt x="36" y="36"/>
                  </a:cubicBezTo>
                  <a:cubicBezTo>
                    <a:pt x="36" y="36"/>
                    <a:pt x="36" y="36"/>
                    <a:pt x="35" y="36"/>
                  </a:cubicBezTo>
                  <a:cubicBezTo>
                    <a:pt x="20" y="41"/>
                    <a:pt x="15" y="52"/>
                    <a:pt x="15" y="53"/>
                  </a:cubicBezTo>
                  <a:cubicBezTo>
                    <a:pt x="19" y="56"/>
                    <a:pt x="25" y="58"/>
                    <a:pt x="31" y="58"/>
                  </a:cubicBezTo>
                  <a:cubicBezTo>
                    <a:pt x="35" y="58"/>
                    <a:pt x="38" y="57"/>
                    <a:pt x="41" y="56"/>
                  </a:cubicBezTo>
                  <a:close/>
                  <a:moveTo>
                    <a:pt x="11" y="49"/>
                  </a:moveTo>
                  <a:cubicBezTo>
                    <a:pt x="12" y="48"/>
                    <a:pt x="19" y="36"/>
                    <a:pt x="33" y="32"/>
                  </a:cubicBezTo>
                  <a:cubicBezTo>
                    <a:pt x="33" y="32"/>
                    <a:pt x="33" y="32"/>
                    <a:pt x="34" y="31"/>
                  </a:cubicBezTo>
                  <a:cubicBezTo>
                    <a:pt x="33" y="30"/>
                    <a:pt x="32" y="28"/>
                    <a:pt x="32" y="27"/>
                  </a:cubicBezTo>
                  <a:cubicBezTo>
                    <a:pt x="18" y="31"/>
                    <a:pt x="6" y="31"/>
                    <a:pt x="4" y="31"/>
                  </a:cubicBezTo>
                  <a:cubicBezTo>
                    <a:pt x="4" y="31"/>
                    <a:pt x="4" y="31"/>
                    <a:pt x="4" y="32"/>
                  </a:cubicBezTo>
                  <a:cubicBezTo>
                    <a:pt x="4" y="38"/>
                    <a:pt x="7" y="45"/>
                    <a:pt x="11" y="49"/>
                  </a:cubicBezTo>
                  <a:close/>
                  <a:moveTo>
                    <a:pt x="5" y="26"/>
                  </a:moveTo>
                  <a:cubicBezTo>
                    <a:pt x="6" y="26"/>
                    <a:pt x="17" y="26"/>
                    <a:pt x="29" y="23"/>
                  </a:cubicBezTo>
                  <a:cubicBezTo>
                    <a:pt x="25" y="15"/>
                    <a:pt x="20" y="8"/>
                    <a:pt x="20" y="8"/>
                  </a:cubicBezTo>
                  <a:cubicBezTo>
                    <a:pt x="12" y="11"/>
                    <a:pt x="7" y="18"/>
                    <a:pt x="5" y="26"/>
                  </a:cubicBezTo>
                  <a:close/>
                  <a:moveTo>
                    <a:pt x="25" y="6"/>
                  </a:moveTo>
                  <a:cubicBezTo>
                    <a:pt x="25" y="7"/>
                    <a:pt x="30" y="13"/>
                    <a:pt x="35" y="21"/>
                  </a:cubicBezTo>
                  <a:cubicBezTo>
                    <a:pt x="44" y="18"/>
                    <a:pt x="48" y="12"/>
                    <a:pt x="49" y="12"/>
                  </a:cubicBezTo>
                  <a:cubicBezTo>
                    <a:pt x="44" y="8"/>
                    <a:pt x="38" y="5"/>
                    <a:pt x="31" y="5"/>
                  </a:cubicBezTo>
                  <a:cubicBezTo>
                    <a:pt x="29" y="5"/>
                    <a:pt x="27" y="5"/>
                    <a:pt x="25" y="6"/>
                  </a:cubicBezTo>
                  <a:close/>
                  <a:moveTo>
                    <a:pt x="51" y="15"/>
                  </a:moveTo>
                  <a:cubicBezTo>
                    <a:pt x="51" y="16"/>
                    <a:pt x="46" y="21"/>
                    <a:pt x="37" y="25"/>
                  </a:cubicBezTo>
                  <a:cubicBezTo>
                    <a:pt x="37" y="27"/>
                    <a:pt x="38" y="28"/>
                    <a:pt x="38" y="29"/>
                  </a:cubicBezTo>
                  <a:cubicBezTo>
                    <a:pt x="39" y="30"/>
                    <a:pt x="39" y="30"/>
                    <a:pt x="39" y="30"/>
                  </a:cubicBezTo>
                  <a:cubicBezTo>
                    <a:pt x="48" y="29"/>
                    <a:pt x="57" y="31"/>
                    <a:pt x="57" y="31"/>
                  </a:cubicBezTo>
                  <a:cubicBezTo>
                    <a:pt x="57" y="25"/>
                    <a:pt x="55" y="19"/>
                    <a:pt x="51" y="15"/>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369" name="Freeform 11"/>
            <p:cNvSpPr>
              <a:spLocks noEditPoints="1"/>
            </p:cNvSpPr>
            <p:nvPr/>
          </p:nvSpPr>
          <p:spPr bwMode="auto">
            <a:xfrm>
              <a:off x="4544" y="2038"/>
              <a:ext cx="73" cy="64"/>
            </a:xfrm>
            <a:custGeom>
              <a:avLst/>
              <a:gdLst>
                <a:gd name="T0" fmla="*/ 48 w 59"/>
                <a:gd name="T1" fmla="*/ 0 h 52"/>
                <a:gd name="T2" fmla="*/ 11 w 59"/>
                <a:gd name="T3" fmla="*/ 0 h 52"/>
                <a:gd name="T4" fmla="*/ 0 w 59"/>
                <a:gd name="T5" fmla="*/ 11 h 52"/>
                <a:gd name="T6" fmla="*/ 0 w 59"/>
                <a:gd name="T7" fmla="*/ 50 h 52"/>
                <a:gd name="T8" fmla="*/ 2 w 59"/>
                <a:gd name="T9" fmla="*/ 52 h 52"/>
                <a:gd name="T10" fmla="*/ 57 w 59"/>
                <a:gd name="T11" fmla="*/ 52 h 52"/>
                <a:gd name="T12" fmla="*/ 59 w 59"/>
                <a:gd name="T13" fmla="*/ 50 h 52"/>
                <a:gd name="T14" fmla="*/ 59 w 59"/>
                <a:gd name="T15" fmla="*/ 11 h 52"/>
                <a:gd name="T16" fmla="*/ 48 w 59"/>
                <a:gd name="T17" fmla="*/ 0 h 52"/>
                <a:gd name="T18" fmla="*/ 37 w 59"/>
                <a:gd name="T19" fmla="*/ 34 h 52"/>
                <a:gd name="T20" fmla="*/ 37 w 59"/>
                <a:gd name="T21" fmla="*/ 45 h 52"/>
                <a:gd name="T22" fmla="*/ 22 w 59"/>
                <a:gd name="T23" fmla="*/ 45 h 52"/>
                <a:gd name="T24" fmla="*/ 22 w 59"/>
                <a:gd name="T25" fmla="*/ 34 h 52"/>
                <a:gd name="T26" fmla="*/ 11 w 59"/>
                <a:gd name="T27" fmla="*/ 34 h 52"/>
                <a:gd name="T28" fmla="*/ 29 w 59"/>
                <a:gd name="T29" fmla="*/ 19 h 52"/>
                <a:gd name="T30" fmla="*/ 48 w 59"/>
                <a:gd name="T31" fmla="*/ 34 h 52"/>
                <a:gd name="T32" fmla="*/ 37 w 59"/>
                <a:gd name="T33" fmla="*/ 34 h 52"/>
                <a:gd name="T34" fmla="*/ 9 w 59"/>
                <a:gd name="T35" fmla="*/ 8 h 52"/>
                <a:gd name="T36" fmla="*/ 12 w 59"/>
                <a:gd name="T37" fmla="*/ 4 h 52"/>
                <a:gd name="T38" fmla="*/ 46 w 59"/>
                <a:gd name="T39" fmla="*/ 4 h 52"/>
                <a:gd name="T40" fmla="*/ 50 w 59"/>
                <a:gd name="T41" fmla="*/ 8 h 52"/>
                <a:gd name="T42" fmla="*/ 9 w 59"/>
                <a:gd name="T4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52">
                  <a:moveTo>
                    <a:pt x="48" y="0"/>
                  </a:moveTo>
                  <a:cubicBezTo>
                    <a:pt x="11" y="0"/>
                    <a:pt x="11" y="0"/>
                    <a:pt x="11" y="0"/>
                  </a:cubicBezTo>
                  <a:cubicBezTo>
                    <a:pt x="0" y="11"/>
                    <a:pt x="0" y="11"/>
                    <a:pt x="0" y="11"/>
                  </a:cubicBezTo>
                  <a:cubicBezTo>
                    <a:pt x="0" y="50"/>
                    <a:pt x="0" y="50"/>
                    <a:pt x="0" y="50"/>
                  </a:cubicBezTo>
                  <a:cubicBezTo>
                    <a:pt x="0" y="51"/>
                    <a:pt x="1" y="52"/>
                    <a:pt x="2" y="52"/>
                  </a:cubicBezTo>
                  <a:cubicBezTo>
                    <a:pt x="57" y="52"/>
                    <a:pt x="57" y="52"/>
                    <a:pt x="57" y="52"/>
                  </a:cubicBezTo>
                  <a:cubicBezTo>
                    <a:pt x="58" y="52"/>
                    <a:pt x="59" y="51"/>
                    <a:pt x="59" y="50"/>
                  </a:cubicBezTo>
                  <a:cubicBezTo>
                    <a:pt x="59" y="11"/>
                    <a:pt x="59" y="11"/>
                    <a:pt x="59" y="11"/>
                  </a:cubicBezTo>
                  <a:lnTo>
                    <a:pt x="48" y="0"/>
                  </a:lnTo>
                  <a:close/>
                  <a:moveTo>
                    <a:pt x="37" y="34"/>
                  </a:moveTo>
                  <a:cubicBezTo>
                    <a:pt x="37" y="45"/>
                    <a:pt x="37" y="45"/>
                    <a:pt x="37" y="45"/>
                  </a:cubicBezTo>
                  <a:cubicBezTo>
                    <a:pt x="22" y="45"/>
                    <a:pt x="22" y="45"/>
                    <a:pt x="22" y="45"/>
                  </a:cubicBezTo>
                  <a:cubicBezTo>
                    <a:pt x="22" y="34"/>
                    <a:pt x="22" y="34"/>
                    <a:pt x="22" y="34"/>
                  </a:cubicBezTo>
                  <a:cubicBezTo>
                    <a:pt x="11" y="34"/>
                    <a:pt x="11" y="34"/>
                    <a:pt x="11" y="34"/>
                  </a:cubicBezTo>
                  <a:cubicBezTo>
                    <a:pt x="29" y="19"/>
                    <a:pt x="29" y="19"/>
                    <a:pt x="29" y="19"/>
                  </a:cubicBezTo>
                  <a:cubicBezTo>
                    <a:pt x="48" y="34"/>
                    <a:pt x="48" y="34"/>
                    <a:pt x="48" y="34"/>
                  </a:cubicBezTo>
                  <a:lnTo>
                    <a:pt x="37" y="34"/>
                  </a:lnTo>
                  <a:close/>
                  <a:moveTo>
                    <a:pt x="9" y="8"/>
                  </a:moveTo>
                  <a:cubicBezTo>
                    <a:pt x="12" y="4"/>
                    <a:pt x="12" y="4"/>
                    <a:pt x="12" y="4"/>
                  </a:cubicBezTo>
                  <a:cubicBezTo>
                    <a:pt x="46" y="4"/>
                    <a:pt x="46" y="4"/>
                    <a:pt x="46" y="4"/>
                  </a:cubicBezTo>
                  <a:cubicBezTo>
                    <a:pt x="50" y="8"/>
                    <a:pt x="50" y="8"/>
                    <a:pt x="50" y="8"/>
                  </a:cubicBezTo>
                  <a:lnTo>
                    <a:pt x="9" y="8"/>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370" name="Freeform 12"/>
            <p:cNvSpPr>
              <a:spLocks noEditPoints="1"/>
            </p:cNvSpPr>
            <p:nvPr/>
          </p:nvSpPr>
          <p:spPr bwMode="auto">
            <a:xfrm>
              <a:off x="4388" y="2162"/>
              <a:ext cx="117" cy="102"/>
            </a:xfrm>
            <a:custGeom>
              <a:avLst/>
              <a:gdLst>
                <a:gd name="T0" fmla="*/ 95 w 95"/>
                <a:gd name="T1" fmla="*/ 34 h 83"/>
                <a:gd name="T2" fmla="*/ 83 w 95"/>
                <a:gd name="T3" fmla="*/ 0 h 83"/>
                <a:gd name="T4" fmla="*/ 83 w 95"/>
                <a:gd name="T5" fmla="*/ 0 h 83"/>
                <a:gd name="T6" fmla="*/ 75 w 95"/>
                <a:gd name="T7" fmla="*/ 0 h 83"/>
                <a:gd name="T8" fmla="*/ 31 w 95"/>
                <a:gd name="T9" fmla="*/ 19 h 83"/>
                <a:gd name="T10" fmla="*/ 30 w 95"/>
                <a:gd name="T11" fmla="*/ 34 h 83"/>
                <a:gd name="T12" fmla="*/ 31 w 95"/>
                <a:gd name="T13" fmla="*/ 48 h 83"/>
                <a:gd name="T14" fmla="*/ 75 w 95"/>
                <a:gd name="T15" fmla="*/ 67 h 83"/>
                <a:gd name="T16" fmla="*/ 83 w 95"/>
                <a:gd name="T17" fmla="*/ 67 h 83"/>
                <a:gd name="T18" fmla="*/ 83 w 95"/>
                <a:gd name="T19" fmla="*/ 67 h 83"/>
                <a:gd name="T20" fmla="*/ 95 w 95"/>
                <a:gd name="T21" fmla="*/ 34 h 83"/>
                <a:gd name="T22" fmla="*/ 80 w 95"/>
                <a:gd name="T23" fmla="*/ 62 h 83"/>
                <a:gd name="T24" fmla="*/ 78 w 95"/>
                <a:gd name="T25" fmla="*/ 61 h 83"/>
                <a:gd name="T26" fmla="*/ 75 w 95"/>
                <a:gd name="T27" fmla="*/ 55 h 83"/>
                <a:gd name="T28" fmla="*/ 71 w 95"/>
                <a:gd name="T29" fmla="*/ 34 h 83"/>
                <a:gd name="T30" fmla="*/ 75 w 95"/>
                <a:gd name="T31" fmla="*/ 12 h 83"/>
                <a:gd name="T32" fmla="*/ 78 w 95"/>
                <a:gd name="T33" fmla="*/ 6 h 83"/>
                <a:gd name="T34" fmla="*/ 80 w 95"/>
                <a:gd name="T35" fmla="*/ 5 h 83"/>
                <a:gd name="T36" fmla="*/ 82 w 95"/>
                <a:gd name="T37" fmla="*/ 6 h 83"/>
                <a:gd name="T38" fmla="*/ 86 w 95"/>
                <a:gd name="T39" fmla="*/ 12 h 83"/>
                <a:gd name="T40" fmla="*/ 89 w 95"/>
                <a:gd name="T41" fmla="*/ 34 h 83"/>
                <a:gd name="T42" fmla="*/ 86 w 95"/>
                <a:gd name="T43" fmla="*/ 55 h 83"/>
                <a:gd name="T44" fmla="*/ 82 w 95"/>
                <a:gd name="T45" fmla="*/ 61 h 83"/>
                <a:gd name="T46" fmla="*/ 80 w 95"/>
                <a:gd name="T47" fmla="*/ 62 h 83"/>
                <a:gd name="T48" fmla="*/ 23 w 95"/>
                <a:gd name="T49" fmla="*/ 34 h 83"/>
                <a:gd name="T50" fmla="*/ 24 w 95"/>
                <a:gd name="T51" fmla="*/ 20 h 83"/>
                <a:gd name="T52" fmla="*/ 12 w 95"/>
                <a:gd name="T53" fmla="*/ 21 h 83"/>
                <a:gd name="T54" fmla="*/ 5 w 95"/>
                <a:gd name="T55" fmla="*/ 21 h 83"/>
                <a:gd name="T56" fmla="*/ 0 w 95"/>
                <a:gd name="T57" fmla="*/ 29 h 83"/>
                <a:gd name="T58" fmla="*/ 0 w 95"/>
                <a:gd name="T59" fmla="*/ 38 h 83"/>
                <a:gd name="T60" fmla="*/ 5 w 95"/>
                <a:gd name="T61" fmla="*/ 46 h 83"/>
                <a:gd name="T62" fmla="*/ 12 w 95"/>
                <a:gd name="T63" fmla="*/ 46 h 83"/>
                <a:gd name="T64" fmla="*/ 24 w 95"/>
                <a:gd name="T65" fmla="*/ 47 h 83"/>
                <a:gd name="T66" fmla="*/ 23 w 95"/>
                <a:gd name="T67" fmla="*/ 34 h 83"/>
                <a:gd name="T68" fmla="*/ 34 w 95"/>
                <a:gd name="T69" fmla="*/ 53 h 83"/>
                <a:gd name="T70" fmla="*/ 22 w 95"/>
                <a:gd name="T71" fmla="*/ 51 h 83"/>
                <a:gd name="T72" fmla="*/ 30 w 95"/>
                <a:gd name="T73" fmla="*/ 81 h 83"/>
                <a:gd name="T74" fmla="*/ 33 w 95"/>
                <a:gd name="T75" fmla="*/ 82 h 83"/>
                <a:gd name="T76" fmla="*/ 44 w 95"/>
                <a:gd name="T77" fmla="*/ 78 h 83"/>
                <a:gd name="T78" fmla="*/ 46 w 95"/>
                <a:gd name="T79" fmla="*/ 74 h 83"/>
                <a:gd name="T80" fmla="*/ 34 w 95"/>
                <a:gd name="T81" fmla="*/ 53 h 83"/>
                <a:gd name="T82" fmla="*/ 80 w 95"/>
                <a:gd name="T83" fmla="*/ 45 h 83"/>
                <a:gd name="T84" fmla="*/ 79 w 95"/>
                <a:gd name="T85" fmla="*/ 44 h 83"/>
                <a:gd name="T86" fmla="*/ 78 w 95"/>
                <a:gd name="T87" fmla="*/ 42 h 83"/>
                <a:gd name="T88" fmla="*/ 77 w 95"/>
                <a:gd name="T89" fmla="*/ 34 h 83"/>
                <a:gd name="T90" fmla="*/ 78 w 95"/>
                <a:gd name="T91" fmla="*/ 25 h 83"/>
                <a:gd name="T92" fmla="*/ 79 w 95"/>
                <a:gd name="T93" fmla="*/ 23 h 83"/>
                <a:gd name="T94" fmla="*/ 80 w 95"/>
                <a:gd name="T95" fmla="*/ 23 h 83"/>
                <a:gd name="T96" fmla="*/ 81 w 95"/>
                <a:gd name="T97" fmla="*/ 23 h 83"/>
                <a:gd name="T98" fmla="*/ 82 w 95"/>
                <a:gd name="T99" fmla="*/ 25 h 83"/>
                <a:gd name="T100" fmla="*/ 84 w 95"/>
                <a:gd name="T101" fmla="*/ 34 h 83"/>
                <a:gd name="T102" fmla="*/ 82 w 95"/>
                <a:gd name="T103" fmla="*/ 42 h 83"/>
                <a:gd name="T104" fmla="*/ 81 w 95"/>
                <a:gd name="T105" fmla="*/ 44 h 83"/>
                <a:gd name="T106" fmla="*/ 80 w 95"/>
                <a:gd name="T107" fmla="*/ 4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83">
                  <a:moveTo>
                    <a:pt x="95" y="34"/>
                  </a:moveTo>
                  <a:cubicBezTo>
                    <a:pt x="95" y="15"/>
                    <a:pt x="89" y="0"/>
                    <a:pt x="83" y="0"/>
                  </a:cubicBezTo>
                  <a:cubicBezTo>
                    <a:pt x="83" y="0"/>
                    <a:pt x="83" y="0"/>
                    <a:pt x="83" y="0"/>
                  </a:cubicBezTo>
                  <a:cubicBezTo>
                    <a:pt x="75" y="0"/>
                    <a:pt x="75" y="0"/>
                    <a:pt x="75" y="0"/>
                  </a:cubicBezTo>
                  <a:cubicBezTo>
                    <a:pt x="75" y="0"/>
                    <a:pt x="57" y="13"/>
                    <a:pt x="31" y="19"/>
                  </a:cubicBezTo>
                  <a:cubicBezTo>
                    <a:pt x="30" y="23"/>
                    <a:pt x="30" y="28"/>
                    <a:pt x="30" y="34"/>
                  </a:cubicBezTo>
                  <a:cubicBezTo>
                    <a:pt x="30" y="39"/>
                    <a:pt x="30" y="44"/>
                    <a:pt x="31" y="48"/>
                  </a:cubicBezTo>
                  <a:cubicBezTo>
                    <a:pt x="57" y="54"/>
                    <a:pt x="75" y="67"/>
                    <a:pt x="75" y="67"/>
                  </a:cubicBezTo>
                  <a:cubicBezTo>
                    <a:pt x="83" y="67"/>
                    <a:pt x="83" y="67"/>
                    <a:pt x="83" y="67"/>
                  </a:cubicBezTo>
                  <a:cubicBezTo>
                    <a:pt x="83" y="67"/>
                    <a:pt x="83" y="67"/>
                    <a:pt x="83" y="67"/>
                  </a:cubicBezTo>
                  <a:cubicBezTo>
                    <a:pt x="89" y="67"/>
                    <a:pt x="95" y="52"/>
                    <a:pt x="95" y="34"/>
                  </a:cubicBezTo>
                  <a:close/>
                  <a:moveTo>
                    <a:pt x="80" y="62"/>
                  </a:moveTo>
                  <a:cubicBezTo>
                    <a:pt x="79" y="62"/>
                    <a:pt x="78" y="61"/>
                    <a:pt x="78" y="61"/>
                  </a:cubicBezTo>
                  <a:cubicBezTo>
                    <a:pt x="77" y="59"/>
                    <a:pt x="76" y="57"/>
                    <a:pt x="75" y="55"/>
                  </a:cubicBezTo>
                  <a:cubicBezTo>
                    <a:pt x="72" y="49"/>
                    <a:pt x="71" y="42"/>
                    <a:pt x="71" y="34"/>
                  </a:cubicBezTo>
                  <a:cubicBezTo>
                    <a:pt x="71" y="25"/>
                    <a:pt x="72" y="18"/>
                    <a:pt x="75" y="12"/>
                  </a:cubicBezTo>
                  <a:cubicBezTo>
                    <a:pt x="76" y="10"/>
                    <a:pt x="77" y="8"/>
                    <a:pt x="78" y="6"/>
                  </a:cubicBezTo>
                  <a:cubicBezTo>
                    <a:pt x="78" y="6"/>
                    <a:pt x="79" y="5"/>
                    <a:pt x="80" y="5"/>
                  </a:cubicBezTo>
                  <a:cubicBezTo>
                    <a:pt x="81" y="5"/>
                    <a:pt x="82" y="6"/>
                    <a:pt x="82" y="6"/>
                  </a:cubicBezTo>
                  <a:cubicBezTo>
                    <a:pt x="84" y="8"/>
                    <a:pt x="85" y="10"/>
                    <a:pt x="86" y="12"/>
                  </a:cubicBezTo>
                  <a:cubicBezTo>
                    <a:pt x="88" y="18"/>
                    <a:pt x="89" y="25"/>
                    <a:pt x="89" y="34"/>
                  </a:cubicBezTo>
                  <a:cubicBezTo>
                    <a:pt x="89" y="42"/>
                    <a:pt x="88" y="49"/>
                    <a:pt x="86" y="55"/>
                  </a:cubicBezTo>
                  <a:cubicBezTo>
                    <a:pt x="85" y="57"/>
                    <a:pt x="84" y="59"/>
                    <a:pt x="82" y="61"/>
                  </a:cubicBezTo>
                  <a:cubicBezTo>
                    <a:pt x="82" y="61"/>
                    <a:pt x="81" y="62"/>
                    <a:pt x="80" y="62"/>
                  </a:cubicBezTo>
                  <a:close/>
                  <a:moveTo>
                    <a:pt x="23" y="34"/>
                  </a:moveTo>
                  <a:cubicBezTo>
                    <a:pt x="23" y="29"/>
                    <a:pt x="24" y="24"/>
                    <a:pt x="24" y="20"/>
                  </a:cubicBezTo>
                  <a:cubicBezTo>
                    <a:pt x="20" y="20"/>
                    <a:pt x="16" y="21"/>
                    <a:pt x="12" y="21"/>
                  </a:cubicBezTo>
                  <a:cubicBezTo>
                    <a:pt x="5" y="21"/>
                    <a:pt x="5" y="21"/>
                    <a:pt x="5" y="21"/>
                  </a:cubicBezTo>
                  <a:cubicBezTo>
                    <a:pt x="0" y="29"/>
                    <a:pt x="0" y="29"/>
                    <a:pt x="0" y="29"/>
                  </a:cubicBezTo>
                  <a:cubicBezTo>
                    <a:pt x="0" y="38"/>
                    <a:pt x="0" y="38"/>
                    <a:pt x="0" y="38"/>
                  </a:cubicBezTo>
                  <a:cubicBezTo>
                    <a:pt x="5" y="46"/>
                    <a:pt x="5" y="46"/>
                    <a:pt x="5" y="46"/>
                  </a:cubicBezTo>
                  <a:cubicBezTo>
                    <a:pt x="5" y="46"/>
                    <a:pt x="5" y="46"/>
                    <a:pt x="12" y="46"/>
                  </a:cubicBezTo>
                  <a:cubicBezTo>
                    <a:pt x="16" y="46"/>
                    <a:pt x="20" y="47"/>
                    <a:pt x="24" y="47"/>
                  </a:cubicBezTo>
                  <a:cubicBezTo>
                    <a:pt x="24" y="43"/>
                    <a:pt x="23" y="38"/>
                    <a:pt x="23" y="34"/>
                  </a:cubicBezTo>
                  <a:close/>
                  <a:moveTo>
                    <a:pt x="34" y="53"/>
                  </a:moveTo>
                  <a:cubicBezTo>
                    <a:pt x="22" y="51"/>
                    <a:pt x="22" y="51"/>
                    <a:pt x="22" y="51"/>
                  </a:cubicBezTo>
                  <a:cubicBezTo>
                    <a:pt x="30" y="81"/>
                    <a:pt x="30" y="81"/>
                    <a:pt x="30" y="81"/>
                  </a:cubicBezTo>
                  <a:cubicBezTo>
                    <a:pt x="30" y="82"/>
                    <a:pt x="32" y="83"/>
                    <a:pt x="33" y="82"/>
                  </a:cubicBezTo>
                  <a:cubicBezTo>
                    <a:pt x="44" y="78"/>
                    <a:pt x="44" y="78"/>
                    <a:pt x="44" y="78"/>
                  </a:cubicBezTo>
                  <a:cubicBezTo>
                    <a:pt x="46" y="77"/>
                    <a:pt x="46" y="76"/>
                    <a:pt x="46" y="74"/>
                  </a:cubicBezTo>
                  <a:lnTo>
                    <a:pt x="34" y="53"/>
                  </a:lnTo>
                  <a:close/>
                  <a:moveTo>
                    <a:pt x="80" y="45"/>
                  </a:moveTo>
                  <a:cubicBezTo>
                    <a:pt x="80" y="45"/>
                    <a:pt x="79" y="44"/>
                    <a:pt x="79" y="44"/>
                  </a:cubicBezTo>
                  <a:cubicBezTo>
                    <a:pt x="79" y="44"/>
                    <a:pt x="78" y="43"/>
                    <a:pt x="78" y="42"/>
                  </a:cubicBezTo>
                  <a:cubicBezTo>
                    <a:pt x="77" y="40"/>
                    <a:pt x="77" y="37"/>
                    <a:pt x="77" y="34"/>
                  </a:cubicBezTo>
                  <a:cubicBezTo>
                    <a:pt x="77" y="30"/>
                    <a:pt x="77" y="28"/>
                    <a:pt x="78" y="25"/>
                  </a:cubicBezTo>
                  <a:cubicBezTo>
                    <a:pt x="78" y="24"/>
                    <a:pt x="79" y="24"/>
                    <a:pt x="79" y="23"/>
                  </a:cubicBezTo>
                  <a:cubicBezTo>
                    <a:pt x="79" y="23"/>
                    <a:pt x="80" y="23"/>
                    <a:pt x="80" y="23"/>
                  </a:cubicBezTo>
                  <a:cubicBezTo>
                    <a:pt x="80" y="23"/>
                    <a:pt x="81" y="23"/>
                    <a:pt x="81" y="23"/>
                  </a:cubicBezTo>
                  <a:cubicBezTo>
                    <a:pt x="81" y="24"/>
                    <a:pt x="82" y="24"/>
                    <a:pt x="82" y="25"/>
                  </a:cubicBezTo>
                  <a:cubicBezTo>
                    <a:pt x="83" y="28"/>
                    <a:pt x="84" y="30"/>
                    <a:pt x="84" y="34"/>
                  </a:cubicBezTo>
                  <a:cubicBezTo>
                    <a:pt x="84" y="37"/>
                    <a:pt x="83" y="40"/>
                    <a:pt x="82" y="42"/>
                  </a:cubicBezTo>
                  <a:cubicBezTo>
                    <a:pt x="82" y="43"/>
                    <a:pt x="81" y="44"/>
                    <a:pt x="81" y="44"/>
                  </a:cubicBezTo>
                  <a:cubicBezTo>
                    <a:pt x="81" y="44"/>
                    <a:pt x="80" y="45"/>
                    <a:pt x="80" y="45"/>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371" name="Freeform 13"/>
            <p:cNvSpPr>
              <a:spLocks noEditPoints="1"/>
            </p:cNvSpPr>
            <p:nvPr/>
          </p:nvSpPr>
          <p:spPr bwMode="auto">
            <a:xfrm>
              <a:off x="4590" y="2004"/>
              <a:ext cx="61" cy="24"/>
            </a:xfrm>
            <a:custGeom>
              <a:avLst/>
              <a:gdLst>
                <a:gd name="T0" fmla="*/ 50 w 50"/>
                <a:gd name="T1" fmla="*/ 10 h 20"/>
                <a:gd name="T2" fmla="*/ 50 w 50"/>
                <a:gd name="T3" fmla="*/ 10 h 20"/>
                <a:gd name="T4" fmla="*/ 40 w 50"/>
                <a:gd name="T5" fmla="*/ 0 h 20"/>
                <a:gd name="T6" fmla="*/ 28 w 50"/>
                <a:gd name="T7" fmla="*/ 0 h 20"/>
                <a:gd name="T8" fmla="*/ 18 w 50"/>
                <a:gd name="T9" fmla="*/ 10 h 20"/>
                <a:gd name="T10" fmla="*/ 18 w 50"/>
                <a:gd name="T11" fmla="*/ 10 h 20"/>
                <a:gd name="T12" fmla="*/ 18 w 50"/>
                <a:gd name="T13" fmla="*/ 11 h 20"/>
                <a:gd name="T14" fmla="*/ 23 w 50"/>
                <a:gd name="T15" fmla="*/ 11 h 20"/>
                <a:gd name="T16" fmla="*/ 23 w 50"/>
                <a:gd name="T17" fmla="*/ 10 h 20"/>
                <a:gd name="T18" fmla="*/ 23 w 50"/>
                <a:gd name="T19" fmla="*/ 10 h 20"/>
                <a:gd name="T20" fmla="*/ 28 w 50"/>
                <a:gd name="T21" fmla="*/ 4 h 20"/>
                <a:gd name="T22" fmla="*/ 40 w 50"/>
                <a:gd name="T23" fmla="*/ 4 h 20"/>
                <a:gd name="T24" fmla="*/ 45 w 50"/>
                <a:gd name="T25" fmla="*/ 10 h 20"/>
                <a:gd name="T26" fmla="*/ 45 w 50"/>
                <a:gd name="T27" fmla="*/ 10 h 20"/>
                <a:gd name="T28" fmla="*/ 40 w 50"/>
                <a:gd name="T29" fmla="*/ 15 h 20"/>
                <a:gd name="T30" fmla="*/ 35 w 50"/>
                <a:gd name="T31" fmla="*/ 15 h 20"/>
                <a:gd name="T32" fmla="*/ 32 w 50"/>
                <a:gd name="T33" fmla="*/ 20 h 20"/>
                <a:gd name="T34" fmla="*/ 40 w 50"/>
                <a:gd name="T35" fmla="*/ 20 h 20"/>
                <a:gd name="T36" fmla="*/ 50 w 50"/>
                <a:gd name="T37" fmla="*/ 10 h 20"/>
                <a:gd name="T38" fmla="*/ 32 w 50"/>
                <a:gd name="T39" fmla="*/ 10 h 20"/>
                <a:gd name="T40" fmla="*/ 32 w 50"/>
                <a:gd name="T41" fmla="*/ 8 h 20"/>
                <a:gd name="T42" fmla="*/ 27 w 50"/>
                <a:gd name="T43" fmla="*/ 8 h 20"/>
                <a:gd name="T44" fmla="*/ 28 w 50"/>
                <a:gd name="T45" fmla="*/ 10 h 20"/>
                <a:gd name="T46" fmla="*/ 28 w 50"/>
                <a:gd name="T47" fmla="*/ 10 h 20"/>
                <a:gd name="T48" fmla="*/ 22 w 50"/>
                <a:gd name="T49" fmla="*/ 15 h 20"/>
                <a:gd name="T50" fmla="*/ 10 w 50"/>
                <a:gd name="T51" fmla="*/ 15 h 20"/>
                <a:gd name="T52" fmla="*/ 5 w 50"/>
                <a:gd name="T53" fmla="*/ 10 h 20"/>
                <a:gd name="T54" fmla="*/ 5 w 50"/>
                <a:gd name="T55" fmla="*/ 10 h 20"/>
                <a:gd name="T56" fmla="*/ 10 w 50"/>
                <a:gd name="T57" fmla="*/ 4 h 20"/>
                <a:gd name="T58" fmla="*/ 16 w 50"/>
                <a:gd name="T59" fmla="*/ 4 h 20"/>
                <a:gd name="T60" fmla="*/ 19 w 50"/>
                <a:gd name="T61" fmla="*/ 0 h 20"/>
                <a:gd name="T62" fmla="*/ 10 w 50"/>
                <a:gd name="T63" fmla="*/ 0 h 20"/>
                <a:gd name="T64" fmla="*/ 0 w 50"/>
                <a:gd name="T65" fmla="*/ 10 h 20"/>
                <a:gd name="T66" fmla="*/ 0 w 50"/>
                <a:gd name="T67" fmla="*/ 10 h 20"/>
                <a:gd name="T68" fmla="*/ 10 w 50"/>
                <a:gd name="T69" fmla="*/ 20 h 20"/>
                <a:gd name="T70" fmla="*/ 22 w 50"/>
                <a:gd name="T71" fmla="*/ 20 h 20"/>
                <a:gd name="T72" fmla="*/ 32 w 50"/>
                <a:gd name="T73"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 h="20">
                  <a:moveTo>
                    <a:pt x="50" y="10"/>
                  </a:moveTo>
                  <a:cubicBezTo>
                    <a:pt x="50" y="10"/>
                    <a:pt x="50" y="10"/>
                    <a:pt x="50" y="10"/>
                  </a:cubicBezTo>
                  <a:cubicBezTo>
                    <a:pt x="50" y="4"/>
                    <a:pt x="46" y="0"/>
                    <a:pt x="40" y="0"/>
                  </a:cubicBezTo>
                  <a:cubicBezTo>
                    <a:pt x="28" y="0"/>
                    <a:pt x="28" y="0"/>
                    <a:pt x="28" y="0"/>
                  </a:cubicBezTo>
                  <a:cubicBezTo>
                    <a:pt x="23" y="0"/>
                    <a:pt x="18" y="4"/>
                    <a:pt x="18" y="10"/>
                  </a:cubicBezTo>
                  <a:cubicBezTo>
                    <a:pt x="18" y="10"/>
                    <a:pt x="18" y="10"/>
                    <a:pt x="18" y="10"/>
                  </a:cubicBezTo>
                  <a:cubicBezTo>
                    <a:pt x="18" y="10"/>
                    <a:pt x="18" y="11"/>
                    <a:pt x="18" y="11"/>
                  </a:cubicBezTo>
                  <a:cubicBezTo>
                    <a:pt x="23" y="11"/>
                    <a:pt x="23" y="11"/>
                    <a:pt x="23" y="11"/>
                  </a:cubicBezTo>
                  <a:cubicBezTo>
                    <a:pt x="23" y="11"/>
                    <a:pt x="23" y="10"/>
                    <a:pt x="23" y="10"/>
                  </a:cubicBezTo>
                  <a:cubicBezTo>
                    <a:pt x="23" y="10"/>
                    <a:pt x="23" y="10"/>
                    <a:pt x="23" y="10"/>
                  </a:cubicBezTo>
                  <a:cubicBezTo>
                    <a:pt x="23" y="7"/>
                    <a:pt x="25" y="4"/>
                    <a:pt x="28" y="4"/>
                  </a:cubicBezTo>
                  <a:cubicBezTo>
                    <a:pt x="40" y="4"/>
                    <a:pt x="40" y="4"/>
                    <a:pt x="40" y="4"/>
                  </a:cubicBezTo>
                  <a:cubicBezTo>
                    <a:pt x="43" y="4"/>
                    <a:pt x="45" y="7"/>
                    <a:pt x="45" y="10"/>
                  </a:cubicBezTo>
                  <a:cubicBezTo>
                    <a:pt x="45" y="10"/>
                    <a:pt x="45" y="10"/>
                    <a:pt x="45" y="10"/>
                  </a:cubicBezTo>
                  <a:cubicBezTo>
                    <a:pt x="45" y="13"/>
                    <a:pt x="43" y="15"/>
                    <a:pt x="40" y="15"/>
                  </a:cubicBezTo>
                  <a:cubicBezTo>
                    <a:pt x="35" y="15"/>
                    <a:pt x="35" y="15"/>
                    <a:pt x="35" y="15"/>
                  </a:cubicBezTo>
                  <a:cubicBezTo>
                    <a:pt x="34" y="17"/>
                    <a:pt x="33" y="18"/>
                    <a:pt x="32" y="20"/>
                  </a:cubicBezTo>
                  <a:cubicBezTo>
                    <a:pt x="40" y="20"/>
                    <a:pt x="40" y="20"/>
                    <a:pt x="40" y="20"/>
                  </a:cubicBezTo>
                  <a:cubicBezTo>
                    <a:pt x="46" y="20"/>
                    <a:pt x="50" y="15"/>
                    <a:pt x="50" y="10"/>
                  </a:cubicBezTo>
                  <a:close/>
                  <a:moveTo>
                    <a:pt x="32" y="10"/>
                  </a:moveTo>
                  <a:cubicBezTo>
                    <a:pt x="32" y="9"/>
                    <a:pt x="32" y="9"/>
                    <a:pt x="32" y="8"/>
                  </a:cubicBezTo>
                  <a:cubicBezTo>
                    <a:pt x="27" y="8"/>
                    <a:pt x="27" y="8"/>
                    <a:pt x="27" y="8"/>
                  </a:cubicBezTo>
                  <a:cubicBezTo>
                    <a:pt x="28" y="9"/>
                    <a:pt x="28" y="9"/>
                    <a:pt x="28" y="10"/>
                  </a:cubicBezTo>
                  <a:cubicBezTo>
                    <a:pt x="28" y="10"/>
                    <a:pt x="28" y="10"/>
                    <a:pt x="28" y="10"/>
                  </a:cubicBezTo>
                  <a:cubicBezTo>
                    <a:pt x="28" y="13"/>
                    <a:pt x="25" y="15"/>
                    <a:pt x="22" y="15"/>
                  </a:cubicBezTo>
                  <a:cubicBezTo>
                    <a:pt x="10" y="15"/>
                    <a:pt x="10" y="15"/>
                    <a:pt x="10" y="15"/>
                  </a:cubicBezTo>
                  <a:cubicBezTo>
                    <a:pt x="7" y="15"/>
                    <a:pt x="5" y="13"/>
                    <a:pt x="5" y="10"/>
                  </a:cubicBezTo>
                  <a:cubicBezTo>
                    <a:pt x="5" y="10"/>
                    <a:pt x="5" y="10"/>
                    <a:pt x="5" y="10"/>
                  </a:cubicBezTo>
                  <a:cubicBezTo>
                    <a:pt x="5" y="7"/>
                    <a:pt x="7" y="4"/>
                    <a:pt x="10" y="4"/>
                  </a:cubicBezTo>
                  <a:cubicBezTo>
                    <a:pt x="16" y="4"/>
                    <a:pt x="16" y="4"/>
                    <a:pt x="16" y="4"/>
                  </a:cubicBezTo>
                  <a:cubicBezTo>
                    <a:pt x="16" y="3"/>
                    <a:pt x="17" y="1"/>
                    <a:pt x="19" y="0"/>
                  </a:cubicBezTo>
                  <a:cubicBezTo>
                    <a:pt x="10" y="0"/>
                    <a:pt x="10" y="0"/>
                    <a:pt x="10" y="0"/>
                  </a:cubicBezTo>
                  <a:cubicBezTo>
                    <a:pt x="5" y="0"/>
                    <a:pt x="0" y="4"/>
                    <a:pt x="0" y="10"/>
                  </a:cubicBezTo>
                  <a:cubicBezTo>
                    <a:pt x="0" y="10"/>
                    <a:pt x="0" y="10"/>
                    <a:pt x="0" y="10"/>
                  </a:cubicBezTo>
                  <a:cubicBezTo>
                    <a:pt x="0" y="15"/>
                    <a:pt x="5" y="20"/>
                    <a:pt x="10" y="20"/>
                  </a:cubicBezTo>
                  <a:cubicBezTo>
                    <a:pt x="22" y="20"/>
                    <a:pt x="22" y="20"/>
                    <a:pt x="22" y="20"/>
                  </a:cubicBezTo>
                  <a:cubicBezTo>
                    <a:pt x="28" y="20"/>
                    <a:pt x="32" y="15"/>
                    <a:pt x="32" y="10"/>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372" name="Freeform 14"/>
            <p:cNvSpPr>
              <a:spLocks noEditPoints="1"/>
            </p:cNvSpPr>
            <p:nvPr/>
          </p:nvSpPr>
          <p:spPr bwMode="auto">
            <a:xfrm>
              <a:off x="4647" y="1740"/>
              <a:ext cx="67" cy="65"/>
            </a:xfrm>
            <a:custGeom>
              <a:avLst/>
              <a:gdLst>
                <a:gd name="T0" fmla="*/ 27 w 54"/>
                <a:gd name="T1" fmla="*/ 0 h 53"/>
                <a:gd name="T2" fmla="*/ 0 w 54"/>
                <a:gd name="T3" fmla="*/ 26 h 53"/>
                <a:gd name="T4" fmla="*/ 27 w 54"/>
                <a:gd name="T5" fmla="*/ 53 h 53"/>
                <a:gd name="T6" fmla="*/ 54 w 54"/>
                <a:gd name="T7" fmla="*/ 26 h 53"/>
                <a:gd name="T8" fmla="*/ 27 w 54"/>
                <a:gd name="T9" fmla="*/ 0 h 53"/>
                <a:gd name="T10" fmla="*/ 16 w 54"/>
                <a:gd name="T11" fmla="*/ 43 h 53"/>
                <a:gd name="T12" fmla="*/ 17 w 54"/>
                <a:gd name="T13" fmla="*/ 38 h 53"/>
                <a:gd name="T14" fmla="*/ 7 w 54"/>
                <a:gd name="T15" fmla="*/ 24 h 53"/>
                <a:gd name="T16" fmla="*/ 13 w 54"/>
                <a:gd name="T17" fmla="*/ 12 h 53"/>
                <a:gd name="T18" fmla="*/ 27 w 54"/>
                <a:gd name="T19" fmla="*/ 6 h 53"/>
                <a:gd name="T20" fmla="*/ 41 w 54"/>
                <a:gd name="T21" fmla="*/ 12 h 53"/>
                <a:gd name="T22" fmla="*/ 47 w 54"/>
                <a:gd name="T23" fmla="*/ 24 h 53"/>
                <a:gd name="T24" fmla="*/ 37 w 54"/>
                <a:gd name="T25" fmla="*/ 38 h 53"/>
                <a:gd name="T26" fmla="*/ 38 w 54"/>
                <a:gd name="T27" fmla="*/ 43 h 53"/>
                <a:gd name="T28" fmla="*/ 27 w 54"/>
                <a:gd name="T29" fmla="*/ 46 h 53"/>
                <a:gd name="T30" fmla="*/ 16 w 54"/>
                <a:gd name="T31" fmla="*/ 43 h 53"/>
                <a:gd name="T32" fmla="*/ 29 w 54"/>
                <a:gd name="T33" fmla="*/ 33 h 53"/>
                <a:gd name="T34" fmla="*/ 30 w 54"/>
                <a:gd name="T35" fmla="*/ 35 h 53"/>
                <a:gd name="T36" fmla="*/ 30 w 54"/>
                <a:gd name="T37" fmla="*/ 38 h 53"/>
                <a:gd name="T38" fmla="*/ 29 w 54"/>
                <a:gd name="T39" fmla="*/ 40 h 53"/>
                <a:gd name="T40" fmla="*/ 25 w 54"/>
                <a:gd name="T41" fmla="*/ 40 h 53"/>
                <a:gd name="T42" fmla="*/ 24 w 54"/>
                <a:gd name="T43" fmla="*/ 38 h 53"/>
                <a:gd name="T44" fmla="*/ 24 w 54"/>
                <a:gd name="T45" fmla="*/ 35 h 53"/>
                <a:gd name="T46" fmla="*/ 25 w 54"/>
                <a:gd name="T47" fmla="*/ 33 h 53"/>
                <a:gd name="T48" fmla="*/ 26 w 54"/>
                <a:gd name="T49" fmla="*/ 10 h 53"/>
                <a:gd name="T50" fmla="*/ 28 w 54"/>
                <a:gd name="T51" fmla="*/ 10 h 53"/>
                <a:gd name="T52" fmla="*/ 29 w 54"/>
                <a:gd name="T5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27" y="0"/>
                  </a:moveTo>
                  <a:cubicBezTo>
                    <a:pt x="12" y="0"/>
                    <a:pt x="0" y="12"/>
                    <a:pt x="0" y="26"/>
                  </a:cubicBezTo>
                  <a:cubicBezTo>
                    <a:pt x="0" y="41"/>
                    <a:pt x="12" y="53"/>
                    <a:pt x="27" y="53"/>
                  </a:cubicBezTo>
                  <a:cubicBezTo>
                    <a:pt x="42" y="53"/>
                    <a:pt x="54" y="41"/>
                    <a:pt x="54" y="26"/>
                  </a:cubicBezTo>
                  <a:cubicBezTo>
                    <a:pt x="54" y="12"/>
                    <a:pt x="42" y="0"/>
                    <a:pt x="27" y="0"/>
                  </a:cubicBezTo>
                  <a:close/>
                  <a:moveTo>
                    <a:pt x="16" y="43"/>
                  </a:moveTo>
                  <a:cubicBezTo>
                    <a:pt x="17" y="42"/>
                    <a:pt x="17" y="40"/>
                    <a:pt x="17" y="38"/>
                  </a:cubicBezTo>
                  <a:cubicBezTo>
                    <a:pt x="17" y="32"/>
                    <a:pt x="13" y="26"/>
                    <a:pt x="7" y="24"/>
                  </a:cubicBezTo>
                  <a:cubicBezTo>
                    <a:pt x="8" y="20"/>
                    <a:pt x="10" y="15"/>
                    <a:pt x="13" y="12"/>
                  </a:cubicBezTo>
                  <a:cubicBezTo>
                    <a:pt x="17" y="8"/>
                    <a:pt x="22" y="6"/>
                    <a:pt x="27" y="6"/>
                  </a:cubicBezTo>
                  <a:cubicBezTo>
                    <a:pt x="32" y="6"/>
                    <a:pt x="37" y="8"/>
                    <a:pt x="41" y="12"/>
                  </a:cubicBezTo>
                  <a:cubicBezTo>
                    <a:pt x="44" y="15"/>
                    <a:pt x="46" y="20"/>
                    <a:pt x="47" y="24"/>
                  </a:cubicBezTo>
                  <a:cubicBezTo>
                    <a:pt x="41" y="26"/>
                    <a:pt x="37" y="32"/>
                    <a:pt x="37" y="38"/>
                  </a:cubicBezTo>
                  <a:cubicBezTo>
                    <a:pt x="37" y="40"/>
                    <a:pt x="37" y="42"/>
                    <a:pt x="38" y="43"/>
                  </a:cubicBezTo>
                  <a:cubicBezTo>
                    <a:pt x="35" y="45"/>
                    <a:pt x="31" y="46"/>
                    <a:pt x="27" y="46"/>
                  </a:cubicBezTo>
                  <a:cubicBezTo>
                    <a:pt x="23" y="46"/>
                    <a:pt x="19" y="45"/>
                    <a:pt x="16" y="43"/>
                  </a:cubicBezTo>
                  <a:close/>
                  <a:moveTo>
                    <a:pt x="29" y="33"/>
                  </a:moveTo>
                  <a:cubicBezTo>
                    <a:pt x="30" y="33"/>
                    <a:pt x="30" y="34"/>
                    <a:pt x="30" y="35"/>
                  </a:cubicBezTo>
                  <a:cubicBezTo>
                    <a:pt x="30" y="38"/>
                    <a:pt x="30" y="38"/>
                    <a:pt x="30" y="38"/>
                  </a:cubicBezTo>
                  <a:cubicBezTo>
                    <a:pt x="30" y="39"/>
                    <a:pt x="30" y="40"/>
                    <a:pt x="29" y="40"/>
                  </a:cubicBezTo>
                  <a:cubicBezTo>
                    <a:pt x="25" y="40"/>
                    <a:pt x="25" y="40"/>
                    <a:pt x="25" y="40"/>
                  </a:cubicBezTo>
                  <a:cubicBezTo>
                    <a:pt x="25" y="40"/>
                    <a:pt x="24" y="39"/>
                    <a:pt x="24" y="38"/>
                  </a:cubicBezTo>
                  <a:cubicBezTo>
                    <a:pt x="24" y="35"/>
                    <a:pt x="24" y="35"/>
                    <a:pt x="24" y="35"/>
                  </a:cubicBezTo>
                  <a:cubicBezTo>
                    <a:pt x="24" y="34"/>
                    <a:pt x="24" y="33"/>
                    <a:pt x="25" y="33"/>
                  </a:cubicBezTo>
                  <a:cubicBezTo>
                    <a:pt x="26" y="10"/>
                    <a:pt x="26" y="10"/>
                    <a:pt x="26" y="10"/>
                  </a:cubicBezTo>
                  <a:cubicBezTo>
                    <a:pt x="28" y="10"/>
                    <a:pt x="28" y="10"/>
                    <a:pt x="28" y="10"/>
                  </a:cubicBezTo>
                  <a:lnTo>
                    <a:pt x="29" y="33"/>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373" name="Freeform 15"/>
            <p:cNvSpPr>
              <a:spLocks noEditPoints="1"/>
            </p:cNvSpPr>
            <p:nvPr/>
          </p:nvSpPr>
          <p:spPr bwMode="auto">
            <a:xfrm>
              <a:off x="4639" y="1812"/>
              <a:ext cx="58" cy="46"/>
            </a:xfrm>
            <a:custGeom>
              <a:avLst/>
              <a:gdLst>
                <a:gd name="T0" fmla="*/ 22 w 58"/>
                <a:gd name="T1" fmla="*/ 46 h 46"/>
                <a:gd name="T2" fmla="*/ 0 w 58"/>
                <a:gd name="T3" fmla="*/ 24 h 46"/>
                <a:gd name="T4" fmla="*/ 11 w 58"/>
                <a:gd name="T5" fmla="*/ 13 h 46"/>
                <a:gd name="T6" fmla="*/ 22 w 58"/>
                <a:gd name="T7" fmla="*/ 24 h 46"/>
                <a:gd name="T8" fmla="*/ 47 w 58"/>
                <a:gd name="T9" fmla="*/ 0 h 46"/>
                <a:gd name="T10" fmla="*/ 58 w 58"/>
                <a:gd name="T11" fmla="*/ 11 h 46"/>
                <a:gd name="T12" fmla="*/ 22 w 58"/>
                <a:gd name="T13" fmla="*/ 46 h 46"/>
                <a:gd name="T14" fmla="*/ 6 w 58"/>
                <a:gd name="T15" fmla="*/ 24 h 46"/>
                <a:gd name="T16" fmla="*/ 22 w 58"/>
                <a:gd name="T17" fmla="*/ 40 h 46"/>
                <a:gd name="T18" fmla="*/ 51 w 58"/>
                <a:gd name="T19" fmla="*/ 11 h 46"/>
                <a:gd name="T20" fmla="*/ 47 w 58"/>
                <a:gd name="T21" fmla="*/ 6 h 46"/>
                <a:gd name="T22" fmla="*/ 22 w 58"/>
                <a:gd name="T23" fmla="*/ 30 h 46"/>
                <a:gd name="T24" fmla="*/ 11 w 58"/>
                <a:gd name="T25" fmla="*/ 19 h 46"/>
                <a:gd name="T26" fmla="*/ 6 w 58"/>
                <a:gd name="T27" fmla="*/ 2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6">
                  <a:moveTo>
                    <a:pt x="22" y="46"/>
                  </a:moveTo>
                  <a:lnTo>
                    <a:pt x="0" y="24"/>
                  </a:lnTo>
                  <a:lnTo>
                    <a:pt x="11" y="13"/>
                  </a:lnTo>
                  <a:lnTo>
                    <a:pt x="22" y="24"/>
                  </a:lnTo>
                  <a:lnTo>
                    <a:pt x="47" y="0"/>
                  </a:lnTo>
                  <a:lnTo>
                    <a:pt x="58" y="11"/>
                  </a:lnTo>
                  <a:lnTo>
                    <a:pt x="22" y="46"/>
                  </a:lnTo>
                  <a:close/>
                  <a:moveTo>
                    <a:pt x="6" y="24"/>
                  </a:moveTo>
                  <a:lnTo>
                    <a:pt x="22" y="40"/>
                  </a:lnTo>
                  <a:lnTo>
                    <a:pt x="51" y="11"/>
                  </a:lnTo>
                  <a:lnTo>
                    <a:pt x="47" y="6"/>
                  </a:lnTo>
                  <a:lnTo>
                    <a:pt x="22" y="30"/>
                  </a:lnTo>
                  <a:lnTo>
                    <a:pt x="11" y="19"/>
                  </a:lnTo>
                  <a:lnTo>
                    <a:pt x="6" y="24"/>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374" name="Freeform 16"/>
            <p:cNvSpPr>
              <a:spLocks noEditPoints="1"/>
            </p:cNvSpPr>
            <p:nvPr/>
          </p:nvSpPr>
          <p:spPr bwMode="auto">
            <a:xfrm>
              <a:off x="4541" y="1903"/>
              <a:ext cx="68" cy="91"/>
            </a:xfrm>
            <a:custGeom>
              <a:avLst/>
              <a:gdLst>
                <a:gd name="T0" fmla="*/ 53 w 56"/>
                <a:gd name="T1" fmla="*/ 9 h 74"/>
                <a:gd name="T2" fmla="*/ 49 w 56"/>
                <a:gd name="T3" fmla="*/ 9 h 74"/>
                <a:gd name="T4" fmla="*/ 49 w 56"/>
                <a:gd name="T5" fmla="*/ 14 h 74"/>
                <a:gd name="T6" fmla="*/ 51 w 56"/>
                <a:gd name="T7" fmla="*/ 14 h 74"/>
                <a:gd name="T8" fmla="*/ 51 w 56"/>
                <a:gd name="T9" fmla="*/ 51 h 74"/>
                <a:gd name="T10" fmla="*/ 32 w 56"/>
                <a:gd name="T11" fmla="*/ 51 h 74"/>
                <a:gd name="T12" fmla="*/ 32 w 56"/>
                <a:gd name="T13" fmla="*/ 70 h 74"/>
                <a:gd name="T14" fmla="*/ 5 w 56"/>
                <a:gd name="T15" fmla="*/ 70 h 74"/>
                <a:gd name="T16" fmla="*/ 5 w 56"/>
                <a:gd name="T17" fmla="*/ 14 h 74"/>
                <a:gd name="T18" fmla="*/ 7 w 56"/>
                <a:gd name="T19" fmla="*/ 14 h 74"/>
                <a:gd name="T20" fmla="*/ 7 w 56"/>
                <a:gd name="T21" fmla="*/ 9 h 74"/>
                <a:gd name="T22" fmla="*/ 2 w 56"/>
                <a:gd name="T23" fmla="*/ 9 h 74"/>
                <a:gd name="T24" fmla="*/ 0 w 56"/>
                <a:gd name="T25" fmla="*/ 12 h 74"/>
                <a:gd name="T26" fmla="*/ 0 w 56"/>
                <a:gd name="T27" fmla="*/ 72 h 74"/>
                <a:gd name="T28" fmla="*/ 2 w 56"/>
                <a:gd name="T29" fmla="*/ 74 h 74"/>
                <a:gd name="T30" fmla="*/ 39 w 56"/>
                <a:gd name="T31" fmla="*/ 74 h 74"/>
                <a:gd name="T32" fmla="*/ 56 w 56"/>
                <a:gd name="T33" fmla="*/ 57 h 74"/>
                <a:gd name="T34" fmla="*/ 56 w 56"/>
                <a:gd name="T35" fmla="*/ 12 h 74"/>
                <a:gd name="T36" fmla="*/ 53 w 56"/>
                <a:gd name="T37" fmla="*/ 9 h 74"/>
                <a:gd name="T38" fmla="*/ 37 w 56"/>
                <a:gd name="T39" fmla="*/ 70 h 74"/>
                <a:gd name="T40" fmla="*/ 37 w 56"/>
                <a:gd name="T41" fmla="*/ 56 h 74"/>
                <a:gd name="T42" fmla="*/ 51 w 56"/>
                <a:gd name="T43" fmla="*/ 56 h 74"/>
                <a:gd name="T44" fmla="*/ 37 w 56"/>
                <a:gd name="T45" fmla="*/ 70 h 74"/>
                <a:gd name="T46" fmla="*/ 46 w 56"/>
                <a:gd name="T47" fmla="*/ 9 h 74"/>
                <a:gd name="T48" fmla="*/ 37 w 56"/>
                <a:gd name="T49" fmla="*/ 9 h 74"/>
                <a:gd name="T50" fmla="*/ 37 w 56"/>
                <a:gd name="T51" fmla="*/ 5 h 74"/>
                <a:gd name="T52" fmla="*/ 32 w 56"/>
                <a:gd name="T53" fmla="*/ 0 h 74"/>
                <a:gd name="T54" fmla="*/ 23 w 56"/>
                <a:gd name="T55" fmla="*/ 0 h 74"/>
                <a:gd name="T56" fmla="*/ 19 w 56"/>
                <a:gd name="T57" fmla="*/ 5 h 74"/>
                <a:gd name="T58" fmla="*/ 19 w 56"/>
                <a:gd name="T59" fmla="*/ 9 h 74"/>
                <a:gd name="T60" fmla="*/ 9 w 56"/>
                <a:gd name="T61" fmla="*/ 9 h 74"/>
                <a:gd name="T62" fmla="*/ 9 w 56"/>
                <a:gd name="T63" fmla="*/ 19 h 74"/>
                <a:gd name="T64" fmla="*/ 46 w 56"/>
                <a:gd name="T65" fmla="*/ 19 h 74"/>
                <a:gd name="T66" fmla="*/ 46 w 56"/>
                <a:gd name="T67" fmla="*/ 9 h 74"/>
                <a:gd name="T68" fmla="*/ 32 w 56"/>
                <a:gd name="T69" fmla="*/ 9 h 74"/>
                <a:gd name="T70" fmla="*/ 23 w 56"/>
                <a:gd name="T71" fmla="*/ 9 h 74"/>
                <a:gd name="T72" fmla="*/ 23 w 56"/>
                <a:gd name="T73" fmla="*/ 5 h 74"/>
                <a:gd name="T74" fmla="*/ 23 w 56"/>
                <a:gd name="T75" fmla="*/ 5 h 74"/>
                <a:gd name="T76" fmla="*/ 32 w 56"/>
                <a:gd name="T77" fmla="*/ 5 h 74"/>
                <a:gd name="T78" fmla="*/ 32 w 56"/>
                <a:gd name="T79" fmla="*/ 5 h 74"/>
                <a:gd name="T80" fmla="*/ 32 w 56"/>
                <a:gd name="T81" fmla="*/ 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6" h="74">
                  <a:moveTo>
                    <a:pt x="53" y="9"/>
                  </a:moveTo>
                  <a:cubicBezTo>
                    <a:pt x="49" y="9"/>
                    <a:pt x="49" y="9"/>
                    <a:pt x="49" y="9"/>
                  </a:cubicBezTo>
                  <a:cubicBezTo>
                    <a:pt x="49" y="14"/>
                    <a:pt x="49" y="14"/>
                    <a:pt x="49" y="14"/>
                  </a:cubicBezTo>
                  <a:cubicBezTo>
                    <a:pt x="51" y="14"/>
                    <a:pt x="51" y="14"/>
                    <a:pt x="51" y="14"/>
                  </a:cubicBezTo>
                  <a:cubicBezTo>
                    <a:pt x="51" y="51"/>
                    <a:pt x="51" y="51"/>
                    <a:pt x="51" y="51"/>
                  </a:cubicBezTo>
                  <a:cubicBezTo>
                    <a:pt x="32" y="51"/>
                    <a:pt x="32" y="51"/>
                    <a:pt x="32" y="51"/>
                  </a:cubicBezTo>
                  <a:cubicBezTo>
                    <a:pt x="32" y="70"/>
                    <a:pt x="32" y="70"/>
                    <a:pt x="32" y="70"/>
                  </a:cubicBezTo>
                  <a:cubicBezTo>
                    <a:pt x="5" y="70"/>
                    <a:pt x="5" y="70"/>
                    <a:pt x="5" y="70"/>
                  </a:cubicBezTo>
                  <a:cubicBezTo>
                    <a:pt x="5" y="14"/>
                    <a:pt x="5" y="14"/>
                    <a:pt x="5" y="14"/>
                  </a:cubicBezTo>
                  <a:cubicBezTo>
                    <a:pt x="7" y="14"/>
                    <a:pt x="7" y="14"/>
                    <a:pt x="7" y="14"/>
                  </a:cubicBezTo>
                  <a:cubicBezTo>
                    <a:pt x="7" y="9"/>
                    <a:pt x="7" y="9"/>
                    <a:pt x="7" y="9"/>
                  </a:cubicBezTo>
                  <a:cubicBezTo>
                    <a:pt x="2" y="9"/>
                    <a:pt x="2" y="9"/>
                    <a:pt x="2" y="9"/>
                  </a:cubicBezTo>
                  <a:cubicBezTo>
                    <a:pt x="1" y="9"/>
                    <a:pt x="0" y="10"/>
                    <a:pt x="0" y="12"/>
                  </a:cubicBezTo>
                  <a:cubicBezTo>
                    <a:pt x="0" y="72"/>
                    <a:pt x="0" y="72"/>
                    <a:pt x="0" y="72"/>
                  </a:cubicBezTo>
                  <a:cubicBezTo>
                    <a:pt x="0" y="73"/>
                    <a:pt x="1" y="74"/>
                    <a:pt x="2" y="74"/>
                  </a:cubicBezTo>
                  <a:cubicBezTo>
                    <a:pt x="39" y="74"/>
                    <a:pt x="39" y="74"/>
                    <a:pt x="39" y="74"/>
                  </a:cubicBezTo>
                  <a:cubicBezTo>
                    <a:pt x="56" y="57"/>
                    <a:pt x="56" y="57"/>
                    <a:pt x="56" y="57"/>
                  </a:cubicBezTo>
                  <a:cubicBezTo>
                    <a:pt x="56" y="12"/>
                    <a:pt x="56" y="12"/>
                    <a:pt x="56" y="12"/>
                  </a:cubicBezTo>
                  <a:cubicBezTo>
                    <a:pt x="56" y="10"/>
                    <a:pt x="55" y="9"/>
                    <a:pt x="53" y="9"/>
                  </a:cubicBezTo>
                  <a:close/>
                  <a:moveTo>
                    <a:pt x="37" y="70"/>
                  </a:moveTo>
                  <a:cubicBezTo>
                    <a:pt x="37" y="56"/>
                    <a:pt x="37" y="56"/>
                    <a:pt x="37" y="56"/>
                  </a:cubicBezTo>
                  <a:cubicBezTo>
                    <a:pt x="51" y="56"/>
                    <a:pt x="51" y="56"/>
                    <a:pt x="51" y="56"/>
                  </a:cubicBezTo>
                  <a:lnTo>
                    <a:pt x="37" y="70"/>
                  </a:lnTo>
                  <a:close/>
                  <a:moveTo>
                    <a:pt x="46" y="9"/>
                  </a:moveTo>
                  <a:cubicBezTo>
                    <a:pt x="37" y="9"/>
                    <a:pt x="37" y="9"/>
                    <a:pt x="37" y="9"/>
                  </a:cubicBezTo>
                  <a:cubicBezTo>
                    <a:pt x="37" y="5"/>
                    <a:pt x="37" y="5"/>
                    <a:pt x="37" y="5"/>
                  </a:cubicBezTo>
                  <a:cubicBezTo>
                    <a:pt x="37" y="2"/>
                    <a:pt x="35" y="0"/>
                    <a:pt x="32" y="0"/>
                  </a:cubicBezTo>
                  <a:cubicBezTo>
                    <a:pt x="23" y="0"/>
                    <a:pt x="23" y="0"/>
                    <a:pt x="23" y="0"/>
                  </a:cubicBezTo>
                  <a:cubicBezTo>
                    <a:pt x="21" y="0"/>
                    <a:pt x="19" y="2"/>
                    <a:pt x="19" y="5"/>
                  </a:cubicBezTo>
                  <a:cubicBezTo>
                    <a:pt x="19" y="9"/>
                    <a:pt x="19" y="9"/>
                    <a:pt x="19" y="9"/>
                  </a:cubicBezTo>
                  <a:cubicBezTo>
                    <a:pt x="9" y="9"/>
                    <a:pt x="9" y="9"/>
                    <a:pt x="9" y="9"/>
                  </a:cubicBezTo>
                  <a:cubicBezTo>
                    <a:pt x="9" y="19"/>
                    <a:pt x="9" y="19"/>
                    <a:pt x="9" y="19"/>
                  </a:cubicBezTo>
                  <a:cubicBezTo>
                    <a:pt x="46" y="19"/>
                    <a:pt x="46" y="19"/>
                    <a:pt x="46" y="19"/>
                  </a:cubicBezTo>
                  <a:lnTo>
                    <a:pt x="46" y="9"/>
                  </a:lnTo>
                  <a:close/>
                  <a:moveTo>
                    <a:pt x="32" y="9"/>
                  </a:moveTo>
                  <a:cubicBezTo>
                    <a:pt x="23" y="9"/>
                    <a:pt x="23" y="9"/>
                    <a:pt x="23" y="9"/>
                  </a:cubicBezTo>
                  <a:cubicBezTo>
                    <a:pt x="23" y="5"/>
                    <a:pt x="23" y="5"/>
                    <a:pt x="23" y="5"/>
                  </a:cubicBezTo>
                  <a:cubicBezTo>
                    <a:pt x="23" y="5"/>
                    <a:pt x="23" y="5"/>
                    <a:pt x="23" y="5"/>
                  </a:cubicBezTo>
                  <a:cubicBezTo>
                    <a:pt x="32" y="5"/>
                    <a:pt x="32" y="5"/>
                    <a:pt x="32" y="5"/>
                  </a:cubicBezTo>
                  <a:cubicBezTo>
                    <a:pt x="32" y="5"/>
                    <a:pt x="32" y="5"/>
                    <a:pt x="32" y="5"/>
                  </a:cubicBezTo>
                  <a:lnTo>
                    <a:pt x="32" y="9"/>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375" name="Freeform 17"/>
            <p:cNvSpPr>
              <a:spLocks/>
            </p:cNvSpPr>
            <p:nvPr/>
          </p:nvSpPr>
          <p:spPr bwMode="auto">
            <a:xfrm>
              <a:off x="4290" y="2011"/>
              <a:ext cx="233" cy="131"/>
            </a:xfrm>
            <a:custGeom>
              <a:avLst/>
              <a:gdLst>
                <a:gd name="T0" fmla="*/ 190 w 190"/>
                <a:gd name="T1" fmla="*/ 74 h 106"/>
                <a:gd name="T2" fmla="*/ 166 w 190"/>
                <a:gd name="T3" fmla="*/ 43 h 106"/>
                <a:gd name="T4" fmla="*/ 122 w 190"/>
                <a:gd name="T5" fmla="*/ 0 h 106"/>
                <a:gd name="T6" fmla="*/ 87 w 190"/>
                <a:gd name="T7" fmla="*/ 16 h 106"/>
                <a:gd name="T8" fmla="*/ 67 w 190"/>
                <a:gd name="T9" fmla="*/ 7 h 106"/>
                <a:gd name="T10" fmla="*/ 42 w 190"/>
                <a:gd name="T11" fmla="*/ 32 h 106"/>
                <a:gd name="T12" fmla="*/ 43 w 190"/>
                <a:gd name="T13" fmla="*/ 35 h 106"/>
                <a:gd name="T14" fmla="*/ 36 w 190"/>
                <a:gd name="T15" fmla="*/ 35 h 106"/>
                <a:gd name="T16" fmla="*/ 0 w 190"/>
                <a:gd name="T17" fmla="*/ 70 h 106"/>
                <a:gd name="T18" fmla="*/ 36 w 190"/>
                <a:gd name="T19" fmla="*/ 106 h 106"/>
                <a:gd name="T20" fmla="*/ 158 w 190"/>
                <a:gd name="T21" fmla="*/ 106 h 106"/>
                <a:gd name="T22" fmla="*/ 158 w 190"/>
                <a:gd name="T23" fmla="*/ 106 h 106"/>
                <a:gd name="T24" fmla="*/ 190 w 190"/>
                <a:gd name="T25" fmla="*/ 7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106">
                  <a:moveTo>
                    <a:pt x="190" y="74"/>
                  </a:moveTo>
                  <a:cubicBezTo>
                    <a:pt x="190" y="59"/>
                    <a:pt x="180" y="46"/>
                    <a:pt x="166" y="43"/>
                  </a:cubicBezTo>
                  <a:cubicBezTo>
                    <a:pt x="165" y="19"/>
                    <a:pt x="146" y="0"/>
                    <a:pt x="122" y="0"/>
                  </a:cubicBezTo>
                  <a:cubicBezTo>
                    <a:pt x="107" y="0"/>
                    <a:pt x="95" y="6"/>
                    <a:pt x="87" y="16"/>
                  </a:cubicBezTo>
                  <a:cubicBezTo>
                    <a:pt x="82" y="11"/>
                    <a:pt x="75" y="7"/>
                    <a:pt x="67" y="7"/>
                  </a:cubicBezTo>
                  <a:cubicBezTo>
                    <a:pt x="54" y="7"/>
                    <a:pt x="42" y="18"/>
                    <a:pt x="42" y="32"/>
                  </a:cubicBezTo>
                  <a:cubicBezTo>
                    <a:pt x="42" y="33"/>
                    <a:pt x="43" y="34"/>
                    <a:pt x="43" y="35"/>
                  </a:cubicBezTo>
                  <a:cubicBezTo>
                    <a:pt x="41" y="35"/>
                    <a:pt x="38" y="35"/>
                    <a:pt x="36" y="35"/>
                  </a:cubicBezTo>
                  <a:cubicBezTo>
                    <a:pt x="16" y="35"/>
                    <a:pt x="0" y="51"/>
                    <a:pt x="0" y="70"/>
                  </a:cubicBezTo>
                  <a:cubicBezTo>
                    <a:pt x="0" y="90"/>
                    <a:pt x="16" y="106"/>
                    <a:pt x="36" y="106"/>
                  </a:cubicBezTo>
                  <a:cubicBezTo>
                    <a:pt x="158" y="106"/>
                    <a:pt x="158" y="106"/>
                    <a:pt x="158" y="106"/>
                  </a:cubicBezTo>
                  <a:cubicBezTo>
                    <a:pt x="158" y="106"/>
                    <a:pt x="158" y="106"/>
                    <a:pt x="158" y="106"/>
                  </a:cubicBezTo>
                  <a:cubicBezTo>
                    <a:pt x="176" y="106"/>
                    <a:pt x="190" y="92"/>
                    <a:pt x="190" y="74"/>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376" name="Freeform 18"/>
            <p:cNvSpPr>
              <a:spLocks/>
            </p:cNvSpPr>
            <p:nvPr/>
          </p:nvSpPr>
          <p:spPr bwMode="auto">
            <a:xfrm>
              <a:off x="4538" y="1666"/>
              <a:ext cx="112" cy="123"/>
            </a:xfrm>
            <a:custGeom>
              <a:avLst/>
              <a:gdLst>
                <a:gd name="T0" fmla="*/ 61 w 91"/>
                <a:gd name="T1" fmla="*/ 28 h 100"/>
                <a:gd name="T2" fmla="*/ 51 w 91"/>
                <a:gd name="T3" fmla="*/ 39 h 100"/>
                <a:gd name="T4" fmla="*/ 46 w 91"/>
                <a:gd name="T5" fmla="*/ 47 h 100"/>
                <a:gd name="T6" fmla="*/ 48 w 91"/>
                <a:gd name="T7" fmla="*/ 30 h 100"/>
                <a:gd name="T8" fmla="*/ 48 w 91"/>
                <a:gd name="T9" fmla="*/ 15 h 100"/>
                <a:gd name="T10" fmla="*/ 23 w 91"/>
                <a:gd name="T11" fmla="*/ 5 h 100"/>
                <a:gd name="T12" fmla="*/ 13 w 91"/>
                <a:gd name="T13" fmla="*/ 30 h 100"/>
                <a:gd name="T14" fmla="*/ 24 w 91"/>
                <a:gd name="T15" fmla="*/ 41 h 100"/>
                <a:gd name="T16" fmla="*/ 38 w 91"/>
                <a:gd name="T17" fmla="*/ 51 h 100"/>
                <a:gd name="T18" fmla="*/ 29 w 91"/>
                <a:gd name="T19" fmla="*/ 49 h 100"/>
                <a:gd name="T20" fmla="*/ 14 w 91"/>
                <a:gd name="T21" fmla="*/ 49 h 100"/>
                <a:gd name="T22" fmla="*/ 4 w 91"/>
                <a:gd name="T23" fmla="*/ 74 h 100"/>
                <a:gd name="T24" fmla="*/ 30 w 91"/>
                <a:gd name="T25" fmla="*/ 85 h 100"/>
                <a:gd name="T26" fmla="*/ 40 w 91"/>
                <a:gd name="T27" fmla="*/ 73 h 100"/>
                <a:gd name="T28" fmla="*/ 45 w 91"/>
                <a:gd name="T29" fmla="*/ 65 h 100"/>
                <a:gd name="T30" fmla="*/ 43 w 91"/>
                <a:gd name="T31" fmla="*/ 97 h 100"/>
                <a:gd name="T32" fmla="*/ 45 w 91"/>
                <a:gd name="T33" fmla="*/ 100 h 100"/>
                <a:gd name="T34" fmla="*/ 61 w 91"/>
                <a:gd name="T35" fmla="*/ 93 h 100"/>
                <a:gd name="T36" fmla="*/ 78 w 91"/>
                <a:gd name="T37" fmla="*/ 85 h 100"/>
                <a:gd name="T38" fmla="*/ 76 w 91"/>
                <a:gd name="T39" fmla="*/ 82 h 100"/>
                <a:gd name="T40" fmla="*/ 53 w 91"/>
                <a:gd name="T41" fmla="*/ 62 h 100"/>
                <a:gd name="T42" fmla="*/ 61 w 91"/>
                <a:gd name="T43" fmla="*/ 64 h 100"/>
                <a:gd name="T44" fmla="*/ 77 w 91"/>
                <a:gd name="T45" fmla="*/ 64 h 100"/>
                <a:gd name="T46" fmla="*/ 87 w 91"/>
                <a:gd name="T47" fmla="*/ 38 h 100"/>
                <a:gd name="T48" fmla="*/ 61 w 91"/>
                <a:gd name="T49" fmla="*/ 2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1" h="100">
                  <a:moveTo>
                    <a:pt x="61" y="28"/>
                  </a:moveTo>
                  <a:cubicBezTo>
                    <a:pt x="56" y="30"/>
                    <a:pt x="52" y="34"/>
                    <a:pt x="51" y="39"/>
                  </a:cubicBezTo>
                  <a:cubicBezTo>
                    <a:pt x="50" y="41"/>
                    <a:pt x="48" y="44"/>
                    <a:pt x="46" y="47"/>
                  </a:cubicBezTo>
                  <a:cubicBezTo>
                    <a:pt x="46" y="42"/>
                    <a:pt x="47" y="34"/>
                    <a:pt x="48" y="30"/>
                  </a:cubicBezTo>
                  <a:cubicBezTo>
                    <a:pt x="50" y="26"/>
                    <a:pt x="50" y="20"/>
                    <a:pt x="48" y="15"/>
                  </a:cubicBezTo>
                  <a:cubicBezTo>
                    <a:pt x="44" y="5"/>
                    <a:pt x="32" y="0"/>
                    <a:pt x="23" y="5"/>
                  </a:cubicBezTo>
                  <a:cubicBezTo>
                    <a:pt x="13" y="9"/>
                    <a:pt x="9" y="20"/>
                    <a:pt x="13" y="30"/>
                  </a:cubicBezTo>
                  <a:cubicBezTo>
                    <a:pt x="15" y="35"/>
                    <a:pt x="19" y="39"/>
                    <a:pt x="24" y="41"/>
                  </a:cubicBezTo>
                  <a:cubicBezTo>
                    <a:pt x="28" y="42"/>
                    <a:pt x="34" y="46"/>
                    <a:pt x="38" y="51"/>
                  </a:cubicBezTo>
                  <a:cubicBezTo>
                    <a:pt x="34" y="50"/>
                    <a:pt x="31" y="49"/>
                    <a:pt x="29" y="49"/>
                  </a:cubicBezTo>
                  <a:cubicBezTo>
                    <a:pt x="24" y="47"/>
                    <a:pt x="19" y="46"/>
                    <a:pt x="14" y="49"/>
                  </a:cubicBezTo>
                  <a:cubicBezTo>
                    <a:pt x="4" y="53"/>
                    <a:pt x="0" y="65"/>
                    <a:pt x="4" y="74"/>
                  </a:cubicBezTo>
                  <a:cubicBezTo>
                    <a:pt x="8" y="84"/>
                    <a:pt x="20" y="89"/>
                    <a:pt x="30" y="85"/>
                  </a:cubicBezTo>
                  <a:cubicBezTo>
                    <a:pt x="35" y="82"/>
                    <a:pt x="38" y="78"/>
                    <a:pt x="40" y="73"/>
                  </a:cubicBezTo>
                  <a:cubicBezTo>
                    <a:pt x="41" y="71"/>
                    <a:pt x="42" y="68"/>
                    <a:pt x="45" y="65"/>
                  </a:cubicBezTo>
                  <a:cubicBezTo>
                    <a:pt x="50" y="78"/>
                    <a:pt x="48" y="90"/>
                    <a:pt x="43" y="97"/>
                  </a:cubicBezTo>
                  <a:cubicBezTo>
                    <a:pt x="45" y="100"/>
                    <a:pt x="45" y="100"/>
                    <a:pt x="45" y="100"/>
                  </a:cubicBezTo>
                  <a:cubicBezTo>
                    <a:pt x="61" y="93"/>
                    <a:pt x="61" y="93"/>
                    <a:pt x="61" y="93"/>
                  </a:cubicBezTo>
                  <a:cubicBezTo>
                    <a:pt x="78" y="85"/>
                    <a:pt x="78" y="85"/>
                    <a:pt x="78" y="85"/>
                  </a:cubicBezTo>
                  <a:cubicBezTo>
                    <a:pt x="76" y="82"/>
                    <a:pt x="76" y="82"/>
                    <a:pt x="76" y="82"/>
                  </a:cubicBezTo>
                  <a:cubicBezTo>
                    <a:pt x="68" y="81"/>
                    <a:pt x="58" y="74"/>
                    <a:pt x="53" y="62"/>
                  </a:cubicBezTo>
                  <a:cubicBezTo>
                    <a:pt x="56" y="62"/>
                    <a:pt x="59" y="63"/>
                    <a:pt x="61" y="64"/>
                  </a:cubicBezTo>
                  <a:cubicBezTo>
                    <a:pt x="66" y="66"/>
                    <a:pt x="72" y="66"/>
                    <a:pt x="77" y="64"/>
                  </a:cubicBezTo>
                  <a:cubicBezTo>
                    <a:pt x="87" y="60"/>
                    <a:pt x="91" y="48"/>
                    <a:pt x="87" y="38"/>
                  </a:cubicBezTo>
                  <a:cubicBezTo>
                    <a:pt x="82" y="28"/>
                    <a:pt x="71" y="24"/>
                    <a:pt x="61" y="28"/>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377" name="Freeform 19"/>
            <p:cNvSpPr>
              <a:spLocks noEditPoints="1"/>
            </p:cNvSpPr>
            <p:nvPr/>
          </p:nvSpPr>
          <p:spPr bwMode="auto">
            <a:xfrm>
              <a:off x="4472" y="1960"/>
              <a:ext cx="56" cy="59"/>
            </a:xfrm>
            <a:custGeom>
              <a:avLst/>
              <a:gdLst>
                <a:gd name="T0" fmla="*/ 43 w 46"/>
                <a:gd name="T1" fmla="*/ 28 h 48"/>
                <a:gd name="T2" fmla="*/ 46 w 46"/>
                <a:gd name="T3" fmla="*/ 16 h 48"/>
                <a:gd name="T4" fmla="*/ 41 w 46"/>
                <a:gd name="T5" fmla="*/ 8 h 48"/>
                <a:gd name="T6" fmla="*/ 37 w 46"/>
                <a:gd name="T7" fmla="*/ 9 h 48"/>
                <a:gd name="T8" fmla="*/ 28 w 46"/>
                <a:gd name="T9" fmla="*/ 0 h 48"/>
                <a:gd name="T10" fmla="*/ 18 w 46"/>
                <a:gd name="T11" fmla="*/ 0 h 48"/>
                <a:gd name="T12" fmla="*/ 17 w 46"/>
                <a:gd name="T13" fmla="*/ 4 h 48"/>
                <a:gd name="T14" fmla="*/ 4 w 46"/>
                <a:gd name="T15" fmla="*/ 8 h 48"/>
                <a:gd name="T16" fmla="*/ 0 w 46"/>
                <a:gd name="T17" fmla="*/ 16 h 48"/>
                <a:gd name="T18" fmla="*/ 3 w 46"/>
                <a:gd name="T19" fmla="*/ 19 h 48"/>
                <a:gd name="T20" fmla="*/ 0 w 46"/>
                <a:gd name="T21" fmla="*/ 32 h 48"/>
                <a:gd name="T22" fmla="*/ 4 w 46"/>
                <a:gd name="T23" fmla="*/ 40 h 48"/>
                <a:gd name="T24" fmla="*/ 9 w 46"/>
                <a:gd name="T25" fmla="*/ 39 h 48"/>
                <a:gd name="T26" fmla="*/ 18 w 46"/>
                <a:gd name="T27" fmla="*/ 48 h 48"/>
                <a:gd name="T28" fmla="*/ 28 w 46"/>
                <a:gd name="T29" fmla="*/ 48 h 48"/>
                <a:gd name="T30" fmla="*/ 29 w 46"/>
                <a:gd name="T31" fmla="*/ 43 h 48"/>
                <a:gd name="T32" fmla="*/ 41 w 46"/>
                <a:gd name="T33" fmla="*/ 40 h 48"/>
                <a:gd name="T34" fmla="*/ 46 w 46"/>
                <a:gd name="T35" fmla="*/ 32 h 48"/>
                <a:gd name="T36" fmla="*/ 43 w 46"/>
                <a:gd name="T37" fmla="*/ 28 h 48"/>
                <a:gd name="T38" fmla="*/ 23 w 46"/>
                <a:gd name="T39" fmla="*/ 34 h 48"/>
                <a:gd name="T40" fmla="*/ 13 w 46"/>
                <a:gd name="T41" fmla="*/ 24 h 48"/>
                <a:gd name="T42" fmla="*/ 23 w 46"/>
                <a:gd name="T43" fmla="*/ 14 h 48"/>
                <a:gd name="T44" fmla="*/ 33 w 46"/>
                <a:gd name="T45" fmla="*/ 24 h 48"/>
                <a:gd name="T46" fmla="*/ 23 w 46"/>
                <a:gd name="T47" fmla="*/ 3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48">
                  <a:moveTo>
                    <a:pt x="43" y="28"/>
                  </a:moveTo>
                  <a:cubicBezTo>
                    <a:pt x="40" y="24"/>
                    <a:pt x="42" y="18"/>
                    <a:pt x="46" y="16"/>
                  </a:cubicBezTo>
                  <a:cubicBezTo>
                    <a:pt x="41" y="8"/>
                    <a:pt x="41" y="8"/>
                    <a:pt x="41" y="8"/>
                  </a:cubicBezTo>
                  <a:cubicBezTo>
                    <a:pt x="40" y="9"/>
                    <a:pt x="38" y="9"/>
                    <a:pt x="37" y="9"/>
                  </a:cubicBezTo>
                  <a:cubicBezTo>
                    <a:pt x="32" y="9"/>
                    <a:pt x="28" y="5"/>
                    <a:pt x="28" y="0"/>
                  </a:cubicBezTo>
                  <a:cubicBezTo>
                    <a:pt x="18" y="0"/>
                    <a:pt x="18" y="0"/>
                    <a:pt x="18" y="0"/>
                  </a:cubicBezTo>
                  <a:cubicBezTo>
                    <a:pt x="18" y="1"/>
                    <a:pt x="18" y="3"/>
                    <a:pt x="17" y="4"/>
                  </a:cubicBezTo>
                  <a:cubicBezTo>
                    <a:pt x="14" y="9"/>
                    <a:pt x="9" y="10"/>
                    <a:pt x="4" y="8"/>
                  </a:cubicBezTo>
                  <a:cubicBezTo>
                    <a:pt x="0" y="16"/>
                    <a:pt x="0" y="16"/>
                    <a:pt x="0" y="16"/>
                  </a:cubicBezTo>
                  <a:cubicBezTo>
                    <a:pt x="1" y="17"/>
                    <a:pt x="2" y="18"/>
                    <a:pt x="3" y="19"/>
                  </a:cubicBezTo>
                  <a:cubicBezTo>
                    <a:pt x="5" y="24"/>
                    <a:pt x="4" y="29"/>
                    <a:pt x="0" y="32"/>
                  </a:cubicBezTo>
                  <a:cubicBezTo>
                    <a:pt x="4" y="40"/>
                    <a:pt x="4" y="40"/>
                    <a:pt x="4" y="40"/>
                  </a:cubicBezTo>
                  <a:cubicBezTo>
                    <a:pt x="6" y="39"/>
                    <a:pt x="7" y="39"/>
                    <a:pt x="9" y="39"/>
                  </a:cubicBezTo>
                  <a:cubicBezTo>
                    <a:pt x="14" y="39"/>
                    <a:pt x="18" y="43"/>
                    <a:pt x="18" y="48"/>
                  </a:cubicBezTo>
                  <a:cubicBezTo>
                    <a:pt x="28" y="48"/>
                    <a:pt x="28" y="48"/>
                    <a:pt x="28" y="48"/>
                  </a:cubicBezTo>
                  <a:cubicBezTo>
                    <a:pt x="28" y="46"/>
                    <a:pt x="28" y="45"/>
                    <a:pt x="29" y="43"/>
                  </a:cubicBezTo>
                  <a:cubicBezTo>
                    <a:pt x="31" y="39"/>
                    <a:pt x="37" y="38"/>
                    <a:pt x="41" y="40"/>
                  </a:cubicBezTo>
                  <a:cubicBezTo>
                    <a:pt x="46" y="32"/>
                    <a:pt x="46" y="32"/>
                    <a:pt x="46" y="32"/>
                  </a:cubicBezTo>
                  <a:cubicBezTo>
                    <a:pt x="45" y="31"/>
                    <a:pt x="44" y="30"/>
                    <a:pt x="43" y="28"/>
                  </a:cubicBezTo>
                  <a:close/>
                  <a:moveTo>
                    <a:pt x="23" y="34"/>
                  </a:moveTo>
                  <a:cubicBezTo>
                    <a:pt x="17" y="34"/>
                    <a:pt x="13" y="29"/>
                    <a:pt x="13" y="24"/>
                  </a:cubicBezTo>
                  <a:cubicBezTo>
                    <a:pt x="13" y="18"/>
                    <a:pt x="17" y="14"/>
                    <a:pt x="23" y="14"/>
                  </a:cubicBezTo>
                  <a:cubicBezTo>
                    <a:pt x="28" y="14"/>
                    <a:pt x="33" y="18"/>
                    <a:pt x="33" y="24"/>
                  </a:cubicBezTo>
                  <a:cubicBezTo>
                    <a:pt x="33" y="29"/>
                    <a:pt x="28" y="34"/>
                    <a:pt x="23" y="34"/>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378" name="Freeform 20"/>
            <p:cNvSpPr>
              <a:spLocks/>
            </p:cNvSpPr>
            <p:nvPr/>
          </p:nvSpPr>
          <p:spPr bwMode="auto">
            <a:xfrm>
              <a:off x="4520" y="1804"/>
              <a:ext cx="86" cy="87"/>
            </a:xfrm>
            <a:custGeom>
              <a:avLst/>
              <a:gdLst>
                <a:gd name="T0" fmla="*/ 53 w 70"/>
                <a:gd name="T1" fmla="*/ 45 h 71"/>
                <a:gd name="T2" fmla="*/ 41 w 70"/>
                <a:gd name="T3" fmla="*/ 32 h 71"/>
                <a:gd name="T4" fmla="*/ 70 w 70"/>
                <a:gd name="T5" fmla="*/ 10 h 71"/>
                <a:gd name="T6" fmla="*/ 62 w 70"/>
                <a:gd name="T7" fmla="*/ 1 h 71"/>
                <a:gd name="T8" fmla="*/ 25 w 70"/>
                <a:gd name="T9" fmla="*/ 16 h 71"/>
                <a:gd name="T10" fmla="*/ 13 w 70"/>
                <a:gd name="T11" fmla="*/ 4 h 71"/>
                <a:gd name="T12" fmla="*/ 2 w 70"/>
                <a:gd name="T13" fmla="*/ 3 h 71"/>
                <a:gd name="T14" fmla="*/ 4 w 70"/>
                <a:gd name="T15" fmla="*/ 13 h 71"/>
                <a:gd name="T16" fmla="*/ 16 w 70"/>
                <a:gd name="T17" fmla="*/ 25 h 71"/>
                <a:gd name="T18" fmla="*/ 1 w 70"/>
                <a:gd name="T19" fmla="*/ 62 h 71"/>
                <a:gd name="T20" fmla="*/ 10 w 70"/>
                <a:gd name="T21" fmla="*/ 71 h 71"/>
                <a:gd name="T22" fmla="*/ 32 w 70"/>
                <a:gd name="T23" fmla="*/ 41 h 71"/>
                <a:gd name="T24" fmla="*/ 44 w 70"/>
                <a:gd name="T25" fmla="*/ 53 h 71"/>
                <a:gd name="T26" fmla="*/ 44 w 70"/>
                <a:gd name="T27" fmla="*/ 71 h 71"/>
                <a:gd name="T28" fmla="*/ 53 w 70"/>
                <a:gd name="T29" fmla="*/ 71 h 71"/>
                <a:gd name="T30" fmla="*/ 57 w 70"/>
                <a:gd name="T31" fmla="*/ 58 h 71"/>
                <a:gd name="T32" fmla="*/ 70 w 70"/>
                <a:gd name="T33" fmla="*/ 53 h 71"/>
                <a:gd name="T34" fmla="*/ 70 w 70"/>
                <a:gd name="T35" fmla="*/ 45 h 71"/>
                <a:gd name="T36" fmla="*/ 53 w 70"/>
                <a:gd name="T37" fmla="*/ 4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71">
                  <a:moveTo>
                    <a:pt x="53" y="45"/>
                  </a:moveTo>
                  <a:cubicBezTo>
                    <a:pt x="41" y="32"/>
                    <a:pt x="41" y="32"/>
                    <a:pt x="41" y="32"/>
                  </a:cubicBezTo>
                  <a:cubicBezTo>
                    <a:pt x="70" y="10"/>
                    <a:pt x="70" y="10"/>
                    <a:pt x="70" y="10"/>
                  </a:cubicBezTo>
                  <a:cubicBezTo>
                    <a:pt x="62" y="1"/>
                    <a:pt x="62" y="1"/>
                    <a:pt x="62" y="1"/>
                  </a:cubicBezTo>
                  <a:cubicBezTo>
                    <a:pt x="25" y="16"/>
                    <a:pt x="25" y="16"/>
                    <a:pt x="25" y="16"/>
                  </a:cubicBezTo>
                  <a:cubicBezTo>
                    <a:pt x="13" y="4"/>
                    <a:pt x="13" y="4"/>
                    <a:pt x="13" y="4"/>
                  </a:cubicBezTo>
                  <a:cubicBezTo>
                    <a:pt x="10" y="1"/>
                    <a:pt x="5" y="0"/>
                    <a:pt x="2" y="3"/>
                  </a:cubicBezTo>
                  <a:cubicBezTo>
                    <a:pt x="0" y="5"/>
                    <a:pt x="1" y="10"/>
                    <a:pt x="4" y="13"/>
                  </a:cubicBezTo>
                  <a:cubicBezTo>
                    <a:pt x="16" y="25"/>
                    <a:pt x="16" y="25"/>
                    <a:pt x="16" y="25"/>
                  </a:cubicBezTo>
                  <a:cubicBezTo>
                    <a:pt x="1" y="62"/>
                    <a:pt x="1" y="62"/>
                    <a:pt x="1" y="62"/>
                  </a:cubicBezTo>
                  <a:cubicBezTo>
                    <a:pt x="10" y="71"/>
                    <a:pt x="10" y="71"/>
                    <a:pt x="10" y="71"/>
                  </a:cubicBezTo>
                  <a:cubicBezTo>
                    <a:pt x="32" y="41"/>
                    <a:pt x="32" y="41"/>
                    <a:pt x="32" y="41"/>
                  </a:cubicBezTo>
                  <a:cubicBezTo>
                    <a:pt x="44" y="53"/>
                    <a:pt x="44" y="53"/>
                    <a:pt x="44" y="53"/>
                  </a:cubicBezTo>
                  <a:cubicBezTo>
                    <a:pt x="44" y="71"/>
                    <a:pt x="44" y="71"/>
                    <a:pt x="44" y="71"/>
                  </a:cubicBezTo>
                  <a:cubicBezTo>
                    <a:pt x="53" y="71"/>
                    <a:pt x="53" y="71"/>
                    <a:pt x="53" y="71"/>
                  </a:cubicBezTo>
                  <a:cubicBezTo>
                    <a:pt x="57" y="58"/>
                    <a:pt x="57" y="58"/>
                    <a:pt x="57" y="58"/>
                  </a:cubicBezTo>
                  <a:cubicBezTo>
                    <a:pt x="70" y="53"/>
                    <a:pt x="70" y="53"/>
                    <a:pt x="70" y="53"/>
                  </a:cubicBezTo>
                  <a:cubicBezTo>
                    <a:pt x="70" y="45"/>
                    <a:pt x="70" y="45"/>
                    <a:pt x="70" y="45"/>
                  </a:cubicBezTo>
                  <a:cubicBezTo>
                    <a:pt x="53" y="45"/>
                    <a:pt x="53" y="45"/>
                    <a:pt x="53" y="45"/>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379" name="Freeform 21"/>
            <p:cNvSpPr>
              <a:spLocks noEditPoints="1"/>
            </p:cNvSpPr>
            <p:nvPr/>
          </p:nvSpPr>
          <p:spPr bwMode="auto">
            <a:xfrm>
              <a:off x="4625" y="1859"/>
              <a:ext cx="30" cy="56"/>
            </a:xfrm>
            <a:custGeom>
              <a:avLst/>
              <a:gdLst>
                <a:gd name="T0" fmla="*/ 16 w 24"/>
                <a:gd name="T1" fmla="*/ 45 h 46"/>
                <a:gd name="T2" fmla="*/ 16 w 24"/>
                <a:gd name="T3" fmla="*/ 45 h 46"/>
                <a:gd name="T4" fmla="*/ 23 w 24"/>
                <a:gd name="T5" fmla="*/ 35 h 46"/>
                <a:gd name="T6" fmla="*/ 21 w 24"/>
                <a:gd name="T7" fmla="*/ 24 h 46"/>
                <a:gd name="T8" fmla="*/ 11 w 24"/>
                <a:gd name="T9" fmla="*/ 17 h 46"/>
                <a:gd name="T10" fmla="*/ 11 w 24"/>
                <a:gd name="T11" fmla="*/ 17 h 46"/>
                <a:gd name="T12" fmla="*/ 10 w 24"/>
                <a:gd name="T13" fmla="*/ 17 h 46"/>
                <a:gd name="T14" fmla="*/ 11 w 24"/>
                <a:gd name="T15" fmla="*/ 21 h 46"/>
                <a:gd name="T16" fmla="*/ 12 w 24"/>
                <a:gd name="T17" fmla="*/ 21 h 46"/>
                <a:gd name="T18" fmla="*/ 12 w 24"/>
                <a:gd name="T19" fmla="*/ 21 h 46"/>
                <a:gd name="T20" fmla="*/ 17 w 24"/>
                <a:gd name="T21" fmla="*/ 25 h 46"/>
                <a:gd name="T22" fmla="*/ 19 w 24"/>
                <a:gd name="T23" fmla="*/ 35 h 46"/>
                <a:gd name="T24" fmla="*/ 16 w 24"/>
                <a:gd name="T25" fmla="*/ 41 h 46"/>
                <a:gd name="T26" fmla="*/ 16 w 24"/>
                <a:gd name="T27" fmla="*/ 41 h 46"/>
                <a:gd name="T28" fmla="*/ 10 w 24"/>
                <a:gd name="T29" fmla="*/ 37 h 46"/>
                <a:gd name="T30" fmla="*/ 9 w 24"/>
                <a:gd name="T31" fmla="*/ 32 h 46"/>
                <a:gd name="T32" fmla="*/ 5 w 24"/>
                <a:gd name="T33" fmla="*/ 30 h 46"/>
                <a:gd name="T34" fmla="*/ 6 w 24"/>
                <a:gd name="T35" fmla="*/ 38 h 46"/>
                <a:gd name="T36" fmla="*/ 16 w 24"/>
                <a:gd name="T37" fmla="*/ 45 h 46"/>
                <a:gd name="T38" fmla="*/ 13 w 24"/>
                <a:gd name="T39" fmla="*/ 29 h 46"/>
                <a:gd name="T40" fmla="*/ 15 w 24"/>
                <a:gd name="T41" fmla="*/ 29 h 46"/>
                <a:gd name="T42" fmla="*/ 14 w 24"/>
                <a:gd name="T43" fmla="*/ 25 h 46"/>
                <a:gd name="T44" fmla="*/ 13 w 24"/>
                <a:gd name="T45" fmla="*/ 25 h 46"/>
                <a:gd name="T46" fmla="*/ 12 w 24"/>
                <a:gd name="T47" fmla="*/ 25 h 46"/>
                <a:gd name="T48" fmla="*/ 7 w 24"/>
                <a:gd name="T49" fmla="*/ 21 h 46"/>
                <a:gd name="T50" fmla="*/ 5 w 24"/>
                <a:gd name="T51" fmla="*/ 11 h 46"/>
                <a:gd name="T52" fmla="*/ 9 w 24"/>
                <a:gd name="T53" fmla="*/ 5 h 46"/>
                <a:gd name="T54" fmla="*/ 9 w 24"/>
                <a:gd name="T55" fmla="*/ 5 h 46"/>
                <a:gd name="T56" fmla="*/ 14 w 24"/>
                <a:gd name="T57" fmla="*/ 9 h 46"/>
                <a:gd name="T58" fmla="*/ 15 w 24"/>
                <a:gd name="T59" fmla="*/ 14 h 46"/>
                <a:gd name="T60" fmla="*/ 20 w 24"/>
                <a:gd name="T61" fmla="*/ 16 h 46"/>
                <a:gd name="T62" fmla="*/ 18 w 24"/>
                <a:gd name="T63" fmla="*/ 8 h 46"/>
                <a:gd name="T64" fmla="*/ 8 w 24"/>
                <a:gd name="T65" fmla="*/ 1 h 46"/>
                <a:gd name="T66" fmla="*/ 8 w 24"/>
                <a:gd name="T67" fmla="*/ 1 h 46"/>
                <a:gd name="T68" fmla="*/ 1 w 24"/>
                <a:gd name="T69" fmla="*/ 11 h 46"/>
                <a:gd name="T70" fmla="*/ 3 w 24"/>
                <a:gd name="T71" fmla="*/ 22 h 46"/>
                <a:gd name="T72" fmla="*/ 13 w 24"/>
                <a:gd name="T73" fmla="*/ 2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 h="46">
                  <a:moveTo>
                    <a:pt x="16" y="45"/>
                  </a:moveTo>
                  <a:cubicBezTo>
                    <a:pt x="16" y="45"/>
                    <a:pt x="16" y="45"/>
                    <a:pt x="16" y="45"/>
                  </a:cubicBezTo>
                  <a:cubicBezTo>
                    <a:pt x="21" y="44"/>
                    <a:pt x="24" y="39"/>
                    <a:pt x="23" y="35"/>
                  </a:cubicBezTo>
                  <a:cubicBezTo>
                    <a:pt x="21" y="24"/>
                    <a:pt x="21" y="24"/>
                    <a:pt x="21" y="24"/>
                  </a:cubicBezTo>
                  <a:cubicBezTo>
                    <a:pt x="20" y="19"/>
                    <a:pt x="16" y="16"/>
                    <a:pt x="11" y="17"/>
                  </a:cubicBezTo>
                  <a:cubicBezTo>
                    <a:pt x="11" y="17"/>
                    <a:pt x="11" y="17"/>
                    <a:pt x="11" y="17"/>
                  </a:cubicBezTo>
                  <a:cubicBezTo>
                    <a:pt x="11" y="17"/>
                    <a:pt x="10" y="17"/>
                    <a:pt x="10" y="17"/>
                  </a:cubicBezTo>
                  <a:cubicBezTo>
                    <a:pt x="11" y="21"/>
                    <a:pt x="11" y="21"/>
                    <a:pt x="11" y="21"/>
                  </a:cubicBezTo>
                  <a:cubicBezTo>
                    <a:pt x="11" y="21"/>
                    <a:pt x="11" y="21"/>
                    <a:pt x="12" y="21"/>
                  </a:cubicBezTo>
                  <a:cubicBezTo>
                    <a:pt x="12" y="21"/>
                    <a:pt x="12" y="21"/>
                    <a:pt x="12" y="21"/>
                  </a:cubicBezTo>
                  <a:cubicBezTo>
                    <a:pt x="14" y="20"/>
                    <a:pt x="17" y="22"/>
                    <a:pt x="17" y="25"/>
                  </a:cubicBezTo>
                  <a:cubicBezTo>
                    <a:pt x="19" y="35"/>
                    <a:pt x="19" y="35"/>
                    <a:pt x="19" y="35"/>
                  </a:cubicBezTo>
                  <a:cubicBezTo>
                    <a:pt x="20" y="38"/>
                    <a:pt x="18" y="40"/>
                    <a:pt x="16" y="41"/>
                  </a:cubicBezTo>
                  <a:cubicBezTo>
                    <a:pt x="16" y="41"/>
                    <a:pt x="16" y="41"/>
                    <a:pt x="16" y="41"/>
                  </a:cubicBezTo>
                  <a:cubicBezTo>
                    <a:pt x="13" y="41"/>
                    <a:pt x="11" y="40"/>
                    <a:pt x="10" y="37"/>
                  </a:cubicBezTo>
                  <a:cubicBezTo>
                    <a:pt x="9" y="32"/>
                    <a:pt x="9" y="32"/>
                    <a:pt x="9" y="32"/>
                  </a:cubicBezTo>
                  <a:cubicBezTo>
                    <a:pt x="8" y="32"/>
                    <a:pt x="6" y="31"/>
                    <a:pt x="5" y="30"/>
                  </a:cubicBezTo>
                  <a:cubicBezTo>
                    <a:pt x="6" y="38"/>
                    <a:pt x="6" y="38"/>
                    <a:pt x="6" y="38"/>
                  </a:cubicBezTo>
                  <a:cubicBezTo>
                    <a:pt x="7" y="43"/>
                    <a:pt x="12" y="46"/>
                    <a:pt x="16" y="45"/>
                  </a:cubicBezTo>
                  <a:close/>
                  <a:moveTo>
                    <a:pt x="13" y="29"/>
                  </a:moveTo>
                  <a:cubicBezTo>
                    <a:pt x="14" y="29"/>
                    <a:pt x="14" y="29"/>
                    <a:pt x="15" y="29"/>
                  </a:cubicBezTo>
                  <a:cubicBezTo>
                    <a:pt x="14" y="25"/>
                    <a:pt x="14" y="25"/>
                    <a:pt x="14" y="25"/>
                  </a:cubicBezTo>
                  <a:cubicBezTo>
                    <a:pt x="13" y="25"/>
                    <a:pt x="13" y="25"/>
                    <a:pt x="13" y="25"/>
                  </a:cubicBezTo>
                  <a:cubicBezTo>
                    <a:pt x="12" y="25"/>
                    <a:pt x="12" y="25"/>
                    <a:pt x="12" y="25"/>
                  </a:cubicBezTo>
                  <a:cubicBezTo>
                    <a:pt x="10" y="26"/>
                    <a:pt x="8" y="24"/>
                    <a:pt x="7" y="21"/>
                  </a:cubicBezTo>
                  <a:cubicBezTo>
                    <a:pt x="5" y="11"/>
                    <a:pt x="5" y="11"/>
                    <a:pt x="5" y="11"/>
                  </a:cubicBezTo>
                  <a:cubicBezTo>
                    <a:pt x="4" y="8"/>
                    <a:pt x="6" y="6"/>
                    <a:pt x="9" y="5"/>
                  </a:cubicBezTo>
                  <a:cubicBezTo>
                    <a:pt x="9" y="5"/>
                    <a:pt x="9" y="5"/>
                    <a:pt x="9" y="5"/>
                  </a:cubicBezTo>
                  <a:cubicBezTo>
                    <a:pt x="11" y="5"/>
                    <a:pt x="14" y="6"/>
                    <a:pt x="14" y="9"/>
                  </a:cubicBezTo>
                  <a:cubicBezTo>
                    <a:pt x="15" y="14"/>
                    <a:pt x="15" y="14"/>
                    <a:pt x="15" y="14"/>
                  </a:cubicBezTo>
                  <a:cubicBezTo>
                    <a:pt x="17" y="14"/>
                    <a:pt x="18" y="15"/>
                    <a:pt x="20" y="16"/>
                  </a:cubicBezTo>
                  <a:cubicBezTo>
                    <a:pt x="18" y="8"/>
                    <a:pt x="18" y="8"/>
                    <a:pt x="18" y="8"/>
                  </a:cubicBezTo>
                  <a:cubicBezTo>
                    <a:pt x="17" y="4"/>
                    <a:pt x="13" y="0"/>
                    <a:pt x="8" y="1"/>
                  </a:cubicBezTo>
                  <a:cubicBezTo>
                    <a:pt x="8" y="1"/>
                    <a:pt x="8" y="1"/>
                    <a:pt x="8" y="1"/>
                  </a:cubicBezTo>
                  <a:cubicBezTo>
                    <a:pt x="3" y="2"/>
                    <a:pt x="0" y="7"/>
                    <a:pt x="1" y="11"/>
                  </a:cubicBezTo>
                  <a:cubicBezTo>
                    <a:pt x="3" y="22"/>
                    <a:pt x="3" y="22"/>
                    <a:pt x="3" y="22"/>
                  </a:cubicBezTo>
                  <a:cubicBezTo>
                    <a:pt x="4" y="27"/>
                    <a:pt x="9" y="30"/>
                    <a:pt x="13" y="29"/>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380" name="Freeform 22"/>
            <p:cNvSpPr>
              <a:spLocks/>
            </p:cNvSpPr>
            <p:nvPr/>
          </p:nvSpPr>
          <p:spPr bwMode="auto">
            <a:xfrm>
              <a:off x="4392" y="1845"/>
              <a:ext cx="113" cy="113"/>
            </a:xfrm>
            <a:custGeom>
              <a:avLst/>
              <a:gdLst>
                <a:gd name="T0" fmla="*/ 29 w 92"/>
                <a:gd name="T1" fmla="*/ 17 h 92"/>
                <a:gd name="T2" fmla="*/ 92 w 92"/>
                <a:gd name="T3" fmla="*/ 0 h 92"/>
                <a:gd name="T4" fmla="*/ 92 w 92"/>
                <a:gd name="T5" fmla="*/ 6 h 92"/>
                <a:gd name="T6" fmla="*/ 92 w 92"/>
                <a:gd name="T7" fmla="*/ 17 h 92"/>
                <a:gd name="T8" fmla="*/ 92 w 92"/>
                <a:gd name="T9" fmla="*/ 66 h 92"/>
                <a:gd name="T10" fmla="*/ 72 w 92"/>
                <a:gd name="T11" fmla="*/ 81 h 92"/>
                <a:gd name="T12" fmla="*/ 52 w 92"/>
                <a:gd name="T13" fmla="*/ 66 h 92"/>
                <a:gd name="T14" fmla="*/ 72 w 92"/>
                <a:gd name="T15" fmla="*/ 52 h 92"/>
                <a:gd name="T16" fmla="*/ 80 w 92"/>
                <a:gd name="T17" fmla="*/ 53 h 92"/>
                <a:gd name="T18" fmla="*/ 80 w 92"/>
                <a:gd name="T19" fmla="*/ 24 h 92"/>
                <a:gd name="T20" fmla="*/ 40 w 92"/>
                <a:gd name="T21" fmla="*/ 35 h 92"/>
                <a:gd name="T22" fmla="*/ 40 w 92"/>
                <a:gd name="T23" fmla="*/ 78 h 92"/>
                <a:gd name="T24" fmla="*/ 20 w 92"/>
                <a:gd name="T25" fmla="*/ 92 h 92"/>
                <a:gd name="T26" fmla="*/ 0 w 92"/>
                <a:gd name="T27" fmla="*/ 78 h 92"/>
                <a:gd name="T28" fmla="*/ 20 w 92"/>
                <a:gd name="T29" fmla="*/ 63 h 92"/>
                <a:gd name="T30" fmla="*/ 29 w 92"/>
                <a:gd name="T31" fmla="*/ 65 h 92"/>
                <a:gd name="T32" fmla="*/ 29 w 92"/>
                <a:gd name="T33" fmla="*/ 35 h 92"/>
                <a:gd name="T34" fmla="*/ 29 w 92"/>
                <a:gd name="T35" fmla="*/ 1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 h="92">
                  <a:moveTo>
                    <a:pt x="29" y="17"/>
                  </a:moveTo>
                  <a:cubicBezTo>
                    <a:pt x="92" y="0"/>
                    <a:pt x="92" y="0"/>
                    <a:pt x="92" y="0"/>
                  </a:cubicBezTo>
                  <a:cubicBezTo>
                    <a:pt x="92" y="6"/>
                    <a:pt x="92" y="6"/>
                    <a:pt x="92" y="6"/>
                  </a:cubicBezTo>
                  <a:cubicBezTo>
                    <a:pt x="92" y="17"/>
                    <a:pt x="92" y="17"/>
                    <a:pt x="92" y="17"/>
                  </a:cubicBezTo>
                  <a:cubicBezTo>
                    <a:pt x="92" y="66"/>
                    <a:pt x="92" y="66"/>
                    <a:pt x="92" y="66"/>
                  </a:cubicBezTo>
                  <a:cubicBezTo>
                    <a:pt x="92" y="74"/>
                    <a:pt x="83" y="81"/>
                    <a:pt x="72" y="81"/>
                  </a:cubicBezTo>
                  <a:cubicBezTo>
                    <a:pt x="61" y="81"/>
                    <a:pt x="52" y="74"/>
                    <a:pt x="52" y="66"/>
                  </a:cubicBezTo>
                  <a:cubicBezTo>
                    <a:pt x="52" y="58"/>
                    <a:pt x="61" y="52"/>
                    <a:pt x="72" y="52"/>
                  </a:cubicBezTo>
                  <a:cubicBezTo>
                    <a:pt x="75" y="52"/>
                    <a:pt x="78" y="52"/>
                    <a:pt x="80" y="53"/>
                  </a:cubicBezTo>
                  <a:cubicBezTo>
                    <a:pt x="80" y="24"/>
                    <a:pt x="80" y="24"/>
                    <a:pt x="80" y="24"/>
                  </a:cubicBezTo>
                  <a:cubicBezTo>
                    <a:pt x="40" y="35"/>
                    <a:pt x="40" y="35"/>
                    <a:pt x="40" y="35"/>
                  </a:cubicBezTo>
                  <a:cubicBezTo>
                    <a:pt x="40" y="78"/>
                    <a:pt x="40" y="78"/>
                    <a:pt x="40" y="78"/>
                  </a:cubicBezTo>
                  <a:cubicBezTo>
                    <a:pt x="40" y="86"/>
                    <a:pt x="31" y="92"/>
                    <a:pt x="20" y="92"/>
                  </a:cubicBezTo>
                  <a:cubicBezTo>
                    <a:pt x="9" y="92"/>
                    <a:pt x="0" y="86"/>
                    <a:pt x="0" y="78"/>
                  </a:cubicBezTo>
                  <a:cubicBezTo>
                    <a:pt x="0" y="70"/>
                    <a:pt x="9" y="63"/>
                    <a:pt x="20" y="63"/>
                  </a:cubicBezTo>
                  <a:cubicBezTo>
                    <a:pt x="23" y="63"/>
                    <a:pt x="26" y="64"/>
                    <a:pt x="29" y="65"/>
                  </a:cubicBezTo>
                  <a:cubicBezTo>
                    <a:pt x="29" y="35"/>
                    <a:pt x="29" y="35"/>
                    <a:pt x="29" y="35"/>
                  </a:cubicBezTo>
                  <a:lnTo>
                    <a:pt x="29" y="17"/>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381" name="Freeform 23"/>
            <p:cNvSpPr>
              <a:spLocks noEditPoints="1"/>
            </p:cNvSpPr>
            <p:nvPr/>
          </p:nvSpPr>
          <p:spPr bwMode="auto">
            <a:xfrm>
              <a:off x="4483" y="1597"/>
              <a:ext cx="80" cy="112"/>
            </a:xfrm>
            <a:custGeom>
              <a:avLst/>
              <a:gdLst>
                <a:gd name="T0" fmla="*/ 38 w 65"/>
                <a:gd name="T1" fmla="*/ 46 h 91"/>
                <a:gd name="T2" fmla="*/ 46 w 65"/>
                <a:gd name="T3" fmla="*/ 26 h 91"/>
                <a:gd name="T4" fmla="*/ 52 w 65"/>
                <a:gd name="T5" fmla="*/ 33 h 91"/>
                <a:gd name="T6" fmla="*/ 47 w 65"/>
                <a:gd name="T7" fmla="*/ 46 h 91"/>
                <a:gd name="T8" fmla="*/ 52 w 65"/>
                <a:gd name="T9" fmla="*/ 59 h 91"/>
                <a:gd name="T10" fmla="*/ 45 w 65"/>
                <a:gd name="T11" fmla="*/ 65 h 91"/>
                <a:gd name="T12" fmla="*/ 38 w 65"/>
                <a:gd name="T13" fmla="*/ 46 h 91"/>
                <a:gd name="T14" fmla="*/ 32 w 65"/>
                <a:gd name="T15" fmla="*/ 78 h 91"/>
                <a:gd name="T16" fmla="*/ 19 w 65"/>
                <a:gd name="T17" fmla="*/ 45 h 91"/>
                <a:gd name="T18" fmla="*/ 33 w 65"/>
                <a:gd name="T19" fmla="*/ 13 h 91"/>
                <a:gd name="T20" fmla="*/ 39 w 65"/>
                <a:gd name="T21" fmla="*/ 20 h 91"/>
                <a:gd name="T22" fmla="*/ 39 w 65"/>
                <a:gd name="T23" fmla="*/ 20 h 91"/>
                <a:gd name="T24" fmla="*/ 28 w 65"/>
                <a:gd name="T25" fmla="*/ 45 h 91"/>
                <a:gd name="T26" fmla="*/ 39 w 65"/>
                <a:gd name="T27" fmla="*/ 72 h 91"/>
                <a:gd name="T28" fmla="*/ 32 w 65"/>
                <a:gd name="T29" fmla="*/ 78 h 91"/>
                <a:gd name="T30" fmla="*/ 6 w 65"/>
                <a:gd name="T31" fmla="*/ 20 h 91"/>
                <a:gd name="T32" fmla="*/ 20 w 65"/>
                <a:gd name="T33" fmla="*/ 0 h 91"/>
                <a:gd name="T34" fmla="*/ 20 w 65"/>
                <a:gd name="T35" fmla="*/ 0 h 91"/>
                <a:gd name="T36" fmla="*/ 27 w 65"/>
                <a:gd name="T37" fmla="*/ 6 h 91"/>
                <a:gd name="T38" fmla="*/ 10 w 65"/>
                <a:gd name="T39" fmla="*/ 45 h 91"/>
                <a:gd name="T40" fmla="*/ 26 w 65"/>
                <a:gd name="T41" fmla="*/ 85 h 91"/>
                <a:gd name="T42" fmla="*/ 19 w 65"/>
                <a:gd name="T43" fmla="*/ 91 h 91"/>
                <a:gd name="T44" fmla="*/ 5 w 65"/>
                <a:gd name="T45" fmla="*/ 70 h 91"/>
                <a:gd name="T46" fmla="*/ 1 w 65"/>
                <a:gd name="T47" fmla="*/ 45 h 91"/>
                <a:gd name="T48" fmla="*/ 6 w 65"/>
                <a:gd name="T49" fmla="*/ 20 h 91"/>
                <a:gd name="T50" fmla="*/ 61 w 65"/>
                <a:gd name="T51" fmla="*/ 50 h 91"/>
                <a:gd name="T52" fmla="*/ 65 w 65"/>
                <a:gd name="T53" fmla="*/ 46 h 91"/>
                <a:gd name="T54" fmla="*/ 61 w 65"/>
                <a:gd name="T55" fmla="*/ 41 h 91"/>
                <a:gd name="T56" fmla="*/ 56 w 65"/>
                <a:gd name="T57" fmla="*/ 46 h 91"/>
                <a:gd name="T58" fmla="*/ 61 w 65"/>
                <a:gd name="T59" fmla="*/ 5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 h="91">
                  <a:moveTo>
                    <a:pt x="38" y="46"/>
                  </a:moveTo>
                  <a:cubicBezTo>
                    <a:pt x="38" y="38"/>
                    <a:pt x="41" y="31"/>
                    <a:pt x="46" y="26"/>
                  </a:cubicBezTo>
                  <a:cubicBezTo>
                    <a:pt x="52" y="33"/>
                    <a:pt x="52" y="33"/>
                    <a:pt x="52" y="33"/>
                  </a:cubicBezTo>
                  <a:cubicBezTo>
                    <a:pt x="49" y="36"/>
                    <a:pt x="47" y="41"/>
                    <a:pt x="47" y="46"/>
                  </a:cubicBezTo>
                  <a:cubicBezTo>
                    <a:pt x="47" y="51"/>
                    <a:pt x="49" y="55"/>
                    <a:pt x="52" y="59"/>
                  </a:cubicBezTo>
                  <a:cubicBezTo>
                    <a:pt x="45" y="65"/>
                    <a:pt x="45" y="65"/>
                    <a:pt x="45" y="65"/>
                  </a:cubicBezTo>
                  <a:cubicBezTo>
                    <a:pt x="40" y="60"/>
                    <a:pt x="37" y="53"/>
                    <a:pt x="38" y="46"/>
                  </a:cubicBezTo>
                  <a:close/>
                  <a:moveTo>
                    <a:pt x="32" y="78"/>
                  </a:moveTo>
                  <a:cubicBezTo>
                    <a:pt x="24" y="69"/>
                    <a:pt x="19" y="58"/>
                    <a:pt x="19" y="45"/>
                  </a:cubicBezTo>
                  <a:cubicBezTo>
                    <a:pt x="19" y="33"/>
                    <a:pt x="24" y="22"/>
                    <a:pt x="33" y="13"/>
                  </a:cubicBezTo>
                  <a:cubicBezTo>
                    <a:pt x="39" y="20"/>
                    <a:pt x="39" y="20"/>
                    <a:pt x="39" y="20"/>
                  </a:cubicBezTo>
                  <a:cubicBezTo>
                    <a:pt x="39" y="20"/>
                    <a:pt x="39" y="20"/>
                    <a:pt x="39" y="20"/>
                  </a:cubicBezTo>
                  <a:cubicBezTo>
                    <a:pt x="32" y="26"/>
                    <a:pt x="28" y="36"/>
                    <a:pt x="28" y="45"/>
                  </a:cubicBezTo>
                  <a:cubicBezTo>
                    <a:pt x="28" y="55"/>
                    <a:pt x="32" y="65"/>
                    <a:pt x="39" y="72"/>
                  </a:cubicBezTo>
                  <a:lnTo>
                    <a:pt x="32" y="78"/>
                  </a:lnTo>
                  <a:close/>
                  <a:moveTo>
                    <a:pt x="6" y="20"/>
                  </a:moveTo>
                  <a:cubicBezTo>
                    <a:pt x="9" y="12"/>
                    <a:pt x="14" y="6"/>
                    <a:pt x="20" y="0"/>
                  </a:cubicBezTo>
                  <a:cubicBezTo>
                    <a:pt x="20" y="0"/>
                    <a:pt x="20" y="0"/>
                    <a:pt x="20" y="0"/>
                  </a:cubicBezTo>
                  <a:cubicBezTo>
                    <a:pt x="27" y="6"/>
                    <a:pt x="27" y="6"/>
                    <a:pt x="27" y="6"/>
                  </a:cubicBezTo>
                  <a:cubicBezTo>
                    <a:pt x="16" y="17"/>
                    <a:pt x="10" y="30"/>
                    <a:pt x="10" y="45"/>
                  </a:cubicBezTo>
                  <a:cubicBezTo>
                    <a:pt x="10" y="60"/>
                    <a:pt x="15" y="74"/>
                    <a:pt x="26" y="85"/>
                  </a:cubicBezTo>
                  <a:cubicBezTo>
                    <a:pt x="19" y="91"/>
                    <a:pt x="19" y="91"/>
                    <a:pt x="19" y="91"/>
                  </a:cubicBezTo>
                  <a:cubicBezTo>
                    <a:pt x="13" y="85"/>
                    <a:pt x="9" y="78"/>
                    <a:pt x="5" y="70"/>
                  </a:cubicBezTo>
                  <a:cubicBezTo>
                    <a:pt x="2" y="62"/>
                    <a:pt x="0" y="54"/>
                    <a:pt x="1" y="45"/>
                  </a:cubicBezTo>
                  <a:cubicBezTo>
                    <a:pt x="1" y="36"/>
                    <a:pt x="3" y="28"/>
                    <a:pt x="6" y="20"/>
                  </a:cubicBezTo>
                  <a:close/>
                  <a:moveTo>
                    <a:pt x="61" y="50"/>
                  </a:moveTo>
                  <a:cubicBezTo>
                    <a:pt x="63" y="51"/>
                    <a:pt x="65" y="48"/>
                    <a:pt x="65" y="46"/>
                  </a:cubicBezTo>
                  <a:cubicBezTo>
                    <a:pt x="65" y="43"/>
                    <a:pt x="63" y="41"/>
                    <a:pt x="61" y="41"/>
                  </a:cubicBezTo>
                  <a:cubicBezTo>
                    <a:pt x="58" y="41"/>
                    <a:pt x="56" y="43"/>
                    <a:pt x="56" y="46"/>
                  </a:cubicBezTo>
                  <a:cubicBezTo>
                    <a:pt x="56" y="48"/>
                    <a:pt x="58" y="50"/>
                    <a:pt x="61" y="50"/>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382" name="Freeform 24"/>
            <p:cNvSpPr>
              <a:spLocks noEditPoints="1"/>
            </p:cNvSpPr>
            <p:nvPr/>
          </p:nvSpPr>
          <p:spPr bwMode="auto">
            <a:xfrm>
              <a:off x="4453" y="1718"/>
              <a:ext cx="78" cy="77"/>
            </a:xfrm>
            <a:custGeom>
              <a:avLst/>
              <a:gdLst>
                <a:gd name="T0" fmla="*/ 48 w 78"/>
                <a:gd name="T1" fmla="*/ 19 h 77"/>
                <a:gd name="T2" fmla="*/ 50 w 78"/>
                <a:gd name="T3" fmla="*/ 0 h 77"/>
                <a:gd name="T4" fmla="*/ 15 w 78"/>
                <a:gd name="T5" fmla="*/ 0 h 77"/>
                <a:gd name="T6" fmla="*/ 2 w 78"/>
                <a:gd name="T7" fmla="*/ 14 h 77"/>
                <a:gd name="T8" fmla="*/ 0 w 78"/>
                <a:gd name="T9" fmla="*/ 57 h 77"/>
                <a:gd name="T10" fmla="*/ 30 w 78"/>
                <a:gd name="T11" fmla="*/ 57 h 77"/>
                <a:gd name="T12" fmla="*/ 29 w 78"/>
                <a:gd name="T13" fmla="*/ 76 h 77"/>
                <a:gd name="T14" fmla="*/ 77 w 78"/>
                <a:gd name="T15" fmla="*/ 77 h 77"/>
                <a:gd name="T16" fmla="*/ 78 w 78"/>
                <a:gd name="T17" fmla="*/ 19 h 77"/>
                <a:gd name="T18" fmla="*/ 48 w 78"/>
                <a:gd name="T19" fmla="*/ 19 h 77"/>
                <a:gd name="T20" fmla="*/ 15 w 78"/>
                <a:gd name="T21" fmla="*/ 7 h 77"/>
                <a:gd name="T22" fmla="*/ 15 w 78"/>
                <a:gd name="T23" fmla="*/ 14 h 77"/>
                <a:gd name="T24" fmla="*/ 8 w 78"/>
                <a:gd name="T25" fmla="*/ 14 h 77"/>
                <a:gd name="T26" fmla="*/ 15 w 78"/>
                <a:gd name="T27" fmla="*/ 7 h 77"/>
                <a:gd name="T28" fmla="*/ 5 w 78"/>
                <a:gd name="T29" fmla="*/ 52 h 77"/>
                <a:gd name="T30" fmla="*/ 5 w 78"/>
                <a:gd name="T31" fmla="*/ 19 h 77"/>
                <a:gd name="T32" fmla="*/ 20 w 78"/>
                <a:gd name="T33" fmla="*/ 19 h 77"/>
                <a:gd name="T34" fmla="*/ 20 w 78"/>
                <a:gd name="T35" fmla="*/ 5 h 77"/>
                <a:gd name="T36" fmla="*/ 45 w 78"/>
                <a:gd name="T37" fmla="*/ 5 h 77"/>
                <a:gd name="T38" fmla="*/ 45 w 78"/>
                <a:gd name="T39" fmla="*/ 19 h 77"/>
                <a:gd name="T40" fmla="*/ 30 w 78"/>
                <a:gd name="T41" fmla="*/ 33 h 77"/>
                <a:gd name="T42" fmla="*/ 30 w 78"/>
                <a:gd name="T43" fmla="*/ 52 h 77"/>
                <a:gd name="T44" fmla="*/ 5 w 78"/>
                <a:gd name="T45" fmla="*/ 52 h 77"/>
                <a:gd name="T46" fmla="*/ 43 w 78"/>
                <a:gd name="T47" fmla="*/ 25 h 77"/>
                <a:gd name="T48" fmla="*/ 43 w 78"/>
                <a:gd name="T49" fmla="*/ 34 h 77"/>
                <a:gd name="T50" fmla="*/ 36 w 78"/>
                <a:gd name="T51" fmla="*/ 33 h 77"/>
                <a:gd name="T52" fmla="*/ 43 w 78"/>
                <a:gd name="T53" fmla="*/ 25 h 77"/>
                <a:gd name="T54" fmla="*/ 72 w 78"/>
                <a:gd name="T55" fmla="*/ 72 h 77"/>
                <a:gd name="T56" fmla="*/ 34 w 78"/>
                <a:gd name="T57" fmla="*/ 71 h 77"/>
                <a:gd name="T58" fmla="*/ 35 w 78"/>
                <a:gd name="T59" fmla="*/ 38 h 77"/>
                <a:gd name="T60" fmla="*/ 48 w 78"/>
                <a:gd name="T61" fmla="*/ 38 h 77"/>
                <a:gd name="T62" fmla="*/ 48 w 78"/>
                <a:gd name="T63" fmla="*/ 24 h 77"/>
                <a:gd name="T64" fmla="*/ 73 w 78"/>
                <a:gd name="T65" fmla="*/ 24 h 77"/>
                <a:gd name="T66" fmla="*/ 72 w 78"/>
                <a:gd name="T67" fmla="*/ 7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8" h="77">
                  <a:moveTo>
                    <a:pt x="48" y="19"/>
                  </a:moveTo>
                  <a:lnTo>
                    <a:pt x="50" y="0"/>
                  </a:lnTo>
                  <a:lnTo>
                    <a:pt x="15" y="0"/>
                  </a:lnTo>
                  <a:lnTo>
                    <a:pt x="2" y="14"/>
                  </a:lnTo>
                  <a:lnTo>
                    <a:pt x="0" y="57"/>
                  </a:lnTo>
                  <a:lnTo>
                    <a:pt x="30" y="57"/>
                  </a:lnTo>
                  <a:lnTo>
                    <a:pt x="29" y="76"/>
                  </a:lnTo>
                  <a:lnTo>
                    <a:pt x="77" y="77"/>
                  </a:lnTo>
                  <a:lnTo>
                    <a:pt x="78" y="19"/>
                  </a:lnTo>
                  <a:lnTo>
                    <a:pt x="48" y="19"/>
                  </a:lnTo>
                  <a:close/>
                  <a:moveTo>
                    <a:pt x="15" y="7"/>
                  </a:moveTo>
                  <a:lnTo>
                    <a:pt x="15" y="14"/>
                  </a:lnTo>
                  <a:lnTo>
                    <a:pt x="8" y="14"/>
                  </a:lnTo>
                  <a:lnTo>
                    <a:pt x="15" y="7"/>
                  </a:lnTo>
                  <a:close/>
                  <a:moveTo>
                    <a:pt x="5" y="52"/>
                  </a:moveTo>
                  <a:lnTo>
                    <a:pt x="5" y="19"/>
                  </a:lnTo>
                  <a:lnTo>
                    <a:pt x="20" y="19"/>
                  </a:lnTo>
                  <a:lnTo>
                    <a:pt x="20" y="5"/>
                  </a:lnTo>
                  <a:lnTo>
                    <a:pt x="45" y="5"/>
                  </a:lnTo>
                  <a:lnTo>
                    <a:pt x="45" y="19"/>
                  </a:lnTo>
                  <a:lnTo>
                    <a:pt x="30" y="33"/>
                  </a:lnTo>
                  <a:lnTo>
                    <a:pt x="30" y="52"/>
                  </a:lnTo>
                  <a:lnTo>
                    <a:pt x="5" y="52"/>
                  </a:lnTo>
                  <a:close/>
                  <a:moveTo>
                    <a:pt x="43" y="25"/>
                  </a:moveTo>
                  <a:lnTo>
                    <a:pt x="43" y="34"/>
                  </a:lnTo>
                  <a:lnTo>
                    <a:pt x="36" y="33"/>
                  </a:lnTo>
                  <a:lnTo>
                    <a:pt x="43" y="25"/>
                  </a:lnTo>
                  <a:close/>
                  <a:moveTo>
                    <a:pt x="72" y="72"/>
                  </a:moveTo>
                  <a:lnTo>
                    <a:pt x="34" y="71"/>
                  </a:lnTo>
                  <a:lnTo>
                    <a:pt x="35" y="38"/>
                  </a:lnTo>
                  <a:lnTo>
                    <a:pt x="48" y="38"/>
                  </a:lnTo>
                  <a:lnTo>
                    <a:pt x="48" y="24"/>
                  </a:lnTo>
                  <a:lnTo>
                    <a:pt x="73" y="24"/>
                  </a:lnTo>
                  <a:lnTo>
                    <a:pt x="72" y="72"/>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383" name="Freeform 25"/>
            <p:cNvSpPr>
              <a:spLocks noEditPoints="1"/>
            </p:cNvSpPr>
            <p:nvPr/>
          </p:nvSpPr>
          <p:spPr bwMode="auto">
            <a:xfrm>
              <a:off x="4354" y="2273"/>
              <a:ext cx="125" cy="107"/>
            </a:xfrm>
            <a:custGeom>
              <a:avLst/>
              <a:gdLst>
                <a:gd name="T0" fmla="*/ 76 w 102"/>
                <a:gd name="T1" fmla="*/ 1 h 87"/>
                <a:gd name="T2" fmla="*/ 7 w 102"/>
                <a:gd name="T3" fmla="*/ 21 h 87"/>
                <a:gd name="T4" fmla="*/ 1 w 102"/>
                <a:gd name="T5" fmla="*/ 32 h 87"/>
                <a:gd name="T6" fmla="*/ 15 w 102"/>
                <a:gd name="T7" fmla="*/ 80 h 87"/>
                <a:gd name="T8" fmla="*/ 26 w 102"/>
                <a:gd name="T9" fmla="*/ 86 h 87"/>
                <a:gd name="T10" fmla="*/ 95 w 102"/>
                <a:gd name="T11" fmla="*/ 65 h 87"/>
                <a:gd name="T12" fmla="*/ 101 w 102"/>
                <a:gd name="T13" fmla="*/ 55 h 87"/>
                <a:gd name="T14" fmla="*/ 87 w 102"/>
                <a:gd name="T15" fmla="*/ 7 h 87"/>
                <a:gd name="T16" fmla="*/ 76 w 102"/>
                <a:gd name="T17" fmla="*/ 1 h 87"/>
                <a:gd name="T18" fmla="*/ 8 w 102"/>
                <a:gd name="T19" fmla="*/ 27 h 87"/>
                <a:gd name="T20" fmla="*/ 78 w 102"/>
                <a:gd name="T21" fmla="*/ 6 h 87"/>
                <a:gd name="T22" fmla="*/ 81 w 102"/>
                <a:gd name="T23" fmla="*/ 8 h 87"/>
                <a:gd name="T24" fmla="*/ 84 w 102"/>
                <a:gd name="T25" fmla="*/ 16 h 87"/>
                <a:gd name="T26" fmla="*/ 9 w 102"/>
                <a:gd name="T27" fmla="*/ 38 h 87"/>
                <a:gd name="T28" fmla="*/ 7 w 102"/>
                <a:gd name="T29" fmla="*/ 30 h 87"/>
                <a:gd name="T30" fmla="*/ 8 w 102"/>
                <a:gd name="T31" fmla="*/ 27 h 87"/>
                <a:gd name="T32" fmla="*/ 94 w 102"/>
                <a:gd name="T33" fmla="*/ 60 h 87"/>
                <a:gd name="T34" fmla="*/ 24 w 102"/>
                <a:gd name="T35" fmla="*/ 80 h 87"/>
                <a:gd name="T36" fmla="*/ 21 w 102"/>
                <a:gd name="T37" fmla="*/ 78 h 87"/>
                <a:gd name="T38" fmla="*/ 14 w 102"/>
                <a:gd name="T39" fmla="*/ 54 h 87"/>
                <a:gd name="T40" fmla="*/ 88 w 102"/>
                <a:gd name="T41" fmla="*/ 32 h 87"/>
                <a:gd name="T42" fmla="*/ 95 w 102"/>
                <a:gd name="T43" fmla="*/ 56 h 87"/>
                <a:gd name="T44" fmla="*/ 94 w 102"/>
                <a:gd name="T45" fmla="*/ 60 h 87"/>
                <a:gd name="T46" fmla="*/ 22 w 102"/>
                <a:gd name="T47" fmla="*/ 63 h 87"/>
                <a:gd name="T48" fmla="*/ 27 w 102"/>
                <a:gd name="T49" fmla="*/ 62 h 87"/>
                <a:gd name="T50" fmla="*/ 31 w 102"/>
                <a:gd name="T51" fmla="*/ 73 h 87"/>
                <a:gd name="T52" fmla="*/ 25 w 102"/>
                <a:gd name="T53" fmla="*/ 74 h 87"/>
                <a:gd name="T54" fmla="*/ 22 w 102"/>
                <a:gd name="T55" fmla="*/ 63 h 87"/>
                <a:gd name="T56" fmla="*/ 33 w 102"/>
                <a:gd name="T57" fmla="*/ 60 h 87"/>
                <a:gd name="T58" fmla="*/ 38 w 102"/>
                <a:gd name="T59" fmla="*/ 59 h 87"/>
                <a:gd name="T60" fmla="*/ 41 w 102"/>
                <a:gd name="T61" fmla="*/ 69 h 87"/>
                <a:gd name="T62" fmla="*/ 36 w 102"/>
                <a:gd name="T63" fmla="*/ 71 h 87"/>
                <a:gd name="T64" fmla="*/ 33 w 102"/>
                <a:gd name="T65" fmla="*/ 60 h 87"/>
                <a:gd name="T66" fmla="*/ 43 w 102"/>
                <a:gd name="T67" fmla="*/ 57 h 87"/>
                <a:gd name="T68" fmla="*/ 49 w 102"/>
                <a:gd name="T69" fmla="*/ 56 h 87"/>
                <a:gd name="T70" fmla="*/ 52 w 102"/>
                <a:gd name="T71" fmla="*/ 66 h 87"/>
                <a:gd name="T72" fmla="*/ 47 w 102"/>
                <a:gd name="T73" fmla="*/ 68 h 87"/>
                <a:gd name="T74" fmla="*/ 43 w 102"/>
                <a:gd name="T7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87">
                  <a:moveTo>
                    <a:pt x="76" y="1"/>
                  </a:moveTo>
                  <a:cubicBezTo>
                    <a:pt x="7" y="21"/>
                    <a:pt x="7" y="21"/>
                    <a:pt x="7" y="21"/>
                  </a:cubicBezTo>
                  <a:cubicBezTo>
                    <a:pt x="2" y="23"/>
                    <a:pt x="0" y="27"/>
                    <a:pt x="1" y="32"/>
                  </a:cubicBezTo>
                  <a:cubicBezTo>
                    <a:pt x="15" y="80"/>
                    <a:pt x="15" y="80"/>
                    <a:pt x="15" y="80"/>
                  </a:cubicBezTo>
                  <a:cubicBezTo>
                    <a:pt x="17" y="84"/>
                    <a:pt x="21" y="87"/>
                    <a:pt x="26" y="86"/>
                  </a:cubicBezTo>
                  <a:cubicBezTo>
                    <a:pt x="95" y="65"/>
                    <a:pt x="95" y="65"/>
                    <a:pt x="95" y="65"/>
                  </a:cubicBezTo>
                  <a:cubicBezTo>
                    <a:pt x="100" y="64"/>
                    <a:pt x="102" y="59"/>
                    <a:pt x="101" y="55"/>
                  </a:cubicBezTo>
                  <a:cubicBezTo>
                    <a:pt x="87" y="7"/>
                    <a:pt x="87" y="7"/>
                    <a:pt x="87" y="7"/>
                  </a:cubicBezTo>
                  <a:cubicBezTo>
                    <a:pt x="85" y="2"/>
                    <a:pt x="81" y="0"/>
                    <a:pt x="76" y="1"/>
                  </a:cubicBezTo>
                  <a:close/>
                  <a:moveTo>
                    <a:pt x="8" y="27"/>
                  </a:moveTo>
                  <a:cubicBezTo>
                    <a:pt x="78" y="6"/>
                    <a:pt x="78" y="6"/>
                    <a:pt x="78" y="6"/>
                  </a:cubicBezTo>
                  <a:cubicBezTo>
                    <a:pt x="79" y="6"/>
                    <a:pt x="81" y="7"/>
                    <a:pt x="81" y="8"/>
                  </a:cubicBezTo>
                  <a:cubicBezTo>
                    <a:pt x="84" y="16"/>
                    <a:pt x="84" y="16"/>
                    <a:pt x="84" y="16"/>
                  </a:cubicBezTo>
                  <a:cubicBezTo>
                    <a:pt x="9" y="38"/>
                    <a:pt x="9" y="38"/>
                    <a:pt x="9" y="38"/>
                  </a:cubicBezTo>
                  <a:cubicBezTo>
                    <a:pt x="7" y="30"/>
                    <a:pt x="7" y="30"/>
                    <a:pt x="7" y="30"/>
                  </a:cubicBezTo>
                  <a:cubicBezTo>
                    <a:pt x="6" y="29"/>
                    <a:pt x="7" y="27"/>
                    <a:pt x="8" y="27"/>
                  </a:cubicBezTo>
                  <a:close/>
                  <a:moveTo>
                    <a:pt x="94" y="60"/>
                  </a:moveTo>
                  <a:cubicBezTo>
                    <a:pt x="24" y="80"/>
                    <a:pt x="24" y="80"/>
                    <a:pt x="24" y="80"/>
                  </a:cubicBezTo>
                  <a:cubicBezTo>
                    <a:pt x="23" y="81"/>
                    <a:pt x="21" y="80"/>
                    <a:pt x="21" y="78"/>
                  </a:cubicBezTo>
                  <a:cubicBezTo>
                    <a:pt x="14" y="54"/>
                    <a:pt x="14" y="54"/>
                    <a:pt x="14" y="54"/>
                  </a:cubicBezTo>
                  <a:cubicBezTo>
                    <a:pt x="88" y="32"/>
                    <a:pt x="88" y="32"/>
                    <a:pt x="88" y="32"/>
                  </a:cubicBezTo>
                  <a:cubicBezTo>
                    <a:pt x="95" y="56"/>
                    <a:pt x="95" y="56"/>
                    <a:pt x="95" y="56"/>
                  </a:cubicBezTo>
                  <a:cubicBezTo>
                    <a:pt x="96" y="58"/>
                    <a:pt x="95" y="59"/>
                    <a:pt x="94" y="60"/>
                  </a:cubicBezTo>
                  <a:close/>
                  <a:moveTo>
                    <a:pt x="22" y="63"/>
                  </a:moveTo>
                  <a:cubicBezTo>
                    <a:pt x="27" y="62"/>
                    <a:pt x="27" y="62"/>
                    <a:pt x="27" y="62"/>
                  </a:cubicBezTo>
                  <a:cubicBezTo>
                    <a:pt x="31" y="73"/>
                    <a:pt x="31" y="73"/>
                    <a:pt x="31" y="73"/>
                  </a:cubicBezTo>
                  <a:cubicBezTo>
                    <a:pt x="25" y="74"/>
                    <a:pt x="25" y="74"/>
                    <a:pt x="25" y="74"/>
                  </a:cubicBezTo>
                  <a:lnTo>
                    <a:pt x="22" y="63"/>
                  </a:lnTo>
                  <a:close/>
                  <a:moveTo>
                    <a:pt x="33" y="60"/>
                  </a:moveTo>
                  <a:cubicBezTo>
                    <a:pt x="38" y="59"/>
                    <a:pt x="38" y="59"/>
                    <a:pt x="38" y="59"/>
                  </a:cubicBezTo>
                  <a:cubicBezTo>
                    <a:pt x="41" y="69"/>
                    <a:pt x="41" y="69"/>
                    <a:pt x="41" y="69"/>
                  </a:cubicBezTo>
                  <a:cubicBezTo>
                    <a:pt x="36" y="71"/>
                    <a:pt x="36" y="71"/>
                    <a:pt x="36" y="71"/>
                  </a:cubicBezTo>
                  <a:lnTo>
                    <a:pt x="33" y="60"/>
                  </a:lnTo>
                  <a:close/>
                  <a:moveTo>
                    <a:pt x="43" y="57"/>
                  </a:moveTo>
                  <a:cubicBezTo>
                    <a:pt x="49" y="56"/>
                    <a:pt x="49" y="56"/>
                    <a:pt x="49" y="56"/>
                  </a:cubicBezTo>
                  <a:cubicBezTo>
                    <a:pt x="52" y="66"/>
                    <a:pt x="52" y="66"/>
                    <a:pt x="52" y="66"/>
                  </a:cubicBezTo>
                  <a:cubicBezTo>
                    <a:pt x="47" y="68"/>
                    <a:pt x="47" y="68"/>
                    <a:pt x="47" y="68"/>
                  </a:cubicBezTo>
                  <a:lnTo>
                    <a:pt x="43" y="57"/>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384" name="Freeform 26"/>
            <p:cNvSpPr>
              <a:spLocks/>
            </p:cNvSpPr>
            <p:nvPr/>
          </p:nvSpPr>
          <p:spPr bwMode="auto">
            <a:xfrm>
              <a:off x="4401" y="1495"/>
              <a:ext cx="113" cy="118"/>
            </a:xfrm>
            <a:custGeom>
              <a:avLst/>
              <a:gdLst>
                <a:gd name="T0" fmla="*/ 65 w 92"/>
                <a:gd name="T1" fmla="*/ 96 h 96"/>
                <a:gd name="T2" fmla="*/ 36 w 92"/>
                <a:gd name="T3" fmla="*/ 49 h 96"/>
                <a:gd name="T4" fmla="*/ 36 w 92"/>
                <a:gd name="T5" fmla="*/ 72 h 96"/>
                <a:gd name="T6" fmla="*/ 0 w 92"/>
                <a:gd name="T7" fmla="*/ 36 h 96"/>
                <a:gd name="T8" fmla="*/ 36 w 92"/>
                <a:gd name="T9" fmla="*/ 0 h 96"/>
                <a:gd name="T10" fmla="*/ 36 w 92"/>
                <a:gd name="T11" fmla="*/ 24 h 96"/>
                <a:gd name="T12" fmla="*/ 65 w 92"/>
                <a:gd name="T13" fmla="*/ 96 h 96"/>
              </a:gdLst>
              <a:ahLst/>
              <a:cxnLst>
                <a:cxn ang="0">
                  <a:pos x="T0" y="T1"/>
                </a:cxn>
                <a:cxn ang="0">
                  <a:pos x="T2" y="T3"/>
                </a:cxn>
                <a:cxn ang="0">
                  <a:pos x="T4" y="T5"/>
                </a:cxn>
                <a:cxn ang="0">
                  <a:pos x="T6" y="T7"/>
                </a:cxn>
                <a:cxn ang="0">
                  <a:pos x="T8" y="T9"/>
                </a:cxn>
                <a:cxn ang="0">
                  <a:pos x="T10" y="T11"/>
                </a:cxn>
                <a:cxn ang="0">
                  <a:pos x="T12" y="T13"/>
                </a:cxn>
              </a:cxnLst>
              <a:rect l="0" t="0" r="r" b="b"/>
              <a:pathLst>
                <a:path w="92" h="96">
                  <a:moveTo>
                    <a:pt x="65" y="96"/>
                  </a:moveTo>
                  <a:cubicBezTo>
                    <a:pt x="76" y="77"/>
                    <a:pt x="78" y="48"/>
                    <a:pt x="36" y="49"/>
                  </a:cubicBezTo>
                  <a:cubicBezTo>
                    <a:pt x="36" y="72"/>
                    <a:pt x="36" y="72"/>
                    <a:pt x="36" y="72"/>
                  </a:cubicBezTo>
                  <a:cubicBezTo>
                    <a:pt x="0" y="36"/>
                    <a:pt x="0" y="36"/>
                    <a:pt x="0" y="36"/>
                  </a:cubicBezTo>
                  <a:cubicBezTo>
                    <a:pt x="36" y="0"/>
                    <a:pt x="36" y="0"/>
                    <a:pt x="36" y="0"/>
                  </a:cubicBezTo>
                  <a:cubicBezTo>
                    <a:pt x="36" y="24"/>
                    <a:pt x="36" y="24"/>
                    <a:pt x="36" y="24"/>
                  </a:cubicBezTo>
                  <a:cubicBezTo>
                    <a:pt x="86" y="22"/>
                    <a:pt x="92" y="68"/>
                    <a:pt x="65" y="96"/>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385" name="Freeform 27"/>
            <p:cNvSpPr>
              <a:spLocks noEditPoints="1"/>
            </p:cNvSpPr>
            <p:nvPr/>
          </p:nvSpPr>
          <p:spPr bwMode="auto">
            <a:xfrm>
              <a:off x="4367" y="1585"/>
              <a:ext cx="106" cy="75"/>
            </a:xfrm>
            <a:custGeom>
              <a:avLst/>
              <a:gdLst>
                <a:gd name="T0" fmla="*/ 70 w 86"/>
                <a:gd name="T1" fmla="*/ 58 h 61"/>
                <a:gd name="T2" fmla="*/ 75 w 86"/>
                <a:gd name="T3" fmla="*/ 49 h 61"/>
                <a:gd name="T4" fmla="*/ 80 w 86"/>
                <a:gd name="T5" fmla="*/ 41 h 61"/>
                <a:gd name="T6" fmla="*/ 85 w 86"/>
                <a:gd name="T7" fmla="*/ 31 h 61"/>
                <a:gd name="T8" fmla="*/ 83 w 86"/>
                <a:gd name="T9" fmla="*/ 24 h 61"/>
                <a:gd name="T10" fmla="*/ 65 w 86"/>
                <a:gd name="T11" fmla="*/ 9 h 61"/>
                <a:gd name="T12" fmla="*/ 58 w 86"/>
                <a:gd name="T13" fmla="*/ 9 h 61"/>
                <a:gd name="T14" fmla="*/ 50 w 86"/>
                <a:gd name="T15" fmla="*/ 17 h 61"/>
                <a:gd name="T16" fmla="*/ 49 w 86"/>
                <a:gd name="T17" fmla="*/ 18 h 61"/>
                <a:gd name="T18" fmla="*/ 17 w 86"/>
                <a:gd name="T19" fmla="*/ 0 h 61"/>
                <a:gd name="T20" fmla="*/ 0 w 86"/>
                <a:gd name="T21" fmla="*/ 3 h 61"/>
                <a:gd name="T22" fmla="*/ 4 w 86"/>
                <a:gd name="T23" fmla="*/ 16 h 61"/>
                <a:gd name="T24" fmla="*/ 9 w 86"/>
                <a:gd name="T25" fmla="*/ 15 h 61"/>
                <a:gd name="T26" fmla="*/ 11 w 86"/>
                <a:gd name="T27" fmla="*/ 24 h 61"/>
                <a:gd name="T28" fmla="*/ 20 w 86"/>
                <a:gd name="T29" fmla="*/ 21 h 61"/>
                <a:gd name="T30" fmla="*/ 23 w 86"/>
                <a:gd name="T31" fmla="*/ 30 h 61"/>
                <a:gd name="T32" fmla="*/ 32 w 86"/>
                <a:gd name="T33" fmla="*/ 27 h 61"/>
                <a:gd name="T34" fmla="*/ 35 w 86"/>
                <a:gd name="T35" fmla="*/ 36 h 61"/>
                <a:gd name="T36" fmla="*/ 39 w 86"/>
                <a:gd name="T37" fmla="*/ 35 h 61"/>
                <a:gd name="T38" fmla="*/ 39 w 86"/>
                <a:gd name="T39" fmla="*/ 36 h 61"/>
                <a:gd name="T40" fmla="*/ 37 w 86"/>
                <a:gd name="T41" fmla="*/ 47 h 61"/>
                <a:gd name="T42" fmla="*/ 41 w 86"/>
                <a:gd name="T43" fmla="*/ 53 h 61"/>
                <a:gd name="T44" fmla="*/ 64 w 86"/>
                <a:gd name="T45" fmla="*/ 60 h 61"/>
                <a:gd name="T46" fmla="*/ 70 w 86"/>
                <a:gd name="T47" fmla="*/ 58 h 61"/>
                <a:gd name="T48" fmla="*/ 15 w 86"/>
                <a:gd name="T49" fmla="*/ 10 h 61"/>
                <a:gd name="T50" fmla="*/ 18 w 86"/>
                <a:gd name="T51" fmla="*/ 6 h 61"/>
                <a:gd name="T52" fmla="*/ 46 w 86"/>
                <a:gd name="T53" fmla="*/ 21 h 61"/>
                <a:gd name="T54" fmla="*/ 43 w 86"/>
                <a:gd name="T55" fmla="*/ 25 h 61"/>
                <a:gd name="T56" fmla="*/ 15 w 86"/>
                <a:gd name="T57" fmla="*/ 10 h 61"/>
                <a:gd name="T58" fmla="*/ 61 w 86"/>
                <a:gd name="T59" fmla="*/ 54 h 61"/>
                <a:gd name="T60" fmla="*/ 57 w 86"/>
                <a:gd name="T61" fmla="*/ 52 h 61"/>
                <a:gd name="T62" fmla="*/ 56 w 86"/>
                <a:gd name="T63" fmla="*/ 49 h 61"/>
                <a:gd name="T64" fmla="*/ 69 w 86"/>
                <a:gd name="T65" fmla="*/ 24 h 61"/>
                <a:gd name="T66" fmla="*/ 72 w 86"/>
                <a:gd name="T67" fmla="*/ 23 h 61"/>
                <a:gd name="T68" fmla="*/ 77 w 86"/>
                <a:gd name="T69" fmla="*/ 26 h 61"/>
                <a:gd name="T70" fmla="*/ 77 w 86"/>
                <a:gd name="T71" fmla="*/ 29 h 61"/>
                <a:gd name="T72" fmla="*/ 64 w 86"/>
                <a:gd name="T73" fmla="*/ 53 h 61"/>
                <a:gd name="T74" fmla="*/ 61 w 86"/>
                <a:gd name="T75"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6" h="61">
                  <a:moveTo>
                    <a:pt x="70" y="58"/>
                  </a:moveTo>
                  <a:cubicBezTo>
                    <a:pt x="75" y="49"/>
                    <a:pt x="75" y="49"/>
                    <a:pt x="75" y="49"/>
                  </a:cubicBezTo>
                  <a:cubicBezTo>
                    <a:pt x="77" y="46"/>
                    <a:pt x="79" y="43"/>
                    <a:pt x="80" y="41"/>
                  </a:cubicBezTo>
                  <a:cubicBezTo>
                    <a:pt x="85" y="31"/>
                    <a:pt x="85" y="31"/>
                    <a:pt x="85" y="31"/>
                  </a:cubicBezTo>
                  <a:cubicBezTo>
                    <a:pt x="86" y="29"/>
                    <a:pt x="85" y="26"/>
                    <a:pt x="83" y="24"/>
                  </a:cubicBezTo>
                  <a:cubicBezTo>
                    <a:pt x="65" y="9"/>
                    <a:pt x="65" y="9"/>
                    <a:pt x="65" y="9"/>
                  </a:cubicBezTo>
                  <a:cubicBezTo>
                    <a:pt x="63" y="7"/>
                    <a:pt x="60" y="7"/>
                    <a:pt x="58" y="9"/>
                  </a:cubicBezTo>
                  <a:cubicBezTo>
                    <a:pt x="50" y="17"/>
                    <a:pt x="50" y="17"/>
                    <a:pt x="50" y="17"/>
                  </a:cubicBezTo>
                  <a:cubicBezTo>
                    <a:pt x="49" y="17"/>
                    <a:pt x="49" y="17"/>
                    <a:pt x="49" y="18"/>
                  </a:cubicBezTo>
                  <a:cubicBezTo>
                    <a:pt x="17" y="0"/>
                    <a:pt x="17" y="0"/>
                    <a:pt x="17" y="0"/>
                  </a:cubicBezTo>
                  <a:cubicBezTo>
                    <a:pt x="0" y="3"/>
                    <a:pt x="0" y="3"/>
                    <a:pt x="0" y="3"/>
                  </a:cubicBezTo>
                  <a:cubicBezTo>
                    <a:pt x="4" y="16"/>
                    <a:pt x="4" y="16"/>
                    <a:pt x="4" y="16"/>
                  </a:cubicBezTo>
                  <a:cubicBezTo>
                    <a:pt x="9" y="15"/>
                    <a:pt x="9" y="15"/>
                    <a:pt x="9" y="15"/>
                  </a:cubicBezTo>
                  <a:cubicBezTo>
                    <a:pt x="11" y="24"/>
                    <a:pt x="11" y="24"/>
                    <a:pt x="11" y="24"/>
                  </a:cubicBezTo>
                  <a:cubicBezTo>
                    <a:pt x="20" y="21"/>
                    <a:pt x="20" y="21"/>
                    <a:pt x="20" y="21"/>
                  </a:cubicBezTo>
                  <a:cubicBezTo>
                    <a:pt x="23" y="30"/>
                    <a:pt x="23" y="30"/>
                    <a:pt x="23" y="30"/>
                  </a:cubicBezTo>
                  <a:cubicBezTo>
                    <a:pt x="32" y="27"/>
                    <a:pt x="32" y="27"/>
                    <a:pt x="32" y="27"/>
                  </a:cubicBezTo>
                  <a:cubicBezTo>
                    <a:pt x="35" y="36"/>
                    <a:pt x="35" y="36"/>
                    <a:pt x="35" y="36"/>
                  </a:cubicBezTo>
                  <a:cubicBezTo>
                    <a:pt x="39" y="35"/>
                    <a:pt x="39" y="35"/>
                    <a:pt x="39" y="35"/>
                  </a:cubicBezTo>
                  <a:cubicBezTo>
                    <a:pt x="39" y="35"/>
                    <a:pt x="39" y="36"/>
                    <a:pt x="39" y="36"/>
                  </a:cubicBezTo>
                  <a:cubicBezTo>
                    <a:pt x="37" y="47"/>
                    <a:pt x="37" y="47"/>
                    <a:pt x="37" y="47"/>
                  </a:cubicBezTo>
                  <a:cubicBezTo>
                    <a:pt x="37" y="50"/>
                    <a:pt x="38" y="53"/>
                    <a:pt x="41" y="53"/>
                  </a:cubicBezTo>
                  <a:cubicBezTo>
                    <a:pt x="64" y="60"/>
                    <a:pt x="64" y="60"/>
                    <a:pt x="64" y="60"/>
                  </a:cubicBezTo>
                  <a:cubicBezTo>
                    <a:pt x="66" y="61"/>
                    <a:pt x="69" y="60"/>
                    <a:pt x="70" y="58"/>
                  </a:cubicBezTo>
                  <a:close/>
                  <a:moveTo>
                    <a:pt x="15" y="10"/>
                  </a:moveTo>
                  <a:cubicBezTo>
                    <a:pt x="18" y="6"/>
                    <a:pt x="18" y="6"/>
                    <a:pt x="18" y="6"/>
                  </a:cubicBezTo>
                  <a:cubicBezTo>
                    <a:pt x="46" y="21"/>
                    <a:pt x="46" y="21"/>
                    <a:pt x="46" y="21"/>
                  </a:cubicBezTo>
                  <a:cubicBezTo>
                    <a:pt x="43" y="25"/>
                    <a:pt x="43" y="25"/>
                    <a:pt x="43" y="25"/>
                  </a:cubicBezTo>
                  <a:lnTo>
                    <a:pt x="15" y="10"/>
                  </a:lnTo>
                  <a:close/>
                  <a:moveTo>
                    <a:pt x="61" y="54"/>
                  </a:moveTo>
                  <a:cubicBezTo>
                    <a:pt x="57" y="52"/>
                    <a:pt x="57" y="52"/>
                    <a:pt x="57" y="52"/>
                  </a:cubicBezTo>
                  <a:cubicBezTo>
                    <a:pt x="56" y="51"/>
                    <a:pt x="55" y="50"/>
                    <a:pt x="56" y="49"/>
                  </a:cubicBezTo>
                  <a:cubicBezTo>
                    <a:pt x="69" y="24"/>
                    <a:pt x="69" y="24"/>
                    <a:pt x="69" y="24"/>
                  </a:cubicBezTo>
                  <a:cubicBezTo>
                    <a:pt x="70" y="23"/>
                    <a:pt x="71" y="23"/>
                    <a:pt x="72" y="23"/>
                  </a:cubicBezTo>
                  <a:cubicBezTo>
                    <a:pt x="77" y="26"/>
                    <a:pt x="77" y="26"/>
                    <a:pt x="77" y="26"/>
                  </a:cubicBezTo>
                  <a:cubicBezTo>
                    <a:pt x="78" y="26"/>
                    <a:pt x="78" y="28"/>
                    <a:pt x="77" y="29"/>
                  </a:cubicBezTo>
                  <a:cubicBezTo>
                    <a:pt x="64" y="53"/>
                    <a:pt x="64" y="53"/>
                    <a:pt x="64" y="53"/>
                  </a:cubicBezTo>
                  <a:cubicBezTo>
                    <a:pt x="64" y="54"/>
                    <a:pt x="62" y="55"/>
                    <a:pt x="61" y="54"/>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386" name="Freeform 28"/>
            <p:cNvSpPr>
              <a:spLocks noEditPoints="1"/>
            </p:cNvSpPr>
            <p:nvPr/>
          </p:nvSpPr>
          <p:spPr bwMode="auto">
            <a:xfrm>
              <a:off x="4294" y="2208"/>
              <a:ext cx="84" cy="74"/>
            </a:xfrm>
            <a:custGeom>
              <a:avLst/>
              <a:gdLst>
                <a:gd name="T0" fmla="*/ 56 w 69"/>
                <a:gd name="T1" fmla="*/ 0 h 60"/>
                <a:gd name="T2" fmla="*/ 13 w 69"/>
                <a:gd name="T3" fmla="*/ 0 h 60"/>
                <a:gd name="T4" fmla="*/ 0 w 69"/>
                <a:gd name="T5" fmla="*/ 13 h 60"/>
                <a:gd name="T6" fmla="*/ 0 w 69"/>
                <a:gd name="T7" fmla="*/ 58 h 60"/>
                <a:gd name="T8" fmla="*/ 2 w 69"/>
                <a:gd name="T9" fmla="*/ 60 h 60"/>
                <a:gd name="T10" fmla="*/ 66 w 69"/>
                <a:gd name="T11" fmla="*/ 60 h 60"/>
                <a:gd name="T12" fmla="*/ 69 w 69"/>
                <a:gd name="T13" fmla="*/ 58 h 60"/>
                <a:gd name="T14" fmla="*/ 69 w 69"/>
                <a:gd name="T15" fmla="*/ 13 h 60"/>
                <a:gd name="T16" fmla="*/ 56 w 69"/>
                <a:gd name="T17" fmla="*/ 0 h 60"/>
                <a:gd name="T18" fmla="*/ 34 w 69"/>
                <a:gd name="T19" fmla="*/ 51 h 60"/>
                <a:gd name="T20" fmla="*/ 13 w 69"/>
                <a:gd name="T21" fmla="*/ 34 h 60"/>
                <a:gd name="T22" fmla="*/ 26 w 69"/>
                <a:gd name="T23" fmla="*/ 34 h 60"/>
                <a:gd name="T24" fmla="*/ 26 w 69"/>
                <a:gd name="T25" fmla="*/ 21 h 60"/>
                <a:gd name="T26" fmla="*/ 43 w 69"/>
                <a:gd name="T27" fmla="*/ 21 h 60"/>
                <a:gd name="T28" fmla="*/ 43 w 69"/>
                <a:gd name="T29" fmla="*/ 34 h 60"/>
                <a:gd name="T30" fmla="*/ 56 w 69"/>
                <a:gd name="T31" fmla="*/ 34 h 60"/>
                <a:gd name="T32" fmla="*/ 34 w 69"/>
                <a:gd name="T33" fmla="*/ 51 h 60"/>
                <a:gd name="T34" fmla="*/ 10 w 69"/>
                <a:gd name="T35" fmla="*/ 8 h 60"/>
                <a:gd name="T36" fmla="*/ 15 w 69"/>
                <a:gd name="T37" fmla="*/ 4 h 60"/>
                <a:gd name="T38" fmla="*/ 54 w 69"/>
                <a:gd name="T39" fmla="*/ 4 h 60"/>
                <a:gd name="T40" fmla="*/ 58 w 69"/>
                <a:gd name="T41" fmla="*/ 8 h 60"/>
                <a:gd name="T42" fmla="*/ 10 w 69"/>
                <a:gd name="T43"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60">
                  <a:moveTo>
                    <a:pt x="56" y="0"/>
                  </a:moveTo>
                  <a:cubicBezTo>
                    <a:pt x="13" y="0"/>
                    <a:pt x="13" y="0"/>
                    <a:pt x="13" y="0"/>
                  </a:cubicBezTo>
                  <a:cubicBezTo>
                    <a:pt x="0" y="13"/>
                    <a:pt x="0" y="13"/>
                    <a:pt x="0" y="13"/>
                  </a:cubicBezTo>
                  <a:cubicBezTo>
                    <a:pt x="0" y="58"/>
                    <a:pt x="0" y="58"/>
                    <a:pt x="0" y="58"/>
                  </a:cubicBezTo>
                  <a:cubicBezTo>
                    <a:pt x="0" y="59"/>
                    <a:pt x="1" y="60"/>
                    <a:pt x="2" y="60"/>
                  </a:cubicBezTo>
                  <a:cubicBezTo>
                    <a:pt x="66" y="60"/>
                    <a:pt x="66" y="60"/>
                    <a:pt x="66" y="60"/>
                  </a:cubicBezTo>
                  <a:cubicBezTo>
                    <a:pt x="68" y="60"/>
                    <a:pt x="69" y="59"/>
                    <a:pt x="69" y="58"/>
                  </a:cubicBezTo>
                  <a:cubicBezTo>
                    <a:pt x="69" y="13"/>
                    <a:pt x="69" y="13"/>
                    <a:pt x="69" y="13"/>
                  </a:cubicBezTo>
                  <a:lnTo>
                    <a:pt x="56" y="0"/>
                  </a:lnTo>
                  <a:close/>
                  <a:moveTo>
                    <a:pt x="34" y="51"/>
                  </a:moveTo>
                  <a:cubicBezTo>
                    <a:pt x="13" y="34"/>
                    <a:pt x="13" y="34"/>
                    <a:pt x="13" y="34"/>
                  </a:cubicBezTo>
                  <a:cubicBezTo>
                    <a:pt x="26" y="34"/>
                    <a:pt x="26" y="34"/>
                    <a:pt x="26" y="34"/>
                  </a:cubicBezTo>
                  <a:cubicBezTo>
                    <a:pt x="26" y="21"/>
                    <a:pt x="26" y="21"/>
                    <a:pt x="26" y="21"/>
                  </a:cubicBezTo>
                  <a:cubicBezTo>
                    <a:pt x="43" y="21"/>
                    <a:pt x="43" y="21"/>
                    <a:pt x="43" y="21"/>
                  </a:cubicBezTo>
                  <a:cubicBezTo>
                    <a:pt x="43" y="34"/>
                    <a:pt x="43" y="34"/>
                    <a:pt x="43" y="34"/>
                  </a:cubicBezTo>
                  <a:cubicBezTo>
                    <a:pt x="56" y="34"/>
                    <a:pt x="56" y="34"/>
                    <a:pt x="56" y="34"/>
                  </a:cubicBezTo>
                  <a:lnTo>
                    <a:pt x="34" y="51"/>
                  </a:lnTo>
                  <a:close/>
                  <a:moveTo>
                    <a:pt x="10" y="8"/>
                  </a:moveTo>
                  <a:cubicBezTo>
                    <a:pt x="15" y="4"/>
                    <a:pt x="15" y="4"/>
                    <a:pt x="15" y="4"/>
                  </a:cubicBezTo>
                  <a:cubicBezTo>
                    <a:pt x="54" y="4"/>
                    <a:pt x="54" y="4"/>
                    <a:pt x="54" y="4"/>
                  </a:cubicBezTo>
                  <a:cubicBezTo>
                    <a:pt x="58" y="8"/>
                    <a:pt x="58" y="8"/>
                    <a:pt x="58" y="8"/>
                  </a:cubicBezTo>
                  <a:lnTo>
                    <a:pt x="10" y="8"/>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387" name="Freeform 29"/>
            <p:cNvSpPr>
              <a:spLocks noEditPoints="1"/>
            </p:cNvSpPr>
            <p:nvPr/>
          </p:nvSpPr>
          <p:spPr bwMode="auto">
            <a:xfrm>
              <a:off x="4412" y="1391"/>
              <a:ext cx="70" cy="94"/>
            </a:xfrm>
            <a:custGeom>
              <a:avLst/>
              <a:gdLst>
                <a:gd name="T0" fmla="*/ 57 w 57"/>
                <a:gd name="T1" fmla="*/ 48 h 77"/>
                <a:gd name="T2" fmla="*/ 57 w 57"/>
                <a:gd name="T3" fmla="*/ 48 h 77"/>
                <a:gd name="T4" fmla="*/ 57 w 57"/>
                <a:gd name="T5" fmla="*/ 47 h 77"/>
                <a:gd name="T6" fmla="*/ 28 w 57"/>
                <a:gd name="T7" fmla="*/ 0 h 77"/>
                <a:gd name="T8" fmla="*/ 0 w 57"/>
                <a:gd name="T9" fmla="*/ 47 h 77"/>
                <a:gd name="T10" fmla="*/ 0 w 57"/>
                <a:gd name="T11" fmla="*/ 48 h 77"/>
                <a:gd name="T12" fmla="*/ 0 w 57"/>
                <a:gd name="T13" fmla="*/ 48 h 77"/>
                <a:gd name="T14" fmla="*/ 0 w 57"/>
                <a:gd name="T15" fmla="*/ 48 h 77"/>
                <a:gd name="T16" fmla="*/ 0 w 57"/>
                <a:gd name="T17" fmla="*/ 49 h 77"/>
                <a:gd name="T18" fmla="*/ 0 w 57"/>
                <a:gd name="T19" fmla="*/ 49 h 77"/>
                <a:gd name="T20" fmla="*/ 28 w 57"/>
                <a:gd name="T21" fmla="*/ 77 h 77"/>
                <a:gd name="T22" fmla="*/ 57 w 57"/>
                <a:gd name="T23" fmla="*/ 49 h 77"/>
                <a:gd name="T24" fmla="*/ 57 w 57"/>
                <a:gd name="T25" fmla="*/ 49 h 77"/>
                <a:gd name="T26" fmla="*/ 57 w 57"/>
                <a:gd name="T27" fmla="*/ 48 h 77"/>
                <a:gd name="T28" fmla="*/ 57 w 57"/>
                <a:gd name="T29" fmla="*/ 48 h 77"/>
                <a:gd name="T30" fmla="*/ 48 w 57"/>
                <a:gd name="T31" fmla="*/ 49 h 77"/>
                <a:gd name="T32" fmla="*/ 48 w 57"/>
                <a:gd name="T33" fmla="*/ 49 h 77"/>
                <a:gd name="T34" fmla="*/ 42 w 57"/>
                <a:gd name="T35" fmla="*/ 62 h 77"/>
                <a:gd name="T36" fmla="*/ 28 w 57"/>
                <a:gd name="T37" fmla="*/ 68 h 77"/>
                <a:gd name="T38" fmla="*/ 26 w 57"/>
                <a:gd name="T39" fmla="*/ 68 h 77"/>
                <a:gd name="T40" fmla="*/ 43 w 57"/>
                <a:gd name="T41" fmla="*/ 37 h 77"/>
                <a:gd name="T42" fmla="*/ 43 w 57"/>
                <a:gd name="T43" fmla="*/ 32 h 77"/>
                <a:gd name="T44" fmla="*/ 48 w 57"/>
                <a:gd name="T45" fmla="*/ 48 h 77"/>
                <a:gd name="T46" fmla="*/ 48 w 57"/>
                <a:gd name="T47" fmla="*/ 48 h 77"/>
                <a:gd name="T48" fmla="*/ 48 w 57"/>
                <a:gd name="T49" fmla="*/ 48 h 77"/>
                <a:gd name="T50" fmla="*/ 48 w 57"/>
                <a:gd name="T51" fmla="*/ 48 h 77"/>
                <a:gd name="T52" fmla="*/ 48 w 57"/>
                <a:gd name="T53" fmla="*/ 48 h 77"/>
                <a:gd name="T54" fmla="*/ 48 w 57"/>
                <a:gd name="T55" fmla="*/ 4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 h="77">
                  <a:moveTo>
                    <a:pt x="57" y="48"/>
                  </a:moveTo>
                  <a:cubicBezTo>
                    <a:pt x="57" y="48"/>
                    <a:pt x="57" y="48"/>
                    <a:pt x="57" y="48"/>
                  </a:cubicBezTo>
                  <a:cubicBezTo>
                    <a:pt x="57" y="48"/>
                    <a:pt x="57" y="48"/>
                    <a:pt x="57" y="47"/>
                  </a:cubicBezTo>
                  <a:cubicBezTo>
                    <a:pt x="57" y="24"/>
                    <a:pt x="28" y="0"/>
                    <a:pt x="28" y="0"/>
                  </a:cubicBezTo>
                  <a:cubicBezTo>
                    <a:pt x="28" y="0"/>
                    <a:pt x="0" y="24"/>
                    <a:pt x="0" y="47"/>
                  </a:cubicBezTo>
                  <a:cubicBezTo>
                    <a:pt x="0" y="48"/>
                    <a:pt x="0" y="48"/>
                    <a:pt x="0" y="48"/>
                  </a:cubicBezTo>
                  <a:cubicBezTo>
                    <a:pt x="0" y="48"/>
                    <a:pt x="0" y="48"/>
                    <a:pt x="0" y="48"/>
                  </a:cubicBezTo>
                  <a:cubicBezTo>
                    <a:pt x="0" y="48"/>
                    <a:pt x="0" y="48"/>
                    <a:pt x="0" y="48"/>
                  </a:cubicBezTo>
                  <a:cubicBezTo>
                    <a:pt x="0" y="49"/>
                    <a:pt x="0" y="49"/>
                    <a:pt x="0" y="49"/>
                  </a:cubicBezTo>
                  <a:cubicBezTo>
                    <a:pt x="0" y="49"/>
                    <a:pt x="0" y="49"/>
                    <a:pt x="0" y="49"/>
                  </a:cubicBezTo>
                  <a:cubicBezTo>
                    <a:pt x="0" y="65"/>
                    <a:pt x="13" y="77"/>
                    <a:pt x="28" y="77"/>
                  </a:cubicBezTo>
                  <a:cubicBezTo>
                    <a:pt x="44" y="77"/>
                    <a:pt x="57" y="65"/>
                    <a:pt x="57" y="49"/>
                  </a:cubicBezTo>
                  <a:cubicBezTo>
                    <a:pt x="57" y="49"/>
                    <a:pt x="57" y="49"/>
                    <a:pt x="57" y="49"/>
                  </a:cubicBezTo>
                  <a:cubicBezTo>
                    <a:pt x="57" y="49"/>
                    <a:pt x="57" y="49"/>
                    <a:pt x="57" y="48"/>
                  </a:cubicBezTo>
                  <a:cubicBezTo>
                    <a:pt x="57" y="48"/>
                    <a:pt x="57" y="48"/>
                    <a:pt x="57" y="48"/>
                  </a:cubicBezTo>
                  <a:close/>
                  <a:moveTo>
                    <a:pt x="48" y="49"/>
                  </a:moveTo>
                  <a:cubicBezTo>
                    <a:pt x="48" y="49"/>
                    <a:pt x="48" y="49"/>
                    <a:pt x="48" y="49"/>
                  </a:cubicBezTo>
                  <a:cubicBezTo>
                    <a:pt x="48" y="54"/>
                    <a:pt x="46" y="59"/>
                    <a:pt x="42" y="62"/>
                  </a:cubicBezTo>
                  <a:cubicBezTo>
                    <a:pt x="38" y="66"/>
                    <a:pt x="34" y="68"/>
                    <a:pt x="28" y="68"/>
                  </a:cubicBezTo>
                  <a:cubicBezTo>
                    <a:pt x="28" y="68"/>
                    <a:pt x="27" y="68"/>
                    <a:pt x="26" y="68"/>
                  </a:cubicBezTo>
                  <a:cubicBezTo>
                    <a:pt x="36" y="61"/>
                    <a:pt x="43" y="50"/>
                    <a:pt x="43" y="37"/>
                  </a:cubicBezTo>
                  <a:cubicBezTo>
                    <a:pt x="43" y="35"/>
                    <a:pt x="43" y="34"/>
                    <a:pt x="43" y="32"/>
                  </a:cubicBezTo>
                  <a:cubicBezTo>
                    <a:pt x="46" y="38"/>
                    <a:pt x="48" y="43"/>
                    <a:pt x="48" y="48"/>
                  </a:cubicBezTo>
                  <a:cubicBezTo>
                    <a:pt x="48" y="48"/>
                    <a:pt x="48" y="48"/>
                    <a:pt x="48" y="48"/>
                  </a:cubicBezTo>
                  <a:cubicBezTo>
                    <a:pt x="48" y="48"/>
                    <a:pt x="48" y="48"/>
                    <a:pt x="48" y="48"/>
                  </a:cubicBezTo>
                  <a:cubicBezTo>
                    <a:pt x="48" y="48"/>
                    <a:pt x="48" y="48"/>
                    <a:pt x="48" y="48"/>
                  </a:cubicBezTo>
                  <a:cubicBezTo>
                    <a:pt x="48" y="48"/>
                    <a:pt x="48" y="48"/>
                    <a:pt x="48" y="48"/>
                  </a:cubicBezTo>
                  <a:cubicBezTo>
                    <a:pt x="48" y="49"/>
                    <a:pt x="48" y="49"/>
                    <a:pt x="48" y="49"/>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388" name="Freeform 30"/>
            <p:cNvSpPr>
              <a:spLocks noEditPoints="1"/>
            </p:cNvSpPr>
            <p:nvPr/>
          </p:nvSpPr>
          <p:spPr bwMode="auto">
            <a:xfrm>
              <a:off x="4337" y="1322"/>
              <a:ext cx="109" cy="104"/>
            </a:xfrm>
            <a:custGeom>
              <a:avLst/>
              <a:gdLst>
                <a:gd name="T0" fmla="*/ 52 w 89"/>
                <a:gd name="T1" fmla="*/ 2 h 85"/>
                <a:gd name="T2" fmla="*/ 4 w 89"/>
                <a:gd name="T3" fmla="*/ 35 h 85"/>
                <a:gd name="T4" fmla="*/ 3 w 89"/>
                <a:gd name="T5" fmla="*/ 45 h 85"/>
                <a:gd name="T6" fmla="*/ 28 w 89"/>
                <a:gd name="T7" fmla="*/ 81 h 85"/>
                <a:gd name="T8" fmla="*/ 37 w 89"/>
                <a:gd name="T9" fmla="*/ 83 h 85"/>
                <a:gd name="T10" fmla="*/ 85 w 89"/>
                <a:gd name="T11" fmla="*/ 50 h 85"/>
                <a:gd name="T12" fmla="*/ 87 w 89"/>
                <a:gd name="T13" fmla="*/ 41 h 85"/>
                <a:gd name="T14" fmla="*/ 61 w 89"/>
                <a:gd name="T15" fmla="*/ 4 h 85"/>
                <a:gd name="T16" fmla="*/ 52 w 89"/>
                <a:gd name="T17" fmla="*/ 2 h 85"/>
                <a:gd name="T18" fmla="*/ 38 w 89"/>
                <a:gd name="T19" fmla="*/ 48 h 85"/>
                <a:gd name="T20" fmla="*/ 31 w 89"/>
                <a:gd name="T21" fmla="*/ 70 h 85"/>
                <a:gd name="T22" fmla="*/ 11 w 89"/>
                <a:gd name="T23" fmla="*/ 42 h 85"/>
                <a:gd name="T24" fmla="*/ 38 w 89"/>
                <a:gd name="T25" fmla="*/ 48 h 85"/>
                <a:gd name="T26" fmla="*/ 14 w 89"/>
                <a:gd name="T27" fmla="*/ 40 h 85"/>
                <a:gd name="T28" fmla="*/ 52 w 89"/>
                <a:gd name="T29" fmla="*/ 13 h 85"/>
                <a:gd name="T30" fmla="*/ 43 w 89"/>
                <a:gd name="T31" fmla="*/ 41 h 85"/>
                <a:gd name="T32" fmla="*/ 14 w 89"/>
                <a:gd name="T33" fmla="*/ 40 h 85"/>
                <a:gd name="T34" fmla="*/ 39 w 89"/>
                <a:gd name="T35" fmla="*/ 48 h 85"/>
                <a:gd name="T36" fmla="*/ 50 w 89"/>
                <a:gd name="T37" fmla="*/ 50 h 85"/>
                <a:gd name="T38" fmla="*/ 51 w 89"/>
                <a:gd name="T39" fmla="*/ 40 h 85"/>
                <a:gd name="T40" fmla="*/ 74 w 89"/>
                <a:gd name="T41" fmla="*/ 47 h 85"/>
                <a:gd name="T42" fmla="*/ 38 w 89"/>
                <a:gd name="T43" fmla="*/ 72 h 85"/>
                <a:gd name="T44" fmla="*/ 39 w 89"/>
                <a:gd name="T45" fmla="*/ 48 h 85"/>
                <a:gd name="T46" fmla="*/ 51 w 89"/>
                <a:gd name="T47" fmla="*/ 39 h 85"/>
                <a:gd name="T48" fmla="*/ 55 w 89"/>
                <a:gd name="T49" fmla="*/ 11 h 85"/>
                <a:gd name="T50" fmla="*/ 75 w 89"/>
                <a:gd name="T51" fmla="*/ 40 h 85"/>
                <a:gd name="T52" fmla="*/ 51 w 89"/>
                <a:gd name="T53" fmla="*/ 3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85">
                  <a:moveTo>
                    <a:pt x="52" y="2"/>
                  </a:moveTo>
                  <a:cubicBezTo>
                    <a:pt x="4" y="35"/>
                    <a:pt x="4" y="35"/>
                    <a:pt x="4" y="35"/>
                  </a:cubicBezTo>
                  <a:cubicBezTo>
                    <a:pt x="1" y="38"/>
                    <a:pt x="0" y="42"/>
                    <a:pt x="3" y="45"/>
                  </a:cubicBezTo>
                  <a:cubicBezTo>
                    <a:pt x="28" y="81"/>
                    <a:pt x="28" y="81"/>
                    <a:pt x="28" y="81"/>
                  </a:cubicBezTo>
                  <a:cubicBezTo>
                    <a:pt x="30" y="84"/>
                    <a:pt x="34" y="85"/>
                    <a:pt x="37" y="83"/>
                  </a:cubicBezTo>
                  <a:cubicBezTo>
                    <a:pt x="85" y="50"/>
                    <a:pt x="85" y="50"/>
                    <a:pt x="85" y="50"/>
                  </a:cubicBezTo>
                  <a:cubicBezTo>
                    <a:pt x="88" y="48"/>
                    <a:pt x="89" y="44"/>
                    <a:pt x="87" y="41"/>
                  </a:cubicBezTo>
                  <a:cubicBezTo>
                    <a:pt x="61" y="4"/>
                    <a:pt x="61" y="4"/>
                    <a:pt x="61" y="4"/>
                  </a:cubicBezTo>
                  <a:cubicBezTo>
                    <a:pt x="59" y="1"/>
                    <a:pt x="55" y="0"/>
                    <a:pt x="52" y="2"/>
                  </a:cubicBezTo>
                  <a:close/>
                  <a:moveTo>
                    <a:pt x="38" y="48"/>
                  </a:moveTo>
                  <a:cubicBezTo>
                    <a:pt x="31" y="70"/>
                    <a:pt x="31" y="70"/>
                    <a:pt x="31" y="70"/>
                  </a:cubicBezTo>
                  <a:cubicBezTo>
                    <a:pt x="11" y="42"/>
                    <a:pt x="11" y="42"/>
                    <a:pt x="11" y="42"/>
                  </a:cubicBezTo>
                  <a:lnTo>
                    <a:pt x="38" y="48"/>
                  </a:lnTo>
                  <a:close/>
                  <a:moveTo>
                    <a:pt x="14" y="40"/>
                  </a:moveTo>
                  <a:cubicBezTo>
                    <a:pt x="52" y="13"/>
                    <a:pt x="52" y="13"/>
                    <a:pt x="52" y="13"/>
                  </a:cubicBezTo>
                  <a:cubicBezTo>
                    <a:pt x="43" y="41"/>
                    <a:pt x="43" y="41"/>
                    <a:pt x="43" y="41"/>
                  </a:cubicBezTo>
                  <a:lnTo>
                    <a:pt x="14" y="40"/>
                  </a:lnTo>
                  <a:close/>
                  <a:moveTo>
                    <a:pt x="39" y="48"/>
                  </a:moveTo>
                  <a:cubicBezTo>
                    <a:pt x="50" y="50"/>
                    <a:pt x="50" y="50"/>
                    <a:pt x="50" y="50"/>
                  </a:cubicBezTo>
                  <a:cubicBezTo>
                    <a:pt x="51" y="40"/>
                    <a:pt x="51" y="40"/>
                    <a:pt x="51" y="40"/>
                  </a:cubicBezTo>
                  <a:cubicBezTo>
                    <a:pt x="74" y="47"/>
                    <a:pt x="74" y="47"/>
                    <a:pt x="74" y="47"/>
                  </a:cubicBezTo>
                  <a:cubicBezTo>
                    <a:pt x="38" y="72"/>
                    <a:pt x="38" y="72"/>
                    <a:pt x="38" y="72"/>
                  </a:cubicBezTo>
                  <a:lnTo>
                    <a:pt x="39" y="48"/>
                  </a:lnTo>
                  <a:close/>
                  <a:moveTo>
                    <a:pt x="51" y="39"/>
                  </a:moveTo>
                  <a:cubicBezTo>
                    <a:pt x="55" y="11"/>
                    <a:pt x="55" y="11"/>
                    <a:pt x="55" y="11"/>
                  </a:cubicBezTo>
                  <a:cubicBezTo>
                    <a:pt x="75" y="40"/>
                    <a:pt x="75" y="40"/>
                    <a:pt x="75" y="40"/>
                  </a:cubicBezTo>
                  <a:lnTo>
                    <a:pt x="51" y="39"/>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389" name="Freeform 31"/>
            <p:cNvSpPr>
              <a:spLocks noEditPoints="1"/>
            </p:cNvSpPr>
            <p:nvPr/>
          </p:nvSpPr>
          <p:spPr bwMode="auto">
            <a:xfrm>
              <a:off x="4294" y="1262"/>
              <a:ext cx="83" cy="85"/>
            </a:xfrm>
            <a:custGeom>
              <a:avLst/>
              <a:gdLst>
                <a:gd name="T0" fmla="*/ 34 w 68"/>
                <a:gd name="T1" fmla="*/ 0 h 69"/>
                <a:gd name="T2" fmla="*/ 0 w 68"/>
                <a:gd name="T3" fmla="*/ 34 h 69"/>
                <a:gd name="T4" fmla="*/ 34 w 68"/>
                <a:gd name="T5" fmla="*/ 69 h 69"/>
                <a:gd name="T6" fmla="*/ 68 w 68"/>
                <a:gd name="T7" fmla="*/ 34 h 69"/>
                <a:gd name="T8" fmla="*/ 34 w 68"/>
                <a:gd name="T9" fmla="*/ 0 h 69"/>
                <a:gd name="T10" fmla="*/ 34 w 68"/>
                <a:gd name="T11" fmla="*/ 62 h 69"/>
                <a:gd name="T12" fmla="*/ 7 w 68"/>
                <a:gd name="T13" fmla="*/ 34 h 69"/>
                <a:gd name="T14" fmla="*/ 34 w 68"/>
                <a:gd name="T15" fmla="*/ 7 h 69"/>
                <a:gd name="T16" fmla="*/ 62 w 68"/>
                <a:gd name="T17" fmla="*/ 34 h 69"/>
                <a:gd name="T18" fmla="*/ 34 w 68"/>
                <a:gd name="T19" fmla="*/ 62 h 69"/>
                <a:gd name="T20" fmla="*/ 22 w 68"/>
                <a:gd name="T21" fmla="*/ 24 h 69"/>
                <a:gd name="T22" fmla="*/ 36 w 68"/>
                <a:gd name="T23" fmla="*/ 34 h 69"/>
                <a:gd name="T24" fmla="*/ 22 w 68"/>
                <a:gd name="T25" fmla="*/ 45 h 69"/>
                <a:gd name="T26" fmla="*/ 22 w 68"/>
                <a:gd name="T27" fmla="*/ 24 h 69"/>
                <a:gd name="T28" fmla="*/ 39 w 68"/>
                <a:gd name="T29" fmla="*/ 24 h 69"/>
                <a:gd name="T30" fmla="*/ 54 w 68"/>
                <a:gd name="T31" fmla="*/ 34 h 69"/>
                <a:gd name="T32" fmla="*/ 39 w 68"/>
                <a:gd name="T33" fmla="*/ 45 h 69"/>
                <a:gd name="T34" fmla="*/ 39 w 68"/>
                <a:gd name="T35"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69">
                  <a:moveTo>
                    <a:pt x="34" y="0"/>
                  </a:moveTo>
                  <a:cubicBezTo>
                    <a:pt x="15" y="0"/>
                    <a:pt x="0" y="16"/>
                    <a:pt x="0" y="34"/>
                  </a:cubicBezTo>
                  <a:cubicBezTo>
                    <a:pt x="0" y="53"/>
                    <a:pt x="15" y="69"/>
                    <a:pt x="34" y="69"/>
                  </a:cubicBezTo>
                  <a:cubicBezTo>
                    <a:pt x="53" y="69"/>
                    <a:pt x="68" y="53"/>
                    <a:pt x="68" y="34"/>
                  </a:cubicBezTo>
                  <a:cubicBezTo>
                    <a:pt x="68" y="16"/>
                    <a:pt x="53" y="0"/>
                    <a:pt x="34" y="0"/>
                  </a:cubicBezTo>
                  <a:close/>
                  <a:moveTo>
                    <a:pt x="34" y="62"/>
                  </a:moveTo>
                  <a:cubicBezTo>
                    <a:pt x="19" y="62"/>
                    <a:pt x="7" y="50"/>
                    <a:pt x="7" y="34"/>
                  </a:cubicBezTo>
                  <a:cubicBezTo>
                    <a:pt x="7" y="19"/>
                    <a:pt x="19" y="7"/>
                    <a:pt x="34" y="7"/>
                  </a:cubicBezTo>
                  <a:cubicBezTo>
                    <a:pt x="50" y="7"/>
                    <a:pt x="62" y="19"/>
                    <a:pt x="62" y="34"/>
                  </a:cubicBezTo>
                  <a:cubicBezTo>
                    <a:pt x="62" y="50"/>
                    <a:pt x="50" y="62"/>
                    <a:pt x="34" y="62"/>
                  </a:cubicBezTo>
                  <a:close/>
                  <a:moveTo>
                    <a:pt x="22" y="24"/>
                  </a:moveTo>
                  <a:cubicBezTo>
                    <a:pt x="36" y="34"/>
                    <a:pt x="36" y="34"/>
                    <a:pt x="36" y="34"/>
                  </a:cubicBezTo>
                  <a:cubicBezTo>
                    <a:pt x="22" y="45"/>
                    <a:pt x="22" y="45"/>
                    <a:pt x="22" y="45"/>
                  </a:cubicBezTo>
                  <a:lnTo>
                    <a:pt x="22" y="24"/>
                  </a:lnTo>
                  <a:close/>
                  <a:moveTo>
                    <a:pt x="39" y="24"/>
                  </a:moveTo>
                  <a:cubicBezTo>
                    <a:pt x="54" y="34"/>
                    <a:pt x="54" y="34"/>
                    <a:pt x="54" y="34"/>
                  </a:cubicBezTo>
                  <a:cubicBezTo>
                    <a:pt x="39" y="45"/>
                    <a:pt x="39" y="45"/>
                    <a:pt x="39" y="45"/>
                  </a:cubicBezTo>
                  <a:lnTo>
                    <a:pt x="39" y="24"/>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390" name="Freeform 32"/>
            <p:cNvSpPr>
              <a:spLocks noEditPoints="1"/>
            </p:cNvSpPr>
            <p:nvPr/>
          </p:nvSpPr>
          <p:spPr bwMode="auto">
            <a:xfrm>
              <a:off x="4332" y="1441"/>
              <a:ext cx="66" cy="76"/>
            </a:xfrm>
            <a:custGeom>
              <a:avLst/>
              <a:gdLst>
                <a:gd name="T0" fmla="*/ 50 w 54"/>
                <a:gd name="T1" fmla="*/ 12 h 62"/>
                <a:gd name="T2" fmla="*/ 42 w 54"/>
                <a:gd name="T3" fmla="*/ 4 h 62"/>
                <a:gd name="T4" fmla="*/ 33 w 54"/>
                <a:gd name="T5" fmla="*/ 0 h 62"/>
                <a:gd name="T6" fmla="*/ 6 w 54"/>
                <a:gd name="T7" fmla="*/ 0 h 62"/>
                <a:gd name="T8" fmla="*/ 0 w 54"/>
                <a:gd name="T9" fmla="*/ 6 h 62"/>
                <a:gd name="T10" fmla="*/ 0 w 54"/>
                <a:gd name="T11" fmla="*/ 56 h 62"/>
                <a:gd name="T12" fmla="*/ 6 w 54"/>
                <a:gd name="T13" fmla="*/ 62 h 62"/>
                <a:gd name="T14" fmla="*/ 48 w 54"/>
                <a:gd name="T15" fmla="*/ 62 h 62"/>
                <a:gd name="T16" fmla="*/ 54 w 54"/>
                <a:gd name="T17" fmla="*/ 56 h 62"/>
                <a:gd name="T18" fmla="*/ 54 w 54"/>
                <a:gd name="T19" fmla="*/ 21 h 62"/>
                <a:gd name="T20" fmla="*/ 50 w 54"/>
                <a:gd name="T21" fmla="*/ 12 h 62"/>
                <a:gd name="T22" fmla="*/ 35 w 54"/>
                <a:gd name="T23" fmla="*/ 8 h 62"/>
                <a:gd name="T24" fmla="*/ 35 w 54"/>
                <a:gd name="T25" fmla="*/ 9 h 62"/>
                <a:gd name="T26" fmla="*/ 37 w 54"/>
                <a:gd name="T27" fmla="*/ 10 h 62"/>
                <a:gd name="T28" fmla="*/ 44 w 54"/>
                <a:gd name="T29" fmla="*/ 17 h 62"/>
                <a:gd name="T30" fmla="*/ 45 w 54"/>
                <a:gd name="T31" fmla="*/ 19 h 62"/>
                <a:gd name="T32" fmla="*/ 46 w 54"/>
                <a:gd name="T33" fmla="*/ 19 h 62"/>
                <a:gd name="T34" fmla="*/ 35 w 54"/>
                <a:gd name="T35" fmla="*/ 19 h 62"/>
                <a:gd name="T36" fmla="*/ 35 w 54"/>
                <a:gd name="T37" fmla="*/ 8 h 62"/>
                <a:gd name="T38" fmla="*/ 46 w 54"/>
                <a:gd name="T39" fmla="*/ 54 h 62"/>
                <a:gd name="T40" fmla="*/ 8 w 54"/>
                <a:gd name="T41" fmla="*/ 54 h 62"/>
                <a:gd name="T42" fmla="*/ 8 w 54"/>
                <a:gd name="T43" fmla="*/ 8 h 62"/>
                <a:gd name="T44" fmla="*/ 31 w 54"/>
                <a:gd name="T45" fmla="*/ 8 h 62"/>
                <a:gd name="T46" fmla="*/ 31 w 54"/>
                <a:gd name="T47" fmla="*/ 23 h 62"/>
                <a:gd name="T48" fmla="*/ 46 w 54"/>
                <a:gd name="T49" fmla="*/ 23 h 62"/>
                <a:gd name="T50" fmla="*/ 46 w 54"/>
                <a:gd name="T51" fmla="*/ 5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62">
                  <a:moveTo>
                    <a:pt x="50" y="12"/>
                  </a:moveTo>
                  <a:cubicBezTo>
                    <a:pt x="42" y="4"/>
                    <a:pt x="42" y="4"/>
                    <a:pt x="42" y="4"/>
                  </a:cubicBezTo>
                  <a:cubicBezTo>
                    <a:pt x="40" y="2"/>
                    <a:pt x="36" y="0"/>
                    <a:pt x="33" y="0"/>
                  </a:cubicBezTo>
                  <a:cubicBezTo>
                    <a:pt x="6" y="0"/>
                    <a:pt x="6" y="0"/>
                    <a:pt x="6" y="0"/>
                  </a:cubicBezTo>
                  <a:cubicBezTo>
                    <a:pt x="3" y="0"/>
                    <a:pt x="0" y="3"/>
                    <a:pt x="0" y="6"/>
                  </a:cubicBezTo>
                  <a:cubicBezTo>
                    <a:pt x="0" y="56"/>
                    <a:pt x="0" y="56"/>
                    <a:pt x="0" y="56"/>
                  </a:cubicBezTo>
                  <a:cubicBezTo>
                    <a:pt x="0" y="59"/>
                    <a:pt x="3" y="62"/>
                    <a:pt x="6" y="62"/>
                  </a:cubicBezTo>
                  <a:cubicBezTo>
                    <a:pt x="48" y="62"/>
                    <a:pt x="48" y="62"/>
                    <a:pt x="48" y="62"/>
                  </a:cubicBezTo>
                  <a:cubicBezTo>
                    <a:pt x="51" y="62"/>
                    <a:pt x="54" y="59"/>
                    <a:pt x="54" y="56"/>
                  </a:cubicBezTo>
                  <a:cubicBezTo>
                    <a:pt x="54" y="21"/>
                    <a:pt x="54" y="21"/>
                    <a:pt x="54" y="21"/>
                  </a:cubicBezTo>
                  <a:cubicBezTo>
                    <a:pt x="54" y="18"/>
                    <a:pt x="52" y="14"/>
                    <a:pt x="50" y="12"/>
                  </a:cubicBezTo>
                  <a:close/>
                  <a:moveTo>
                    <a:pt x="35" y="8"/>
                  </a:moveTo>
                  <a:cubicBezTo>
                    <a:pt x="35" y="8"/>
                    <a:pt x="35" y="9"/>
                    <a:pt x="35" y="9"/>
                  </a:cubicBezTo>
                  <a:cubicBezTo>
                    <a:pt x="36" y="9"/>
                    <a:pt x="37" y="10"/>
                    <a:pt x="37" y="10"/>
                  </a:cubicBezTo>
                  <a:cubicBezTo>
                    <a:pt x="44" y="17"/>
                    <a:pt x="44" y="17"/>
                    <a:pt x="44" y="17"/>
                  </a:cubicBezTo>
                  <a:cubicBezTo>
                    <a:pt x="45" y="17"/>
                    <a:pt x="45" y="18"/>
                    <a:pt x="45" y="19"/>
                  </a:cubicBezTo>
                  <a:cubicBezTo>
                    <a:pt x="46" y="19"/>
                    <a:pt x="46" y="19"/>
                    <a:pt x="46" y="19"/>
                  </a:cubicBezTo>
                  <a:cubicBezTo>
                    <a:pt x="35" y="19"/>
                    <a:pt x="35" y="19"/>
                    <a:pt x="35" y="19"/>
                  </a:cubicBezTo>
                  <a:lnTo>
                    <a:pt x="35" y="8"/>
                  </a:lnTo>
                  <a:close/>
                  <a:moveTo>
                    <a:pt x="46" y="54"/>
                  </a:moveTo>
                  <a:cubicBezTo>
                    <a:pt x="8" y="54"/>
                    <a:pt x="8" y="54"/>
                    <a:pt x="8" y="54"/>
                  </a:cubicBezTo>
                  <a:cubicBezTo>
                    <a:pt x="8" y="8"/>
                    <a:pt x="8" y="8"/>
                    <a:pt x="8" y="8"/>
                  </a:cubicBezTo>
                  <a:cubicBezTo>
                    <a:pt x="31" y="8"/>
                    <a:pt x="31" y="8"/>
                    <a:pt x="31" y="8"/>
                  </a:cubicBezTo>
                  <a:cubicBezTo>
                    <a:pt x="31" y="23"/>
                    <a:pt x="31" y="23"/>
                    <a:pt x="31" y="23"/>
                  </a:cubicBezTo>
                  <a:cubicBezTo>
                    <a:pt x="46" y="23"/>
                    <a:pt x="46" y="23"/>
                    <a:pt x="46" y="23"/>
                  </a:cubicBezTo>
                  <a:lnTo>
                    <a:pt x="46" y="54"/>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391" name="Freeform 33"/>
            <p:cNvSpPr>
              <a:spLocks noEditPoints="1"/>
            </p:cNvSpPr>
            <p:nvPr/>
          </p:nvSpPr>
          <p:spPr bwMode="auto">
            <a:xfrm>
              <a:off x="4327" y="1670"/>
              <a:ext cx="107" cy="114"/>
            </a:xfrm>
            <a:custGeom>
              <a:avLst/>
              <a:gdLst>
                <a:gd name="T0" fmla="*/ 78 w 87"/>
                <a:gd name="T1" fmla="*/ 0 h 93"/>
                <a:gd name="T2" fmla="*/ 9 w 87"/>
                <a:gd name="T3" fmla="*/ 0 h 93"/>
                <a:gd name="T4" fmla="*/ 0 w 87"/>
                <a:gd name="T5" fmla="*/ 9 h 93"/>
                <a:gd name="T6" fmla="*/ 0 w 87"/>
                <a:gd name="T7" fmla="*/ 84 h 93"/>
                <a:gd name="T8" fmla="*/ 9 w 87"/>
                <a:gd name="T9" fmla="*/ 93 h 93"/>
                <a:gd name="T10" fmla="*/ 78 w 87"/>
                <a:gd name="T11" fmla="*/ 93 h 93"/>
                <a:gd name="T12" fmla="*/ 87 w 87"/>
                <a:gd name="T13" fmla="*/ 84 h 93"/>
                <a:gd name="T14" fmla="*/ 87 w 87"/>
                <a:gd name="T15" fmla="*/ 9 h 93"/>
                <a:gd name="T16" fmla="*/ 78 w 87"/>
                <a:gd name="T17" fmla="*/ 0 h 93"/>
                <a:gd name="T18" fmla="*/ 75 w 87"/>
                <a:gd name="T19" fmla="*/ 81 h 93"/>
                <a:gd name="T20" fmla="*/ 12 w 87"/>
                <a:gd name="T21" fmla="*/ 81 h 93"/>
                <a:gd name="T22" fmla="*/ 12 w 87"/>
                <a:gd name="T23" fmla="*/ 11 h 93"/>
                <a:gd name="T24" fmla="*/ 75 w 87"/>
                <a:gd name="T25" fmla="*/ 11 h 93"/>
                <a:gd name="T26" fmla="*/ 75 w 87"/>
                <a:gd name="T27" fmla="*/ 81 h 93"/>
                <a:gd name="T28" fmla="*/ 23 w 87"/>
                <a:gd name="T29" fmla="*/ 40 h 93"/>
                <a:gd name="T30" fmla="*/ 64 w 87"/>
                <a:gd name="T31" fmla="*/ 40 h 93"/>
                <a:gd name="T32" fmla="*/ 64 w 87"/>
                <a:gd name="T33" fmla="*/ 46 h 93"/>
                <a:gd name="T34" fmla="*/ 23 w 87"/>
                <a:gd name="T35" fmla="*/ 46 h 93"/>
                <a:gd name="T36" fmla="*/ 23 w 87"/>
                <a:gd name="T37" fmla="*/ 40 h 93"/>
                <a:gd name="T38" fmla="*/ 23 w 87"/>
                <a:gd name="T39" fmla="*/ 52 h 93"/>
                <a:gd name="T40" fmla="*/ 64 w 87"/>
                <a:gd name="T41" fmla="*/ 52 h 93"/>
                <a:gd name="T42" fmla="*/ 64 w 87"/>
                <a:gd name="T43" fmla="*/ 58 h 93"/>
                <a:gd name="T44" fmla="*/ 23 w 87"/>
                <a:gd name="T45" fmla="*/ 58 h 93"/>
                <a:gd name="T46" fmla="*/ 23 w 87"/>
                <a:gd name="T47" fmla="*/ 52 h 93"/>
                <a:gd name="T48" fmla="*/ 23 w 87"/>
                <a:gd name="T49" fmla="*/ 64 h 93"/>
                <a:gd name="T50" fmla="*/ 64 w 87"/>
                <a:gd name="T51" fmla="*/ 64 h 93"/>
                <a:gd name="T52" fmla="*/ 64 w 87"/>
                <a:gd name="T53" fmla="*/ 69 h 93"/>
                <a:gd name="T54" fmla="*/ 23 w 87"/>
                <a:gd name="T55" fmla="*/ 69 h 93"/>
                <a:gd name="T56" fmla="*/ 23 w 87"/>
                <a:gd name="T57" fmla="*/ 64 h 93"/>
                <a:gd name="T58" fmla="*/ 23 w 87"/>
                <a:gd name="T59" fmla="*/ 29 h 93"/>
                <a:gd name="T60" fmla="*/ 64 w 87"/>
                <a:gd name="T61" fmla="*/ 29 h 93"/>
                <a:gd name="T62" fmla="*/ 64 w 87"/>
                <a:gd name="T63" fmla="*/ 35 h 93"/>
                <a:gd name="T64" fmla="*/ 23 w 87"/>
                <a:gd name="T65" fmla="*/ 35 h 93"/>
                <a:gd name="T66" fmla="*/ 23 w 87"/>
                <a:gd name="T67" fmla="*/ 2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7" h="93">
                  <a:moveTo>
                    <a:pt x="78" y="0"/>
                  </a:moveTo>
                  <a:cubicBezTo>
                    <a:pt x="9" y="0"/>
                    <a:pt x="9" y="0"/>
                    <a:pt x="9" y="0"/>
                  </a:cubicBezTo>
                  <a:cubicBezTo>
                    <a:pt x="4" y="0"/>
                    <a:pt x="0" y="4"/>
                    <a:pt x="0" y="9"/>
                  </a:cubicBezTo>
                  <a:cubicBezTo>
                    <a:pt x="0" y="84"/>
                    <a:pt x="0" y="84"/>
                    <a:pt x="0" y="84"/>
                  </a:cubicBezTo>
                  <a:cubicBezTo>
                    <a:pt x="0" y="89"/>
                    <a:pt x="4" y="93"/>
                    <a:pt x="9" y="93"/>
                  </a:cubicBezTo>
                  <a:cubicBezTo>
                    <a:pt x="78" y="93"/>
                    <a:pt x="78" y="93"/>
                    <a:pt x="78" y="93"/>
                  </a:cubicBezTo>
                  <a:cubicBezTo>
                    <a:pt x="83" y="93"/>
                    <a:pt x="87" y="89"/>
                    <a:pt x="87" y="84"/>
                  </a:cubicBezTo>
                  <a:cubicBezTo>
                    <a:pt x="87" y="9"/>
                    <a:pt x="87" y="9"/>
                    <a:pt x="87" y="9"/>
                  </a:cubicBezTo>
                  <a:cubicBezTo>
                    <a:pt x="87" y="4"/>
                    <a:pt x="83" y="0"/>
                    <a:pt x="78" y="0"/>
                  </a:cubicBezTo>
                  <a:close/>
                  <a:moveTo>
                    <a:pt x="75" y="81"/>
                  </a:moveTo>
                  <a:cubicBezTo>
                    <a:pt x="12" y="81"/>
                    <a:pt x="12" y="81"/>
                    <a:pt x="12" y="81"/>
                  </a:cubicBezTo>
                  <a:cubicBezTo>
                    <a:pt x="12" y="11"/>
                    <a:pt x="12" y="11"/>
                    <a:pt x="12" y="11"/>
                  </a:cubicBezTo>
                  <a:cubicBezTo>
                    <a:pt x="75" y="11"/>
                    <a:pt x="75" y="11"/>
                    <a:pt x="75" y="11"/>
                  </a:cubicBezTo>
                  <a:lnTo>
                    <a:pt x="75" y="81"/>
                  </a:lnTo>
                  <a:close/>
                  <a:moveTo>
                    <a:pt x="23" y="40"/>
                  </a:moveTo>
                  <a:cubicBezTo>
                    <a:pt x="64" y="40"/>
                    <a:pt x="64" y="40"/>
                    <a:pt x="64" y="40"/>
                  </a:cubicBezTo>
                  <a:cubicBezTo>
                    <a:pt x="64" y="46"/>
                    <a:pt x="64" y="46"/>
                    <a:pt x="64" y="46"/>
                  </a:cubicBezTo>
                  <a:cubicBezTo>
                    <a:pt x="23" y="46"/>
                    <a:pt x="23" y="46"/>
                    <a:pt x="23" y="46"/>
                  </a:cubicBezTo>
                  <a:lnTo>
                    <a:pt x="23" y="40"/>
                  </a:lnTo>
                  <a:close/>
                  <a:moveTo>
                    <a:pt x="23" y="52"/>
                  </a:moveTo>
                  <a:cubicBezTo>
                    <a:pt x="64" y="52"/>
                    <a:pt x="64" y="52"/>
                    <a:pt x="64" y="52"/>
                  </a:cubicBezTo>
                  <a:cubicBezTo>
                    <a:pt x="64" y="58"/>
                    <a:pt x="64" y="58"/>
                    <a:pt x="64" y="58"/>
                  </a:cubicBezTo>
                  <a:cubicBezTo>
                    <a:pt x="23" y="58"/>
                    <a:pt x="23" y="58"/>
                    <a:pt x="23" y="58"/>
                  </a:cubicBezTo>
                  <a:lnTo>
                    <a:pt x="23" y="52"/>
                  </a:lnTo>
                  <a:close/>
                  <a:moveTo>
                    <a:pt x="23" y="64"/>
                  </a:moveTo>
                  <a:cubicBezTo>
                    <a:pt x="64" y="64"/>
                    <a:pt x="64" y="64"/>
                    <a:pt x="64" y="64"/>
                  </a:cubicBezTo>
                  <a:cubicBezTo>
                    <a:pt x="64" y="69"/>
                    <a:pt x="64" y="69"/>
                    <a:pt x="64" y="69"/>
                  </a:cubicBezTo>
                  <a:cubicBezTo>
                    <a:pt x="23" y="69"/>
                    <a:pt x="23" y="69"/>
                    <a:pt x="23" y="69"/>
                  </a:cubicBezTo>
                  <a:lnTo>
                    <a:pt x="23" y="64"/>
                  </a:lnTo>
                  <a:close/>
                  <a:moveTo>
                    <a:pt x="23" y="29"/>
                  </a:moveTo>
                  <a:cubicBezTo>
                    <a:pt x="64" y="29"/>
                    <a:pt x="64" y="29"/>
                    <a:pt x="64" y="29"/>
                  </a:cubicBezTo>
                  <a:cubicBezTo>
                    <a:pt x="64" y="35"/>
                    <a:pt x="64" y="35"/>
                    <a:pt x="64" y="35"/>
                  </a:cubicBezTo>
                  <a:cubicBezTo>
                    <a:pt x="23" y="35"/>
                    <a:pt x="23" y="35"/>
                    <a:pt x="23" y="35"/>
                  </a:cubicBezTo>
                  <a:lnTo>
                    <a:pt x="23" y="29"/>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392" name="Freeform 34"/>
            <p:cNvSpPr>
              <a:spLocks noEditPoints="1"/>
            </p:cNvSpPr>
            <p:nvPr/>
          </p:nvSpPr>
          <p:spPr bwMode="auto">
            <a:xfrm>
              <a:off x="4307" y="1806"/>
              <a:ext cx="101" cy="76"/>
            </a:xfrm>
            <a:custGeom>
              <a:avLst/>
              <a:gdLst>
                <a:gd name="T0" fmla="*/ 0 w 101"/>
                <a:gd name="T1" fmla="*/ 0 h 76"/>
                <a:gd name="T2" fmla="*/ 0 w 101"/>
                <a:gd name="T3" fmla="*/ 76 h 76"/>
                <a:gd name="T4" fmla="*/ 101 w 101"/>
                <a:gd name="T5" fmla="*/ 76 h 76"/>
                <a:gd name="T6" fmla="*/ 101 w 101"/>
                <a:gd name="T7" fmla="*/ 0 h 76"/>
                <a:gd name="T8" fmla="*/ 0 w 101"/>
                <a:gd name="T9" fmla="*/ 0 h 76"/>
                <a:gd name="T10" fmla="*/ 19 w 101"/>
                <a:gd name="T11" fmla="*/ 70 h 76"/>
                <a:gd name="T12" fmla="*/ 6 w 101"/>
                <a:gd name="T13" fmla="*/ 70 h 76"/>
                <a:gd name="T14" fmla="*/ 6 w 101"/>
                <a:gd name="T15" fmla="*/ 57 h 76"/>
                <a:gd name="T16" fmla="*/ 19 w 101"/>
                <a:gd name="T17" fmla="*/ 57 h 76"/>
                <a:gd name="T18" fmla="*/ 19 w 101"/>
                <a:gd name="T19" fmla="*/ 70 h 76"/>
                <a:gd name="T20" fmla="*/ 19 w 101"/>
                <a:gd name="T21" fmla="*/ 44 h 76"/>
                <a:gd name="T22" fmla="*/ 6 w 101"/>
                <a:gd name="T23" fmla="*/ 44 h 76"/>
                <a:gd name="T24" fmla="*/ 6 w 101"/>
                <a:gd name="T25" fmla="*/ 32 h 76"/>
                <a:gd name="T26" fmla="*/ 19 w 101"/>
                <a:gd name="T27" fmla="*/ 32 h 76"/>
                <a:gd name="T28" fmla="*/ 19 w 101"/>
                <a:gd name="T29" fmla="*/ 44 h 76"/>
                <a:gd name="T30" fmla="*/ 19 w 101"/>
                <a:gd name="T31" fmla="*/ 20 h 76"/>
                <a:gd name="T32" fmla="*/ 6 w 101"/>
                <a:gd name="T33" fmla="*/ 20 h 76"/>
                <a:gd name="T34" fmla="*/ 6 w 101"/>
                <a:gd name="T35" fmla="*/ 6 h 76"/>
                <a:gd name="T36" fmla="*/ 19 w 101"/>
                <a:gd name="T37" fmla="*/ 6 h 76"/>
                <a:gd name="T38" fmla="*/ 19 w 101"/>
                <a:gd name="T39" fmla="*/ 20 h 76"/>
                <a:gd name="T40" fmla="*/ 76 w 101"/>
                <a:gd name="T41" fmla="*/ 70 h 76"/>
                <a:gd name="T42" fmla="*/ 26 w 101"/>
                <a:gd name="T43" fmla="*/ 70 h 76"/>
                <a:gd name="T44" fmla="*/ 26 w 101"/>
                <a:gd name="T45" fmla="*/ 6 h 76"/>
                <a:gd name="T46" fmla="*/ 76 w 101"/>
                <a:gd name="T47" fmla="*/ 6 h 76"/>
                <a:gd name="T48" fmla="*/ 76 w 101"/>
                <a:gd name="T49" fmla="*/ 70 h 76"/>
                <a:gd name="T50" fmla="*/ 95 w 101"/>
                <a:gd name="T51" fmla="*/ 70 h 76"/>
                <a:gd name="T52" fmla="*/ 83 w 101"/>
                <a:gd name="T53" fmla="*/ 70 h 76"/>
                <a:gd name="T54" fmla="*/ 83 w 101"/>
                <a:gd name="T55" fmla="*/ 57 h 76"/>
                <a:gd name="T56" fmla="*/ 95 w 101"/>
                <a:gd name="T57" fmla="*/ 57 h 76"/>
                <a:gd name="T58" fmla="*/ 95 w 101"/>
                <a:gd name="T59" fmla="*/ 70 h 76"/>
                <a:gd name="T60" fmla="*/ 95 w 101"/>
                <a:gd name="T61" fmla="*/ 44 h 76"/>
                <a:gd name="T62" fmla="*/ 83 w 101"/>
                <a:gd name="T63" fmla="*/ 44 h 76"/>
                <a:gd name="T64" fmla="*/ 83 w 101"/>
                <a:gd name="T65" fmla="*/ 32 h 76"/>
                <a:gd name="T66" fmla="*/ 95 w 101"/>
                <a:gd name="T67" fmla="*/ 32 h 76"/>
                <a:gd name="T68" fmla="*/ 95 w 101"/>
                <a:gd name="T69" fmla="*/ 44 h 76"/>
                <a:gd name="T70" fmla="*/ 95 w 101"/>
                <a:gd name="T71" fmla="*/ 20 h 76"/>
                <a:gd name="T72" fmla="*/ 83 w 101"/>
                <a:gd name="T73" fmla="*/ 20 h 76"/>
                <a:gd name="T74" fmla="*/ 83 w 101"/>
                <a:gd name="T75" fmla="*/ 6 h 76"/>
                <a:gd name="T76" fmla="*/ 95 w 101"/>
                <a:gd name="T77" fmla="*/ 6 h 76"/>
                <a:gd name="T78" fmla="*/ 95 w 101"/>
                <a:gd name="T79" fmla="*/ 20 h 76"/>
                <a:gd name="T80" fmla="*/ 38 w 101"/>
                <a:gd name="T81" fmla="*/ 20 h 76"/>
                <a:gd name="T82" fmla="*/ 38 w 101"/>
                <a:gd name="T83" fmla="*/ 57 h 76"/>
                <a:gd name="T84" fmla="*/ 63 w 101"/>
                <a:gd name="T85" fmla="*/ 38 h 76"/>
                <a:gd name="T86" fmla="*/ 38 w 101"/>
                <a:gd name="T87" fmla="*/ 2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76">
                  <a:moveTo>
                    <a:pt x="0" y="0"/>
                  </a:moveTo>
                  <a:lnTo>
                    <a:pt x="0" y="76"/>
                  </a:lnTo>
                  <a:lnTo>
                    <a:pt x="101" y="76"/>
                  </a:lnTo>
                  <a:lnTo>
                    <a:pt x="101" y="0"/>
                  </a:lnTo>
                  <a:lnTo>
                    <a:pt x="0" y="0"/>
                  </a:lnTo>
                  <a:close/>
                  <a:moveTo>
                    <a:pt x="19" y="70"/>
                  </a:moveTo>
                  <a:lnTo>
                    <a:pt x="6" y="70"/>
                  </a:lnTo>
                  <a:lnTo>
                    <a:pt x="6" y="57"/>
                  </a:lnTo>
                  <a:lnTo>
                    <a:pt x="19" y="57"/>
                  </a:lnTo>
                  <a:lnTo>
                    <a:pt x="19" y="70"/>
                  </a:lnTo>
                  <a:close/>
                  <a:moveTo>
                    <a:pt x="19" y="44"/>
                  </a:moveTo>
                  <a:lnTo>
                    <a:pt x="6" y="44"/>
                  </a:lnTo>
                  <a:lnTo>
                    <a:pt x="6" y="32"/>
                  </a:lnTo>
                  <a:lnTo>
                    <a:pt x="19" y="32"/>
                  </a:lnTo>
                  <a:lnTo>
                    <a:pt x="19" y="44"/>
                  </a:lnTo>
                  <a:close/>
                  <a:moveTo>
                    <a:pt x="19" y="20"/>
                  </a:moveTo>
                  <a:lnTo>
                    <a:pt x="6" y="20"/>
                  </a:lnTo>
                  <a:lnTo>
                    <a:pt x="6" y="6"/>
                  </a:lnTo>
                  <a:lnTo>
                    <a:pt x="19" y="6"/>
                  </a:lnTo>
                  <a:lnTo>
                    <a:pt x="19" y="20"/>
                  </a:lnTo>
                  <a:close/>
                  <a:moveTo>
                    <a:pt x="76" y="70"/>
                  </a:moveTo>
                  <a:lnTo>
                    <a:pt x="26" y="70"/>
                  </a:lnTo>
                  <a:lnTo>
                    <a:pt x="26" y="6"/>
                  </a:lnTo>
                  <a:lnTo>
                    <a:pt x="76" y="6"/>
                  </a:lnTo>
                  <a:lnTo>
                    <a:pt x="76" y="70"/>
                  </a:lnTo>
                  <a:close/>
                  <a:moveTo>
                    <a:pt x="95" y="70"/>
                  </a:moveTo>
                  <a:lnTo>
                    <a:pt x="83" y="70"/>
                  </a:lnTo>
                  <a:lnTo>
                    <a:pt x="83" y="57"/>
                  </a:lnTo>
                  <a:lnTo>
                    <a:pt x="95" y="57"/>
                  </a:lnTo>
                  <a:lnTo>
                    <a:pt x="95" y="70"/>
                  </a:lnTo>
                  <a:close/>
                  <a:moveTo>
                    <a:pt x="95" y="44"/>
                  </a:moveTo>
                  <a:lnTo>
                    <a:pt x="83" y="44"/>
                  </a:lnTo>
                  <a:lnTo>
                    <a:pt x="83" y="32"/>
                  </a:lnTo>
                  <a:lnTo>
                    <a:pt x="95" y="32"/>
                  </a:lnTo>
                  <a:lnTo>
                    <a:pt x="95" y="44"/>
                  </a:lnTo>
                  <a:close/>
                  <a:moveTo>
                    <a:pt x="95" y="20"/>
                  </a:moveTo>
                  <a:lnTo>
                    <a:pt x="83" y="20"/>
                  </a:lnTo>
                  <a:lnTo>
                    <a:pt x="83" y="6"/>
                  </a:lnTo>
                  <a:lnTo>
                    <a:pt x="95" y="6"/>
                  </a:lnTo>
                  <a:lnTo>
                    <a:pt x="95" y="20"/>
                  </a:lnTo>
                  <a:close/>
                  <a:moveTo>
                    <a:pt x="38" y="20"/>
                  </a:moveTo>
                  <a:lnTo>
                    <a:pt x="38" y="57"/>
                  </a:lnTo>
                  <a:lnTo>
                    <a:pt x="63" y="38"/>
                  </a:lnTo>
                  <a:lnTo>
                    <a:pt x="38" y="20"/>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393" name="Freeform 35"/>
            <p:cNvSpPr>
              <a:spLocks noEditPoints="1"/>
            </p:cNvSpPr>
            <p:nvPr/>
          </p:nvSpPr>
          <p:spPr bwMode="auto">
            <a:xfrm>
              <a:off x="4423" y="1784"/>
              <a:ext cx="60" cy="57"/>
            </a:xfrm>
            <a:custGeom>
              <a:avLst/>
              <a:gdLst>
                <a:gd name="T0" fmla="*/ 60 w 60"/>
                <a:gd name="T1" fmla="*/ 21 h 57"/>
                <a:gd name="T2" fmla="*/ 39 w 60"/>
                <a:gd name="T3" fmla="*/ 18 h 57"/>
                <a:gd name="T4" fmla="*/ 30 w 60"/>
                <a:gd name="T5" fmla="*/ 0 h 57"/>
                <a:gd name="T6" fmla="*/ 21 w 60"/>
                <a:gd name="T7" fmla="*/ 18 h 57"/>
                <a:gd name="T8" fmla="*/ 0 w 60"/>
                <a:gd name="T9" fmla="*/ 21 h 57"/>
                <a:gd name="T10" fmla="*/ 14 w 60"/>
                <a:gd name="T11" fmla="*/ 36 h 57"/>
                <a:gd name="T12" fmla="*/ 11 w 60"/>
                <a:gd name="T13" fmla="*/ 57 h 57"/>
                <a:gd name="T14" fmla="*/ 30 w 60"/>
                <a:gd name="T15" fmla="*/ 47 h 57"/>
                <a:gd name="T16" fmla="*/ 49 w 60"/>
                <a:gd name="T17" fmla="*/ 57 h 57"/>
                <a:gd name="T18" fmla="*/ 45 w 60"/>
                <a:gd name="T19" fmla="*/ 36 h 57"/>
                <a:gd name="T20" fmla="*/ 60 w 60"/>
                <a:gd name="T21" fmla="*/ 21 h 57"/>
                <a:gd name="T22" fmla="*/ 30 w 60"/>
                <a:gd name="T23" fmla="*/ 42 h 57"/>
                <a:gd name="T24" fmla="*/ 17 w 60"/>
                <a:gd name="T25" fmla="*/ 49 h 57"/>
                <a:gd name="T26" fmla="*/ 19 w 60"/>
                <a:gd name="T27" fmla="*/ 34 h 57"/>
                <a:gd name="T28" fmla="*/ 8 w 60"/>
                <a:gd name="T29" fmla="*/ 25 h 57"/>
                <a:gd name="T30" fmla="*/ 23 w 60"/>
                <a:gd name="T31" fmla="*/ 22 h 57"/>
                <a:gd name="T32" fmla="*/ 30 w 60"/>
                <a:gd name="T33" fmla="*/ 9 h 57"/>
                <a:gd name="T34" fmla="*/ 37 w 60"/>
                <a:gd name="T35" fmla="*/ 22 h 57"/>
                <a:gd name="T36" fmla="*/ 51 w 60"/>
                <a:gd name="T37" fmla="*/ 25 h 57"/>
                <a:gd name="T38" fmla="*/ 40 w 60"/>
                <a:gd name="T39" fmla="*/ 34 h 57"/>
                <a:gd name="T40" fmla="*/ 43 w 60"/>
                <a:gd name="T41" fmla="*/ 49 h 57"/>
                <a:gd name="T42" fmla="*/ 30 w 60"/>
                <a:gd name="T43" fmla="*/ 4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57">
                  <a:moveTo>
                    <a:pt x="60" y="21"/>
                  </a:moveTo>
                  <a:lnTo>
                    <a:pt x="39" y="18"/>
                  </a:lnTo>
                  <a:lnTo>
                    <a:pt x="30" y="0"/>
                  </a:lnTo>
                  <a:lnTo>
                    <a:pt x="21" y="18"/>
                  </a:lnTo>
                  <a:lnTo>
                    <a:pt x="0" y="21"/>
                  </a:lnTo>
                  <a:lnTo>
                    <a:pt x="14" y="36"/>
                  </a:lnTo>
                  <a:lnTo>
                    <a:pt x="11" y="57"/>
                  </a:lnTo>
                  <a:lnTo>
                    <a:pt x="30" y="47"/>
                  </a:lnTo>
                  <a:lnTo>
                    <a:pt x="49" y="57"/>
                  </a:lnTo>
                  <a:lnTo>
                    <a:pt x="45" y="36"/>
                  </a:lnTo>
                  <a:lnTo>
                    <a:pt x="60" y="21"/>
                  </a:lnTo>
                  <a:close/>
                  <a:moveTo>
                    <a:pt x="30" y="42"/>
                  </a:moveTo>
                  <a:lnTo>
                    <a:pt x="17" y="49"/>
                  </a:lnTo>
                  <a:lnTo>
                    <a:pt x="19" y="34"/>
                  </a:lnTo>
                  <a:lnTo>
                    <a:pt x="8" y="25"/>
                  </a:lnTo>
                  <a:lnTo>
                    <a:pt x="23" y="22"/>
                  </a:lnTo>
                  <a:lnTo>
                    <a:pt x="30" y="9"/>
                  </a:lnTo>
                  <a:lnTo>
                    <a:pt x="37" y="22"/>
                  </a:lnTo>
                  <a:lnTo>
                    <a:pt x="51" y="25"/>
                  </a:lnTo>
                  <a:lnTo>
                    <a:pt x="40" y="34"/>
                  </a:lnTo>
                  <a:lnTo>
                    <a:pt x="43" y="49"/>
                  </a:lnTo>
                  <a:lnTo>
                    <a:pt x="30" y="42"/>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394" name="Freeform 36"/>
            <p:cNvSpPr>
              <a:spLocks noEditPoints="1"/>
            </p:cNvSpPr>
            <p:nvPr/>
          </p:nvSpPr>
          <p:spPr bwMode="auto">
            <a:xfrm>
              <a:off x="4225" y="1207"/>
              <a:ext cx="74" cy="79"/>
            </a:xfrm>
            <a:custGeom>
              <a:avLst/>
              <a:gdLst>
                <a:gd name="T0" fmla="*/ 48 w 60"/>
                <a:gd name="T1" fmla="*/ 11 h 65"/>
                <a:gd name="T2" fmla="*/ 60 w 60"/>
                <a:gd name="T3" fmla="*/ 7 h 65"/>
                <a:gd name="T4" fmla="*/ 60 w 60"/>
                <a:gd name="T5" fmla="*/ 45 h 65"/>
                <a:gd name="T6" fmla="*/ 48 w 60"/>
                <a:gd name="T7" fmla="*/ 49 h 65"/>
                <a:gd name="T8" fmla="*/ 36 w 60"/>
                <a:gd name="T9" fmla="*/ 46 h 65"/>
                <a:gd name="T10" fmla="*/ 24 w 60"/>
                <a:gd name="T11" fmla="*/ 42 h 65"/>
                <a:gd name="T12" fmla="*/ 12 w 60"/>
                <a:gd name="T13" fmla="*/ 47 h 65"/>
                <a:gd name="T14" fmla="*/ 12 w 60"/>
                <a:gd name="T15" fmla="*/ 9 h 65"/>
                <a:gd name="T16" fmla="*/ 24 w 60"/>
                <a:gd name="T17" fmla="*/ 5 h 65"/>
                <a:gd name="T18" fmla="*/ 36 w 60"/>
                <a:gd name="T19" fmla="*/ 8 h 65"/>
                <a:gd name="T20" fmla="*/ 48 w 60"/>
                <a:gd name="T21" fmla="*/ 11 h 65"/>
                <a:gd name="T22" fmla="*/ 4 w 60"/>
                <a:gd name="T23" fmla="*/ 0 h 65"/>
                <a:gd name="T24" fmla="*/ 8 w 60"/>
                <a:gd name="T25" fmla="*/ 5 h 65"/>
                <a:gd name="T26" fmla="*/ 8 w 60"/>
                <a:gd name="T27" fmla="*/ 65 h 65"/>
                <a:gd name="T28" fmla="*/ 0 w 60"/>
                <a:gd name="T29" fmla="*/ 65 h 65"/>
                <a:gd name="T30" fmla="*/ 0 w 60"/>
                <a:gd name="T31" fmla="*/ 5 h 65"/>
                <a:gd name="T32" fmla="*/ 4 w 60"/>
                <a:gd name="T3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65">
                  <a:moveTo>
                    <a:pt x="48" y="11"/>
                  </a:moveTo>
                  <a:cubicBezTo>
                    <a:pt x="53" y="11"/>
                    <a:pt x="58" y="9"/>
                    <a:pt x="60" y="7"/>
                  </a:cubicBezTo>
                  <a:cubicBezTo>
                    <a:pt x="60" y="45"/>
                    <a:pt x="60" y="45"/>
                    <a:pt x="60" y="45"/>
                  </a:cubicBezTo>
                  <a:cubicBezTo>
                    <a:pt x="58" y="47"/>
                    <a:pt x="53" y="49"/>
                    <a:pt x="48" y="49"/>
                  </a:cubicBezTo>
                  <a:cubicBezTo>
                    <a:pt x="43" y="49"/>
                    <a:pt x="39" y="48"/>
                    <a:pt x="36" y="46"/>
                  </a:cubicBezTo>
                  <a:cubicBezTo>
                    <a:pt x="33" y="44"/>
                    <a:pt x="29" y="42"/>
                    <a:pt x="24" y="42"/>
                  </a:cubicBezTo>
                  <a:cubicBezTo>
                    <a:pt x="19" y="42"/>
                    <a:pt x="15" y="45"/>
                    <a:pt x="12" y="47"/>
                  </a:cubicBezTo>
                  <a:cubicBezTo>
                    <a:pt x="12" y="9"/>
                    <a:pt x="12" y="9"/>
                    <a:pt x="12" y="9"/>
                  </a:cubicBezTo>
                  <a:cubicBezTo>
                    <a:pt x="15" y="7"/>
                    <a:pt x="19" y="5"/>
                    <a:pt x="24" y="5"/>
                  </a:cubicBezTo>
                  <a:cubicBezTo>
                    <a:pt x="29" y="5"/>
                    <a:pt x="33" y="6"/>
                    <a:pt x="36" y="8"/>
                  </a:cubicBezTo>
                  <a:cubicBezTo>
                    <a:pt x="39" y="10"/>
                    <a:pt x="43" y="11"/>
                    <a:pt x="48" y="11"/>
                  </a:cubicBezTo>
                  <a:close/>
                  <a:moveTo>
                    <a:pt x="4" y="0"/>
                  </a:moveTo>
                  <a:cubicBezTo>
                    <a:pt x="6" y="0"/>
                    <a:pt x="8" y="2"/>
                    <a:pt x="8" y="5"/>
                  </a:cubicBezTo>
                  <a:cubicBezTo>
                    <a:pt x="8" y="65"/>
                    <a:pt x="8" y="65"/>
                    <a:pt x="8" y="65"/>
                  </a:cubicBezTo>
                  <a:cubicBezTo>
                    <a:pt x="0" y="65"/>
                    <a:pt x="0" y="65"/>
                    <a:pt x="0" y="65"/>
                  </a:cubicBezTo>
                  <a:cubicBezTo>
                    <a:pt x="0" y="5"/>
                    <a:pt x="0" y="5"/>
                    <a:pt x="0" y="5"/>
                  </a:cubicBezTo>
                  <a:cubicBezTo>
                    <a:pt x="0" y="2"/>
                    <a:pt x="1" y="0"/>
                    <a:pt x="4" y="0"/>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395" name="Freeform 37"/>
            <p:cNvSpPr>
              <a:spLocks noEditPoints="1"/>
            </p:cNvSpPr>
            <p:nvPr/>
          </p:nvSpPr>
          <p:spPr bwMode="auto">
            <a:xfrm>
              <a:off x="4132" y="1168"/>
              <a:ext cx="78" cy="80"/>
            </a:xfrm>
            <a:custGeom>
              <a:avLst/>
              <a:gdLst>
                <a:gd name="T0" fmla="*/ 54 w 64"/>
                <a:gd name="T1" fmla="*/ 0 h 65"/>
                <a:gd name="T2" fmla="*/ 44 w 64"/>
                <a:gd name="T3" fmla="*/ 10 h 65"/>
                <a:gd name="T4" fmla="*/ 44 w 64"/>
                <a:gd name="T5" fmla="*/ 41 h 65"/>
                <a:gd name="T6" fmla="*/ 52 w 64"/>
                <a:gd name="T7" fmla="*/ 41 h 65"/>
                <a:gd name="T8" fmla="*/ 52 w 64"/>
                <a:gd name="T9" fmla="*/ 65 h 65"/>
                <a:gd name="T10" fmla="*/ 64 w 64"/>
                <a:gd name="T11" fmla="*/ 65 h 65"/>
                <a:gd name="T12" fmla="*/ 64 w 64"/>
                <a:gd name="T13" fmla="*/ 10 h 65"/>
                <a:gd name="T14" fmla="*/ 54 w 64"/>
                <a:gd name="T15" fmla="*/ 0 h 65"/>
                <a:gd name="T16" fmla="*/ 26 w 64"/>
                <a:gd name="T17" fmla="*/ 0 h 65"/>
                <a:gd name="T18" fmla="*/ 24 w 64"/>
                <a:gd name="T19" fmla="*/ 2 h 65"/>
                <a:gd name="T20" fmla="*/ 24 w 64"/>
                <a:gd name="T21" fmla="*/ 16 h 65"/>
                <a:gd name="T22" fmla="*/ 22 w 64"/>
                <a:gd name="T23" fmla="*/ 17 h 65"/>
                <a:gd name="T24" fmla="*/ 20 w 64"/>
                <a:gd name="T25" fmla="*/ 16 h 65"/>
                <a:gd name="T26" fmla="*/ 20 w 64"/>
                <a:gd name="T27" fmla="*/ 2 h 65"/>
                <a:gd name="T28" fmla="*/ 18 w 64"/>
                <a:gd name="T29" fmla="*/ 0 h 65"/>
                <a:gd name="T30" fmla="*/ 16 w 64"/>
                <a:gd name="T31" fmla="*/ 2 h 65"/>
                <a:gd name="T32" fmla="*/ 16 w 64"/>
                <a:gd name="T33" fmla="*/ 16 h 65"/>
                <a:gd name="T34" fmla="*/ 14 w 64"/>
                <a:gd name="T35" fmla="*/ 17 h 65"/>
                <a:gd name="T36" fmla="*/ 12 w 64"/>
                <a:gd name="T37" fmla="*/ 16 h 65"/>
                <a:gd name="T38" fmla="*/ 12 w 64"/>
                <a:gd name="T39" fmla="*/ 2 h 65"/>
                <a:gd name="T40" fmla="*/ 10 w 64"/>
                <a:gd name="T41" fmla="*/ 0 h 65"/>
                <a:gd name="T42" fmla="*/ 8 w 64"/>
                <a:gd name="T43" fmla="*/ 2 h 65"/>
                <a:gd name="T44" fmla="*/ 8 w 64"/>
                <a:gd name="T45" fmla="*/ 16 h 65"/>
                <a:gd name="T46" fmla="*/ 6 w 64"/>
                <a:gd name="T47" fmla="*/ 17 h 65"/>
                <a:gd name="T48" fmla="*/ 4 w 64"/>
                <a:gd name="T49" fmla="*/ 16 h 65"/>
                <a:gd name="T50" fmla="*/ 4 w 64"/>
                <a:gd name="T51" fmla="*/ 2 h 65"/>
                <a:gd name="T52" fmla="*/ 2 w 64"/>
                <a:gd name="T53" fmla="*/ 0 h 65"/>
                <a:gd name="T54" fmla="*/ 0 w 64"/>
                <a:gd name="T55" fmla="*/ 2 h 65"/>
                <a:gd name="T56" fmla="*/ 0 w 64"/>
                <a:gd name="T57" fmla="*/ 16 h 65"/>
                <a:gd name="T58" fmla="*/ 0 w 64"/>
                <a:gd name="T59" fmla="*/ 21 h 65"/>
                <a:gd name="T60" fmla="*/ 3 w 64"/>
                <a:gd name="T61" fmla="*/ 25 h 65"/>
                <a:gd name="T62" fmla="*/ 8 w 64"/>
                <a:gd name="T63" fmla="*/ 33 h 65"/>
                <a:gd name="T64" fmla="*/ 8 w 64"/>
                <a:gd name="T65" fmla="*/ 65 h 65"/>
                <a:gd name="T66" fmla="*/ 20 w 64"/>
                <a:gd name="T67" fmla="*/ 65 h 65"/>
                <a:gd name="T68" fmla="*/ 20 w 64"/>
                <a:gd name="T69" fmla="*/ 33 h 65"/>
                <a:gd name="T70" fmla="*/ 25 w 64"/>
                <a:gd name="T71" fmla="*/ 25 h 65"/>
                <a:gd name="T72" fmla="*/ 28 w 64"/>
                <a:gd name="T73" fmla="*/ 21 h 65"/>
                <a:gd name="T74" fmla="*/ 28 w 64"/>
                <a:gd name="T75" fmla="*/ 16 h 65"/>
                <a:gd name="T76" fmla="*/ 28 w 64"/>
                <a:gd name="T77" fmla="*/ 2 h 65"/>
                <a:gd name="T78" fmla="*/ 26 w 64"/>
                <a:gd name="T7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65">
                  <a:moveTo>
                    <a:pt x="54" y="0"/>
                  </a:moveTo>
                  <a:cubicBezTo>
                    <a:pt x="49" y="0"/>
                    <a:pt x="44" y="5"/>
                    <a:pt x="44" y="10"/>
                  </a:cubicBezTo>
                  <a:cubicBezTo>
                    <a:pt x="44" y="41"/>
                    <a:pt x="44" y="41"/>
                    <a:pt x="44" y="41"/>
                  </a:cubicBezTo>
                  <a:cubicBezTo>
                    <a:pt x="52" y="41"/>
                    <a:pt x="52" y="41"/>
                    <a:pt x="52" y="41"/>
                  </a:cubicBezTo>
                  <a:cubicBezTo>
                    <a:pt x="52" y="65"/>
                    <a:pt x="52" y="65"/>
                    <a:pt x="52" y="65"/>
                  </a:cubicBezTo>
                  <a:cubicBezTo>
                    <a:pt x="64" y="65"/>
                    <a:pt x="64" y="65"/>
                    <a:pt x="64" y="65"/>
                  </a:cubicBezTo>
                  <a:cubicBezTo>
                    <a:pt x="64" y="10"/>
                    <a:pt x="64" y="10"/>
                    <a:pt x="64" y="10"/>
                  </a:cubicBezTo>
                  <a:cubicBezTo>
                    <a:pt x="64" y="5"/>
                    <a:pt x="60" y="0"/>
                    <a:pt x="54" y="0"/>
                  </a:cubicBezTo>
                  <a:close/>
                  <a:moveTo>
                    <a:pt x="26" y="0"/>
                  </a:moveTo>
                  <a:cubicBezTo>
                    <a:pt x="25" y="0"/>
                    <a:pt x="24" y="1"/>
                    <a:pt x="24" y="2"/>
                  </a:cubicBezTo>
                  <a:cubicBezTo>
                    <a:pt x="24" y="16"/>
                    <a:pt x="24" y="16"/>
                    <a:pt x="24" y="16"/>
                  </a:cubicBezTo>
                  <a:cubicBezTo>
                    <a:pt x="24" y="17"/>
                    <a:pt x="23" y="17"/>
                    <a:pt x="22" y="17"/>
                  </a:cubicBezTo>
                  <a:cubicBezTo>
                    <a:pt x="21" y="17"/>
                    <a:pt x="20" y="17"/>
                    <a:pt x="20" y="16"/>
                  </a:cubicBezTo>
                  <a:cubicBezTo>
                    <a:pt x="20" y="2"/>
                    <a:pt x="20" y="2"/>
                    <a:pt x="20" y="2"/>
                  </a:cubicBezTo>
                  <a:cubicBezTo>
                    <a:pt x="20" y="1"/>
                    <a:pt x="19" y="0"/>
                    <a:pt x="18" y="0"/>
                  </a:cubicBezTo>
                  <a:cubicBezTo>
                    <a:pt x="17" y="0"/>
                    <a:pt x="16" y="1"/>
                    <a:pt x="16" y="2"/>
                  </a:cubicBezTo>
                  <a:cubicBezTo>
                    <a:pt x="16" y="16"/>
                    <a:pt x="16" y="16"/>
                    <a:pt x="16" y="16"/>
                  </a:cubicBezTo>
                  <a:cubicBezTo>
                    <a:pt x="16" y="17"/>
                    <a:pt x="15" y="17"/>
                    <a:pt x="14" y="17"/>
                  </a:cubicBezTo>
                  <a:cubicBezTo>
                    <a:pt x="13" y="17"/>
                    <a:pt x="12" y="17"/>
                    <a:pt x="12" y="16"/>
                  </a:cubicBezTo>
                  <a:cubicBezTo>
                    <a:pt x="12" y="2"/>
                    <a:pt x="12" y="2"/>
                    <a:pt x="12" y="2"/>
                  </a:cubicBezTo>
                  <a:cubicBezTo>
                    <a:pt x="12" y="1"/>
                    <a:pt x="11" y="0"/>
                    <a:pt x="10" y="0"/>
                  </a:cubicBezTo>
                  <a:cubicBezTo>
                    <a:pt x="9" y="0"/>
                    <a:pt x="8" y="1"/>
                    <a:pt x="8" y="2"/>
                  </a:cubicBezTo>
                  <a:cubicBezTo>
                    <a:pt x="8" y="16"/>
                    <a:pt x="8" y="16"/>
                    <a:pt x="8" y="16"/>
                  </a:cubicBezTo>
                  <a:cubicBezTo>
                    <a:pt x="8" y="17"/>
                    <a:pt x="7" y="17"/>
                    <a:pt x="6" y="17"/>
                  </a:cubicBezTo>
                  <a:cubicBezTo>
                    <a:pt x="5" y="17"/>
                    <a:pt x="4" y="17"/>
                    <a:pt x="4" y="16"/>
                  </a:cubicBezTo>
                  <a:cubicBezTo>
                    <a:pt x="4" y="2"/>
                    <a:pt x="4" y="2"/>
                    <a:pt x="4" y="2"/>
                  </a:cubicBezTo>
                  <a:cubicBezTo>
                    <a:pt x="4" y="1"/>
                    <a:pt x="3" y="0"/>
                    <a:pt x="2" y="0"/>
                  </a:cubicBezTo>
                  <a:cubicBezTo>
                    <a:pt x="0" y="0"/>
                    <a:pt x="0" y="1"/>
                    <a:pt x="0" y="2"/>
                  </a:cubicBezTo>
                  <a:cubicBezTo>
                    <a:pt x="0" y="16"/>
                    <a:pt x="0" y="16"/>
                    <a:pt x="0" y="16"/>
                  </a:cubicBezTo>
                  <a:cubicBezTo>
                    <a:pt x="0" y="21"/>
                    <a:pt x="0" y="21"/>
                    <a:pt x="0" y="21"/>
                  </a:cubicBezTo>
                  <a:cubicBezTo>
                    <a:pt x="0" y="22"/>
                    <a:pt x="1" y="23"/>
                    <a:pt x="3" y="25"/>
                  </a:cubicBezTo>
                  <a:cubicBezTo>
                    <a:pt x="5" y="26"/>
                    <a:pt x="8" y="28"/>
                    <a:pt x="8" y="33"/>
                  </a:cubicBezTo>
                  <a:cubicBezTo>
                    <a:pt x="8" y="65"/>
                    <a:pt x="8" y="65"/>
                    <a:pt x="8" y="65"/>
                  </a:cubicBezTo>
                  <a:cubicBezTo>
                    <a:pt x="20" y="65"/>
                    <a:pt x="20" y="65"/>
                    <a:pt x="20" y="65"/>
                  </a:cubicBezTo>
                  <a:cubicBezTo>
                    <a:pt x="20" y="33"/>
                    <a:pt x="20" y="33"/>
                    <a:pt x="20" y="33"/>
                  </a:cubicBezTo>
                  <a:cubicBezTo>
                    <a:pt x="20" y="28"/>
                    <a:pt x="22" y="26"/>
                    <a:pt x="25" y="25"/>
                  </a:cubicBezTo>
                  <a:cubicBezTo>
                    <a:pt x="26" y="23"/>
                    <a:pt x="28" y="22"/>
                    <a:pt x="28" y="21"/>
                  </a:cubicBezTo>
                  <a:cubicBezTo>
                    <a:pt x="28" y="16"/>
                    <a:pt x="28" y="16"/>
                    <a:pt x="28" y="16"/>
                  </a:cubicBezTo>
                  <a:cubicBezTo>
                    <a:pt x="28" y="2"/>
                    <a:pt x="28" y="2"/>
                    <a:pt x="28" y="2"/>
                  </a:cubicBezTo>
                  <a:cubicBezTo>
                    <a:pt x="28" y="1"/>
                    <a:pt x="27" y="0"/>
                    <a:pt x="26" y="0"/>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396" name="Freeform 38"/>
            <p:cNvSpPr>
              <a:spLocks noEditPoints="1"/>
            </p:cNvSpPr>
            <p:nvPr/>
          </p:nvSpPr>
          <p:spPr bwMode="auto">
            <a:xfrm>
              <a:off x="4286" y="1899"/>
              <a:ext cx="91" cy="102"/>
            </a:xfrm>
            <a:custGeom>
              <a:avLst/>
              <a:gdLst>
                <a:gd name="T0" fmla="*/ 58 w 74"/>
                <a:gd name="T1" fmla="*/ 25 h 83"/>
                <a:gd name="T2" fmla="*/ 63 w 74"/>
                <a:gd name="T3" fmla="*/ 22 h 83"/>
                <a:gd name="T4" fmla="*/ 68 w 74"/>
                <a:gd name="T5" fmla="*/ 12 h 83"/>
                <a:gd name="T6" fmla="*/ 65 w 74"/>
                <a:gd name="T7" fmla="*/ 3 h 83"/>
                <a:gd name="T8" fmla="*/ 58 w 74"/>
                <a:gd name="T9" fmla="*/ 0 h 83"/>
                <a:gd name="T10" fmla="*/ 46 w 74"/>
                <a:gd name="T11" fmla="*/ 5 h 83"/>
                <a:gd name="T12" fmla="*/ 36 w 74"/>
                <a:gd name="T13" fmla="*/ 24 h 83"/>
                <a:gd name="T14" fmla="*/ 27 w 74"/>
                <a:gd name="T15" fmla="*/ 6 h 83"/>
                <a:gd name="T16" fmla="*/ 18 w 74"/>
                <a:gd name="T17" fmla="*/ 2 h 83"/>
                <a:gd name="T18" fmla="*/ 11 w 74"/>
                <a:gd name="T19" fmla="*/ 5 h 83"/>
                <a:gd name="T20" fmla="*/ 12 w 74"/>
                <a:gd name="T21" fmla="*/ 21 h 83"/>
                <a:gd name="T22" fmla="*/ 18 w 74"/>
                <a:gd name="T23" fmla="*/ 25 h 83"/>
                <a:gd name="T24" fmla="*/ 0 w 74"/>
                <a:gd name="T25" fmla="*/ 25 h 83"/>
                <a:gd name="T26" fmla="*/ 0 w 74"/>
                <a:gd name="T27" fmla="*/ 46 h 83"/>
                <a:gd name="T28" fmla="*/ 6 w 74"/>
                <a:gd name="T29" fmla="*/ 46 h 83"/>
                <a:gd name="T30" fmla="*/ 6 w 74"/>
                <a:gd name="T31" fmla="*/ 83 h 83"/>
                <a:gd name="T32" fmla="*/ 69 w 74"/>
                <a:gd name="T33" fmla="*/ 83 h 83"/>
                <a:gd name="T34" fmla="*/ 69 w 74"/>
                <a:gd name="T35" fmla="*/ 46 h 83"/>
                <a:gd name="T36" fmla="*/ 74 w 74"/>
                <a:gd name="T37" fmla="*/ 46 h 83"/>
                <a:gd name="T38" fmla="*/ 74 w 74"/>
                <a:gd name="T39" fmla="*/ 25 h 83"/>
                <a:gd name="T40" fmla="*/ 58 w 74"/>
                <a:gd name="T41" fmla="*/ 25 h 83"/>
                <a:gd name="T42" fmla="*/ 50 w 74"/>
                <a:gd name="T43" fmla="*/ 10 h 83"/>
                <a:gd name="T44" fmla="*/ 58 w 74"/>
                <a:gd name="T45" fmla="*/ 6 h 83"/>
                <a:gd name="T46" fmla="*/ 61 w 74"/>
                <a:gd name="T47" fmla="*/ 7 h 83"/>
                <a:gd name="T48" fmla="*/ 59 w 74"/>
                <a:gd name="T49" fmla="*/ 18 h 83"/>
                <a:gd name="T50" fmla="*/ 46 w 74"/>
                <a:gd name="T51" fmla="*/ 25 h 83"/>
                <a:gd name="T52" fmla="*/ 42 w 74"/>
                <a:gd name="T53" fmla="*/ 25 h 83"/>
                <a:gd name="T54" fmla="*/ 50 w 74"/>
                <a:gd name="T55" fmla="*/ 10 h 83"/>
                <a:gd name="T56" fmla="*/ 14 w 74"/>
                <a:gd name="T57" fmla="*/ 12 h 83"/>
                <a:gd name="T58" fmla="*/ 15 w 74"/>
                <a:gd name="T59" fmla="*/ 9 h 83"/>
                <a:gd name="T60" fmla="*/ 18 w 74"/>
                <a:gd name="T61" fmla="*/ 8 h 83"/>
                <a:gd name="T62" fmla="*/ 18 w 74"/>
                <a:gd name="T63" fmla="*/ 8 h 83"/>
                <a:gd name="T64" fmla="*/ 23 w 74"/>
                <a:gd name="T65" fmla="*/ 10 h 83"/>
                <a:gd name="T66" fmla="*/ 30 w 74"/>
                <a:gd name="T67" fmla="*/ 23 h 83"/>
                <a:gd name="T68" fmla="*/ 30 w 74"/>
                <a:gd name="T69" fmla="*/ 24 h 83"/>
                <a:gd name="T70" fmla="*/ 29 w 74"/>
                <a:gd name="T71" fmla="*/ 23 h 83"/>
                <a:gd name="T72" fmla="*/ 17 w 74"/>
                <a:gd name="T73" fmla="*/ 17 h 83"/>
                <a:gd name="T74" fmla="*/ 14 w 74"/>
                <a:gd name="T75" fmla="*/ 12 h 83"/>
                <a:gd name="T76" fmla="*/ 32 w 74"/>
                <a:gd name="T77" fmla="*/ 78 h 83"/>
                <a:gd name="T78" fmla="*/ 11 w 74"/>
                <a:gd name="T79" fmla="*/ 78 h 83"/>
                <a:gd name="T80" fmla="*/ 11 w 74"/>
                <a:gd name="T81" fmla="*/ 44 h 83"/>
                <a:gd name="T82" fmla="*/ 32 w 74"/>
                <a:gd name="T83" fmla="*/ 44 h 83"/>
                <a:gd name="T84" fmla="*/ 32 w 74"/>
                <a:gd name="T85" fmla="*/ 78 h 83"/>
                <a:gd name="T86" fmla="*/ 32 w 74"/>
                <a:gd name="T87" fmla="*/ 41 h 83"/>
                <a:gd name="T88" fmla="*/ 6 w 74"/>
                <a:gd name="T89" fmla="*/ 41 h 83"/>
                <a:gd name="T90" fmla="*/ 6 w 74"/>
                <a:gd name="T91" fmla="*/ 31 h 83"/>
                <a:gd name="T92" fmla="*/ 32 w 74"/>
                <a:gd name="T93" fmla="*/ 31 h 83"/>
                <a:gd name="T94" fmla="*/ 32 w 74"/>
                <a:gd name="T95" fmla="*/ 41 h 83"/>
                <a:gd name="T96" fmla="*/ 63 w 74"/>
                <a:gd name="T97" fmla="*/ 78 h 83"/>
                <a:gd name="T98" fmla="*/ 42 w 74"/>
                <a:gd name="T99" fmla="*/ 78 h 83"/>
                <a:gd name="T100" fmla="*/ 42 w 74"/>
                <a:gd name="T101" fmla="*/ 44 h 83"/>
                <a:gd name="T102" fmla="*/ 63 w 74"/>
                <a:gd name="T103" fmla="*/ 44 h 83"/>
                <a:gd name="T104" fmla="*/ 63 w 74"/>
                <a:gd name="T105" fmla="*/ 78 h 83"/>
                <a:gd name="T106" fmla="*/ 69 w 74"/>
                <a:gd name="T107" fmla="*/ 41 h 83"/>
                <a:gd name="T108" fmla="*/ 42 w 74"/>
                <a:gd name="T109" fmla="*/ 41 h 83"/>
                <a:gd name="T110" fmla="*/ 42 w 74"/>
                <a:gd name="T111" fmla="*/ 31 h 83"/>
                <a:gd name="T112" fmla="*/ 69 w 74"/>
                <a:gd name="T113" fmla="*/ 31 h 83"/>
                <a:gd name="T114" fmla="*/ 69 w 74"/>
                <a:gd name="T11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4" h="83">
                  <a:moveTo>
                    <a:pt x="58" y="25"/>
                  </a:moveTo>
                  <a:cubicBezTo>
                    <a:pt x="60" y="24"/>
                    <a:pt x="61" y="23"/>
                    <a:pt x="63" y="22"/>
                  </a:cubicBezTo>
                  <a:cubicBezTo>
                    <a:pt x="65" y="19"/>
                    <a:pt x="67" y="16"/>
                    <a:pt x="68" y="12"/>
                  </a:cubicBezTo>
                  <a:cubicBezTo>
                    <a:pt x="69" y="9"/>
                    <a:pt x="68" y="5"/>
                    <a:pt x="65" y="3"/>
                  </a:cubicBezTo>
                  <a:cubicBezTo>
                    <a:pt x="63" y="1"/>
                    <a:pt x="61" y="0"/>
                    <a:pt x="58" y="0"/>
                  </a:cubicBezTo>
                  <a:cubicBezTo>
                    <a:pt x="54" y="0"/>
                    <a:pt x="50" y="2"/>
                    <a:pt x="46" y="5"/>
                  </a:cubicBezTo>
                  <a:cubicBezTo>
                    <a:pt x="41" y="11"/>
                    <a:pt x="38" y="18"/>
                    <a:pt x="36" y="24"/>
                  </a:cubicBezTo>
                  <a:cubicBezTo>
                    <a:pt x="35" y="18"/>
                    <a:pt x="32" y="11"/>
                    <a:pt x="27" y="6"/>
                  </a:cubicBezTo>
                  <a:cubicBezTo>
                    <a:pt x="25" y="4"/>
                    <a:pt x="21" y="2"/>
                    <a:pt x="18" y="2"/>
                  </a:cubicBezTo>
                  <a:cubicBezTo>
                    <a:pt x="15" y="2"/>
                    <a:pt x="13" y="3"/>
                    <a:pt x="11" y="5"/>
                  </a:cubicBezTo>
                  <a:cubicBezTo>
                    <a:pt x="7" y="9"/>
                    <a:pt x="8" y="16"/>
                    <a:pt x="12" y="21"/>
                  </a:cubicBezTo>
                  <a:cubicBezTo>
                    <a:pt x="14" y="23"/>
                    <a:pt x="16" y="24"/>
                    <a:pt x="18" y="25"/>
                  </a:cubicBezTo>
                  <a:cubicBezTo>
                    <a:pt x="0" y="25"/>
                    <a:pt x="0" y="25"/>
                    <a:pt x="0" y="25"/>
                  </a:cubicBezTo>
                  <a:cubicBezTo>
                    <a:pt x="0" y="46"/>
                    <a:pt x="0" y="46"/>
                    <a:pt x="0" y="46"/>
                  </a:cubicBezTo>
                  <a:cubicBezTo>
                    <a:pt x="6" y="46"/>
                    <a:pt x="6" y="46"/>
                    <a:pt x="6" y="46"/>
                  </a:cubicBezTo>
                  <a:cubicBezTo>
                    <a:pt x="6" y="83"/>
                    <a:pt x="6" y="83"/>
                    <a:pt x="6" y="83"/>
                  </a:cubicBezTo>
                  <a:cubicBezTo>
                    <a:pt x="69" y="83"/>
                    <a:pt x="69" y="83"/>
                    <a:pt x="69" y="83"/>
                  </a:cubicBezTo>
                  <a:cubicBezTo>
                    <a:pt x="69" y="46"/>
                    <a:pt x="69" y="46"/>
                    <a:pt x="69" y="46"/>
                  </a:cubicBezTo>
                  <a:cubicBezTo>
                    <a:pt x="74" y="46"/>
                    <a:pt x="74" y="46"/>
                    <a:pt x="74" y="46"/>
                  </a:cubicBezTo>
                  <a:cubicBezTo>
                    <a:pt x="74" y="25"/>
                    <a:pt x="74" y="25"/>
                    <a:pt x="74" y="25"/>
                  </a:cubicBezTo>
                  <a:lnTo>
                    <a:pt x="58" y="25"/>
                  </a:lnTo>
                  <a:close/>
                  <a:moveTo>
                    <a:pt x="50" y="10"/>
                  </a:moveTo>
                  <a:cubicBezTo>
                    <a:pt x="53" y="7"/>
                    <a:pt x="56" y="6"/>
                    <a:pt x="58" y="6"/>
                  </a:cubicBezTo>
                  <a:cubicBezTo>
                    <a:pt x="59" y="6"/>
                    <a:pt x="60" y="6"/>
                    <a:pt x="61" y="7"/>
                  </a:cubicBezTo>
                  <a:cubicBezTo>
                    <a:pt x="63" y="9"/>
                    <a:pt x="62" y="14"/>
                    <a:pt x="59" y="18"/>
                  </a:cubicBezTo>
                  <a:cubicBezTo>
                    <a:pt x="55" y="21"/>
                    <a:pt x="50" y="24"/>
                    <a:pt x="46" y="25"/>
                  </a:cubicBezTo>
                  <a:cubicBezTo>
                    <a:pt x="42" y="25"/>
                    <a:pt x="42" y="25"/>
                    <a:pt x="42" y="25"/>
                  </a:cubicBezTo>
                  <a:cubicBezTo>
                    <a:pt x="43" y="21"/>
                    <a:pt x="46" y="14"/>
                    <a:pt x="50" y="10"/>
                  </a:cubicBezTo>
                  <a:close/>
                  <a:moveTo>
                    <a:pt x="14" y="12"/>
                  </a:moveTo>
                  <a:cubicBezTo>
                    <a:pt x="14" y="12"/>
                    <a:pt x="14" y="10"/>
                    <a:pt x="15" y="9"/>
                  </a:cubicBezTo>
                  <a:cubicBezTo>
                    <a:pt x="16" y="8"/>
                    <a:pt x="17" y="8"/>
                    <a:pt x="18" y="8"/>
                  </a:cubicBezTo>
                  <a:cubicBezTo>
                    <a:pt x="18" y="8"/>
                    <a:pt x="18" y="8"/>
                    <a:pt x="18" y="8"/>
                  </a:cubicBezTo>
                  <a:cubicBezTo>
                    <a:pt x="20" y="8"/>
                    <a:pt x="22" y="9"/>
                    <a:pt x="23" y="10"/>
                  </a:cubicBezTo>
                  <a:cubicBezTo>
                    <a:pt x="26" y="13"/>
                    <a:pt x="28" y="18"/>
                    <a:pt x="30" y="23"/>
                  </a:cubicBezTo>
                  <a:cubicBezTo>
                    <a:pt x="30" y="23"/>
                    <a:pt x="30" y="23"/>
                    <a:pt x="30" y="24"/>
                  </a:cubicBezTo>
                  <a:cubicBezTo>
                    <a:pt x="30" y="24"/>
                    <a:pt x="29" y="24"/>
                    <a:pt x="29" y="23"/>
                  </a:cubicBezTo>
                  <a:cubicBezTo>
                    <a:pt x="24" y="22"/>
                    <a:pt x="19" y="20"/>
                    <a:pt x="17" y="17"/>
                  </a:cubicBezTo>
                  <a:cubicBezTo>
                    <a:pt x="15" y="16"/>
                    <a:pt x="14" y="14"/>
                    <a:pt x="14" y="12"/>
                  </a:cubicBezTo>
                  <a:close/>
                  <a:moveTo>
                    <a:pt x="32" y="78"/>
                  </a:moveTo>
                  <a:cubicBezTo>
                    <a:pt x="11" y="78"/>
                    <a:pt x="11" y="78"/>
                    <a:pt x="11" y="78"/>
                  </a:cubicBezTo>
                  <a:cubicBezTo>
                    <a:pt x="11" y="44"/>
                    <a:pt x="11" y="44"/>
                    <a:pt x="11" y="44"/>
                  </a:cubicBezTo>
                  <a:cubicBezTo>
                    <a:pt x="32" y="44"/>
                    <a:pt x="32" y="44"/>
                    <a:pt x="32" y="44"/>
                  </a:cubicBezTo>
                  <a:lnTo>
                    <a:pt x="32" y="78"/>
                  </a:lnTo>
                  <a:close/>
                  <a:moveTo>
                    <a:pt x="32" y="41"/>
                  </a:moveTo>
                  <a:cubicBezTo>
                    <a:pt x="6" y="41"/>
                    <a:pt x="6" y="41"/>
                    <a:pt x="6" y="41"/>
                  </a:cubicBezTo>
                  <a:cubicBezTo>
                    <a:pt x="6" y="31"/>
                    <a:pt x="6" y="31"/>
                    <a:pt x="6" y="31"/>
                  </a:cubicBezTo>
                  <a:cubicBezTo>
                    <a:pt x="32" y="31"/>
                    <a:pt x="32" y="31"/>
                    <a:pt x="32" y="31"/>
                  </a:cubicBezTo>
                  <a:lnTo>
                    <a:pt x="32" y="41"/>
                  </a:lnTo>
                  <a:close/>
                  <a:moveTo>
                    <a:pt x="63" y="78"/>
                  </a:moveTo>
                  <a:cubicBezTo>
                    <a:pt x="42" y="78"/>
                    <a:pt x="42" y="78"/>
                    <a:pt x="42" y="78"/>
                  </a:cubicBezTo>
                  <a:cubicBezTo>
                    <a:pt x="42" y="44"/>
                    <a:pt x="42" y="44"/>
                    <a:pt x="42" y="44"/>
                  </a:cubicBezTo>
                  <a:cubicBezTo>
                    <a:pt x="63" y="44"/>
                    <a:pt x="63" y="44"/>
                    <a:pt x="63" y="44"/>
                  </a:cubicBezTo>
                  <a:lnTo>
                    <a:pt x="63" y="78"/>
                  </a:lnTo>
                  <a:close/>
                  <a:moveTo>
                    <a:pt x="69" y="41"/>
                  </a:moveTo>
                  <a:cubicBezTo>
                    <a:pt x="42" y="41"/>
                    <a:pt x="42" y="41"/>
                    <a:pt x="42" y="41"/>
                  </a:cubicBezTo>
                  <a:cubicBezTo>
                    <a:pt x="42" y="31"/>
                    <a:pt x="42" y="31"/>
                    <a:pt x="42" y="31"/>
                  </a:cubicBezTo>
                  <a:cubicBezTo>
                    <a:pt x="69" y="31"/>
                    <a:pt x="69" y="31"/>
                    <a:pt x="69" y="31"/>
                  </a:cubicBezTo>
                  <a:lnTo>
                    <a:pt x="69" y="41"/>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397" name="Freeform 39"/>
            <p:cNvSpPr>
              <a:spLocks noEditPoints="1"/>
            </p:cNvSpPr>
            <p:nvPr/>
          </p:nvSpPr>
          <p:spPr bwMode="auto">
            <a:xfrm>
              <a:off x="4259" y="2360"/>
              <a:ext cx="95" cy="78"/>
            </a:xfrm>
            <a:custGeom>
              <a:avLst/>
              <a:gdLst>
                <a:gd name="T0" fmla="*/ 1 w 77"/>
                <a:gd name="T1" fmla="*/ 42 h 63"/>
                <a:gd name="T2" fmla="*/ 8 w 77"/>
                <a:gd name="T3" fmla="*/ 55 h 63"/>
                <a:gd name="T4" fmla="*/ 21 w 77"/>
                <a:gd name="T5" fmla="*/ 61 h 63"/>
                <a:gd name="T6" fmla="*/ 38 w 77"/>
                <a:gd name="T7" fmla="*/ 63 h 63"/>
                <a:gd name="T8" fmla="*/ 56 w 77"/>
                <a:gd name="T9" fmla="*/ 61 h 63"/>
                <a:gd name="T10" fmla="*/ 69 w 77"/>
                <a:gd name="T11" fmla="*/ 55 h 63"/>
                <a:gd name="T12" fmla="*/ 76 w 77"/>
                <a:gd name="T13" fmla="*/ 42 h 63"/>
                <a:gd name="T14" fmla="*/ 71 w 77"/>
                <a:gd name="T15" fmla="*/ 16 h 63"/>
                <a:gd name="T16" fmla="*/ 72 w 77"/>
                <a:gd name="T17" fmla="*/ 11 h 63"/>
                <a:gd name="T18" fmla="*/ 70 w 77"/>
                <a:gd name="T19" fmla="*/ 0 h 63"/>
                <a:gd name="T20" fmla="*/ 67 w 77"/>
                <a:gd name="T21" fmla="*/ 0 h 63"/>
                <a:gd name="T22" fmla="*/ 60 w 77"/>
                <a:gd name="T23" fmla="*/ 3 h 63"/>
                <a:gd name="T24" fmla="*/ 38 w 77"/>
                <a:gd name="T25" fmla="*/ 5 h 63"/>
                <a:gd name="T26" fmla="*/ 17 w 77"/>
                <a:gd name="T27" fmla="*/ 3 h 63"/>
                <a:gd name="T28" fmla="*/ 9 w 77"/>
                <a:gd name="T29" fmla="*/ 0 h 63"/>
                <a:gd name="T30" fmla="*/ 7 w 77"/>
                <a:gd name="T31" fmla="*/ 0 h 63"/>
                <a:gd name="T32" fmla="*/ 5 w 77"/>
                <a:gd name="T33" fmla="*/ 11 h 63"/>
                <a:gd name="T34" fmla="*/ 6 w 77"/>
                <a:gd name="T35" fmla="*/ 16 h 63"/>
                <a:gd name="T36" fmla="*/ 9 w 77"/>
                <a:gd name="T37" fmla="*/ 42 h 63"/>
                <a:gd name="T38" fmla="*/ 18 w 77"/>
                <a:gd name="T39" fmla="*/ 30 h 63"/>
                <a:gd name="T40" fmla="*/ 27 w 77"/>
                <a:gd name="T41" fmla="*/ 29 h 63"/>
                <a:gd name="T42" fmla="*/ 38 w 77"/>
                <a:gd name="T43" fmla="*/ 30 h 63"/>
                <a:gd name="T44" fmla="*/ 49 w 77"/>
                <a:gd name="T45" fmla="*/ 29 h 63"/>
                <a:gd name="T46" fmla="*/ 59 w 77"/>
                <a:gd name="T47" fmla="*/ 30 h 63"/>
                <a:gd name="T48" fmla="*/ 67 w 77"/>
                <a:gd name="T49" fmla="*/ 42 h 63"/>
                <a:gd name="T50" fmla="*/ 64 w 77"/>
                <a:gd name="T51" fmla="*/ 52 h 63"/>
                <a:gd name="T52" fmla="*/ 56 w 77"/>
                <a:gd name="T53" fmla="*/ 57 h 63"/>
                <a:gd name="T54" fmla="*/ 45 w 77"/>
                <a:gd name="T55" fmla="*/ 58 h 63"/>
                <a:gd name="T56" fmla="*/ 31 w 77"/>
                <a:gd name="T57" fmla="*/ 58 h 63"/>
                <a:gd name="T58" fmla="*/ 20 w 77"/>
                <a:gd name="T59" fmla="*/ 57 h 63"/>
                <a:gd name="T60" fmla="*/ 12 w 77"/>
                <a:gd name="T61" fmla="*/ 52 h 63"/>
                <a:gd name="T62" fmla="*/ 9 w 77"/>
                <a:gd name="T63" fmla="*/ 42 h 63"/>
                <a:gd name="T64" fmla="*/ 53 w 77"/>
                <a:gd name="T65" fmla="*/ 48 h 63"/>
                <a:gd name="T66" fmla="*/ 53 w 77"/>
                <a:gd name="T67" fmla="*/ 34 h 63"/>
                <a:gd name="T68" fmla="*/ 19 w 77"/>
                <a:gd name="T69" fmla="*/ 41 h 63"/>
                <a:gd name="T70" fmla="*/ 29 w 77"/>
                <a:gd name="T71" fmla="*/ 41 h 63"/>
                <a:gd name="T72" fmla="*/ 19 w 77"/>
                <a:gd name="T73" fmla="*/ 4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 h="63">
                  <a:moveTo>
                    <a:pt x="0" y="32"/>
                  </a:moveTo>
                  <a:cubicBezTo>
                    <a:pt x="0" y="36"/>
                    <a:pt x="0" y="39"/>
                    <a:pt x="1" y="42"/>
                  </a:cubicBezTo>
                  <a:cubicBezTo>
                    <a:pt x="1" y="45"/>
                    <a:pt x="2" y="47"/>
                    <a:pt x="3" y="49"/>
                  </a:cubicBezTo>
                  <a:cubicBezTo>
                    <a:pt x="5" y="51"/>
                    <a:pt x="6" y="53"/>
                    <a:pt x="8" y="55"/>
                  </a:cubicBezTo>
                  <a:cubicBezTo>
                    <a:pt x="10" y="56"/>
                    <a:pt x="12" y="58"/>
                    <a:pt x="14" y="59"/>
                  </a:cubicBezTo>
                  <a:cubicBezTo>
                    <a:pt x="16" y="60"/>
                    <a:pt x="18" y="60"/>
                    <a:pt x="21" y="61"/>
                  </a:cubicBezTo>
                  <a:cubicBezTo>
                    <a:pt x="23" y="62"/>
                    <a:pt x="26" y="62"/>
                    <a:pt x="29" y="62"/>
                  </a:cubicBezTo>
                  <a:cubicBezTo>
                    <a:pt x="32" y="63"/>
                    <a:pt x="35" y="63"/>
                    <a:pt x="38" y="63"/>
                  </a:cubicBezTo>
                  <a:cubicBezTo>
                    <a:pt x="42" y="63"/>
                    <a:pt x="45" y="63"/>
                    <a:pt x="47" y="62"/>
                  </a:cubicBezTo>
                  <a:cubicBezTo>
                    <a:pt x="50" y="62"/>
                    <a:pt x="53" y="62"/>
                    <a:pt x="56" y="61"/>
                  </a:cubicBezTo>
                  <a:cubicBezTo>
                    <a:pt x="58" y="60"/>
                    <a:pt x="61" y="60"/>
                    <a:pt x="63" y="59"/>
                  </a:cubicBezTo>
                  <a:cubicBezTo>
                    <a:pt x="65" y="58"/>
                    <a:pt x="67" y="56"/>
                    <a:pt x="69" y="55"/>
                  </a:cubicBezTo>
                  <a:cubicBezTo>
                    <a:pt x="71" y="53"/>
                    <a:pt x="72" y="51"/>
                    <a:pt x="73" y="49"/>
                  </a:cubicBezTo>
                  <a:cubicBezTo>
                    <a:pt x="74" y="47"/>
                    <a:pt x="75" y="45"/>
                    <a:pt x="76" y="42"/>
                  </a:cubicBezTo>
                  <a:cubicBezTo>
                    <a:pt x="77" y="39"/>
                    <a:pt x="77" y="36"/>
                    <a:pt x="77" y="32"/>
                  </a:cubicBezTo>
                  <a:cubicBezTo>
                    <a:pt x="77" y="26"/>
                    <a:pt x="75" y="21"/>
                    <a:pt x="71" y="16"/>
                  </a:cubicBezTo>
                  <a:cubicBezTo>
                    <a:pt x="71" y="16"/>
                    <a:pt x="71" y="15"/>
                    <a:pt x="71" y="14"/>
                  </a:cubicBezTo>
                  <a:cubicBezTo>
                    <a:pt x="71" y="13"/>
                    <a:pt x="72" y="12"/>
                    <a:pt x="72" y="11"/>
                  </a:cubicBezTo>
                  <a:cubicBezTo>
                    <a:pt x="72" y="9"/>
                    <a:pt x="72" y="8"/>
                    <a:pt x="72" y="6"/>
                  </a:cubicBezTo>
                  <a:cubicBezTo>
                    <a:pt x="71" y="4"/>
                    <a:pt x="71" y="2"/>
                    <a:pt x="70" y="0"/>
                  </a:cubicBezTo>
                  <a:cubicBezTo>
                    <a:pt x="69" y="0"/>
                    <a:pt x="69" y="0"/>
                    <a:pt x="69" y="0"/>
                  </a:cubicBezTo>
                  <a:cubicBezTo>
                    <a:pt x="69" y="0"/>
                    <a:pt x="68" y="0"/>
                    <a:pt x="67" y="0"/>
                  </a:cubicBezTo>
                  <a:cubicBezTo>
                    <a:pt x="67" y="0"/>
                    <a:pt x="65" y="0"/>
                    <a:pt x="64" y="1"/>
                  </a:cubicBezTo>
                  <a:cubicBezTo>
                    <a:pt x="63" y="1"/>
                    <a:pt x="61" y="2"/>
                    <a:pt x="60" y="3"/>
                  </a:cubicBezTo>
                  <a:cubicBezTo>
                    <a:pt x="58" y="4"/>
                    <a:pt x="56" y="5"/>
                    <a:pt x="53" y="6"/>
                  </a:cubicBezTo>
                  <a:cubicBezTo>
                    <a:pt x="50" y="5"/>
                    <a:pt x="45" y="5"/>
                    <a:pt x="38" y="5"/>
                  </a:cubicBezTo>
                  <a:cubicBezTo>
                    <a:pt x="32" y="5"/>
                    <a:pt x="27" y="5"/>
                    <a:pt x="23" y="6"/>
                  </a:cubicBezTo>
                  <a:cubicBezTo>
                    <a:pt x="21" y="5"/>
                    <a:pt x="19" y="4"/>
                    <a:pt x="17" y="3"/>
                  </a:cubicBezTo>
                  <a:cubicBezTo>
                    <a:pt x="15" y="2"/>
                    <a:pt x="14" y="1"/>
                    <a:pt x="12" y="1"/>
                  </a:cubicBezTo>
                  <a:cubicBezTo>
                    <a:pt x="11" y="0"/>
                    <a:pt x="10" y="0"/>
                    <a:pt x="9" y="0"/>
                  </a:cubicBezTo>
                  <a:cubicBezTo>
                    <a:pt x="8" y="0"/>
                    <a:pt x="8" y="0"/>
                    <a:pt x="7" y="0"/>
                  </a:cubicBezTo>
                  <a:cubicBezTo>
                    <a:pt x="7" y="0"/>
                    <a:pt x="7" y="0"/>
                    <a:pt x="7" y="0"/>
                  </a:cubicBezTo>
                  <a:cubicBezTo>
                    <a:pt x="6" y="2"/>
                    <a:pt x="5" y="4"/>
                    <a:pt x="5" y="6"/>
                  </a:cubicBezTo>
                  <a:cubicBezTo>
                    <a:pt x="5" y="8"/>
                    <a:pt x="5" y="9"/>
                    <a:pt x="5" y="11"/>
                  </a:cubicBezTo>
                  <a:cubicBezTo>
                    <a:pt x="5" y="12"/>
                    <a:pt x="5" y="13"/>
                    <a:pt x="5" y="14"/>
                  </a:cubicBezTo>
                  <a:cubicBezTo>
                    <a:pt x="6" y="15"/>
                    <a:pt x="6" y="16"/>
                    <a:pt x="6" y="16"/>
                  </a:cubicBezTo>
                  <a:cubicBezTo>
                    <a:pt x="2" y="21"/>
                    <a:pt x="0" y="26"/>
                    <a:pt x="0" y="32"/>
                  </a:cubicBezTo>
                  <a:close/>
                  <a:moveTo>
                    <a:pt x="9" y="42"/>
                  </a:moveTo>
                  <a:cubicBezTo>
                    <a:pt x="9" y="38"/>
                    <a:pt x="11" y="35"/>
                    <a:pt x="14" y="32"/>
                  </a:cubicBezTo>
                  <a:cubicBezTo>
                    <a:pt x="15" y="31"/>
                    <a:pt x="16" y="30"/>
                    <a:pt x="18" y="30"/>
                  </a:cubicBezTo>
                  <a:cubicBezTo>
                    <a:pt x="19" y="29"/>
                    <a:pt x="20" y="29"/>
                    <a:pt x="22" y="29"/>
                  </a:cubicBezTo>
                  <a:cubicBezTo>
                    <a:pt x="24" y="29"/>
                    <a:pt x="25" y="29"/>
                    <a:pt x="27" y="29"/>
                  </a:cubicBezTo>
                  <a:cubicBezTo>
                    <a:pt x="28" y="29"/>
                    <a:pt x="30" y="29"/>
                    <a:pt x="32" y="29"/>
                  </a:cubicBezTo>
                  <a:cubicBezTo>
                    <a:pt x="35" y="30"/>
                    <a:pt x="36" y="30"/>
                    <a:pt x="38" y="30"/>
                  </a:cubicBezTo>
                  <a:cubicBezTo>
                    <a:pt x="40" y="30"/>
                    <a:pt x="42" y="30"/>
                    <a:pt x="44" y="29"/>
                  </a:cubicBezTo>
                  <a:cubicBezTo>
                    <a:pt x="46" y="29"/>
                    <a:pt x="48" y="29"/>
                    <a:pt x="49" y="29"/>
                  </a:cubicBezTo>
                  <a:cubicBezTo>
                    <a:pt x="51" y="29"/>
                    <a:pt x="52" y="29"/>
                    <a:pt x="54" y="29"/>
                  </a:cubicBezTo>
                  <a:cubicBezTo>
                    <a:pt x="56" y="29"/>
                    <a:pt x="57" y="29"/>
                    <a:pt x="59" y="30"/>
                  </a:cubicBezTo>
                  <a:cubicBezTo>
                    <a:pt x="60" y="30"/>
                    <a:pt x="61" y="31"/>
                    <a:pt x="62" y="32"/>
                  </a:cubicBezTo>
                  <a:cubicBezTo>
                    <a:pt x="65" y="35"/>
                    <a:pt x="67" y="38"/>
                    <a:pt x="67" y="42"/>
                  </a:cubicBezTo>
                  <a:cubicBezTo>
                    <a:pt x="67" y="44"/>
                    <a:pt x="67" y="46"/>
                    <a:pt x="66" y="48"/>
                  </a:cubicBezTo>
                  <a:cubicBezTo>
                    <a:pt x="66" y="49"/>
                    <a:pt x="65" y="51"/>
                    <a:pt x="64" y="52"/>
                  </a:cubicBezTo>
                  <a:cubicBezTo>
                    <a:pt x="63" y="53"/>
                    <a:pt x="62" y="54"/>
                    <a:pt x="61" y="55"/>
                  </a:cubicBezTo>
                  <a:cubicBezTo>
                    <a:pt x="59" y="55"/>
                    <a:pt x="58" y="56"/>
                    <a:pt x="56" y="57"/>
                  </a:cubicBezTo>
                  <a:cubicBezTo>
                    <a:pt x="55" y="57"/>
                    <a:pt x="53" y="57"/>
                    <a:pt x="51" y="58"/>
                  </a:cubicBezTo>
                  <a:cubicBezTo>
                    <a:pt x="48" y="58"/>
                    <a:pt x="46" y="58"/>
                    <a:pt x="45" y="58"/>
                  </a:cubicBezTo>
                  <a:cubicBezTo>
                    <a:pt x="43" y="58"/>
                    <a:pt x="41" y="58"/>
                    <a:pt x="38" y="58"/>
                  </a:cubicBezTo>
                  <a:cubicBezTo>
                    <a:pt x="35" y="58"/>
                    <a:pt x="33" y="58"/>
                    <a:pt x="31" y="58"/>
                  </a:cubicBezTo>
                  <a:cubicBezTo>
                    <a:pt x="30" y="58"/>
                    <a:pt x="28" y="58"/>
                    <a:pt x="25" y="58"/>
                  </a:cubicBezTo>
                  <a:cubicBezTo>
                    <a:pt x="23" y="57"/>
                    <a:pt x="21" y="57"/>
                    <a:pt x="20" y="57"/>
                  </a:cubicBezTo>
                  <a:cubicBezTo>
                    <a:pt x="19" y="56"/>
                    <a:pt x="17" y="55"/>
                    <a:pt x="16" y="55"/>
                  </a:cubicBezTo>
                  <a:cubicBezTo>
                    <a:pt x="14" y="54"/>
                    <a:pt x="13" y="53"/>
                    <a:pt x="12" y="52"/>
                  </a:cubicBezTo>
                  <a:cubicBezTo>
                    <a:pt x="11" y="51"/>
                    <a:pt x="11" y="49"/>
                    <a:pt x="10" y="48"/>
                  </a:cubicBezTo>
                  <a:cubicBezTo>
                    <a:pt x="9" y="46"/>
                    <a:pt x="9" y="44"/>
                    <a:pt x="9" y="42"/>
                  </a:cubicBezTo>
                  <a:close/>
                  <a:moveTo>
                    <a:pt x="48" y="41"/>
                  </a:moveTo>
                  <a:cubicBezTo>
                    <a:pt x="48" y="45"/>
                    <a:pt x="50" y="48"/>
                    <a:pt x="53" y="48"/>
                  </a:cubicBezTo>
                  <a:cubicBezTo>
                    <a:pt x="55" y="48"/>
                    <a:pt x="58" y="45"/>
                    <a:pt x="58" y="41"/>
                  </a:cubicBezTo>
                  <a:cubicBezTo>
                    <a:pt x="58" y="37"/>
                    <a:pt x="55" y="34"/>
                    <a:pt x="53" y="34"/>
                  </a:cubicBezTo>
                  <a:cubicBezTo>
                    <a:pt x="50" y="34"/>
                    <a:pt x="48" y="37"/>
                    <a:pt x="48" y="41"/>
                  </a:cubicBezTo>
                  <a:close/>
                  <a:moveTo>
                    <a:pt x="19" y="41"/>
                  </a:moveTo>
                  <a:cubicBezTo>
                    <a:pt x="19" y="45"/>
                    <a:pt x="21" y="48"/>
                    <a:pt x="24" y="48"/>
                  </a:cubicBezTo>
                  <a:cubicBezTo>
                    <a:pt x="27" y="48"/>
                    <a:pt x="29" y="45"/>
                    <a:pt x="29" y="41"/>
                  </a:cubicBezTo>
                  <a:cubicBezTo>
                    <a:pt x="29" y="37"/>
                    <a:pt x="27" y="34"/>
                    <a:pt x="24" y="34"/>
                  </a:cubicBezTo>
                  <a:cubicBezTo>
                    <a:pt x="21" y="34"/>
                    <a:pt x="19" y="37"/>
                    <a:pt x="19" y="41"/>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398" name="Freeform 40"/>
            <p:cNvSpPr>
              <a:spLocks noEditPoints="1"/>
            </p:cNvSpPr>
            <p:nvPr/>
          </p:nvSpPr>
          <p:spPr bwMode="auto">
            <a:xfrm>
              <a:off x="4162" y="1351"/>
              <a:ext cx="154" cy="154"/>
            </a:xfrm>
            <a:custGeom>
              <a:avLst/>
              <a:gdLst>
                <a:gd name="T0" fmla="*/ 0 w 125"/>
                <a:gd name="T1" fmla="*/ 63 h 125"/>
                <a:gd name="T2" fmla="*/ 125 w 125"/>
                <a:gd name="T3" fmla="*/ 63 h 125"/>
                <a:gd name="T4" fmla="*/ 98 w 125"/>
                <a:gd name="T5" fmla="*/ 83 h 125"/>
                <a:gd name="T6" fmla="*/ 117 w 125"/>
                <a:gd name="T7" fmla="*/ 67 h 125"/>
                <a:gd name="T8" fmla="*/ 98 w 125"/>
                <a:gd name="T9" fmla="*/ 83 h 125"/>
                <a:gd name="T10" fmla="*/ 25 w 125"/>
                <a:gd name="T11" fmla="*/ 58 h 125"/>
                <a:gd name="T12" fmla="*/ 13 w 125"/>
                <a:gd name="T13" fmla="*/ 42 h 125"/>
                <a:gd name="T14" fmla="*/ 90 w 125"/>
                <a:gd name="T15" fmla="*/ 42 h 125"/>
                <a:gd name="T16" fmla="*/ 67 w 125"/>
                <a:gd name="T17" fmla="*/ 58 h 125"/>
                <a:gd name="T18" fmla="*/ 90 w 125"/>
                <a:gd name="T19" fmla="*/ 42 h 125"/>
                <a:gd name="T20" fmla="*/ 67 w 125"/>
                <a:gd name="T21" fmla="*/ 9 h 125"/>
                <a:gd name="T22" fmla="*/ 82 w 125"/>
                <a:gd name="T23" fmla="*/ 23 h 125"/>
                <a:gd name="T24" fmla="*/ 67 w 125"/>
                <a:gd name="T25" fmla="*/ 33 h 125"/>
                <a:gd name="T26" fmla="*/ 53 w 125"/>
                <a:gd name="T27" fmla="*/ 12 h 125"/>
                <a:gd name="T28" fmla="*/ 59 w 125"/>
                <a:gd name="T29" fmla="*/ 33 h 125"/>
                <a:gd name="T30" fmla="*/ 43 w 125"/>
                <a:gd name="T31" fmla="*/ 23 h 125"/>
                <a:gd name="T32" fmla="*/ 59 w 125"/>
                <a:gd name="T33" fmla="*/ 58 h 125"/>
                <a:gd name="T34" fmla="*/ 36 w 125"/>
                <a:gd name="T35" fmla="*/ 42 h 125"/>
                <a:gd name="T36" fmla="*/ 13 w 125"/>
                <a:gd name="T37" fmla="*/ 83 h 125"/>
                <a:gd name="T38" fmla="*/ 25 w 125"/>
                <a:gd name="T39" fmla="*/ 67 h 125"/>
                <a:gd name="T40" fmla="*/ 13 w 125"/>
                <a:gd name="T41" fmla="*/ 83 h 125"/>
                <a:gd name="T42" fmla="*/ 59 w 125"/>
                <a:gd name="T43" fmla="*/ 67 h 125"/>
                <a:gd name="T44" fmla="*/ 36 w 125"/>
                <a:gd name="T45" fmla="*/ 83 h 125"/>
                <a:gd name="T46" fmla="*/ 59 w 125"/>
                <a:gd name="T47" fmla="*/ 92 h 125"/>
                <a:gd name="T48" fmla="*/ 53 w 125"/>
                <a:gd name="T49" fmla="*/ 113 h 125"/>
                <a:gd name="T50" fmla="*/ 38 w 125"/>
                <a:gd name="T51" fmla="*/ 92 h 125"/>
                <a:gd name="T52" fmla="*/ 82 w 125"/>
                <a:gd name="T53" fmla="*/ 102 h 125"/>
                <a:gd name="T54" fmla="*/ 67 w 125"/>
                <a:gd name="T55" fmla="*/ 116 h 125"/>
                <a:gd name="T56" fmla="*/ 87 w 125"/>
                <a:gd name="T57" fmla="*/ 92 h 125"/>
                <a:gd name="T58" fmla="*/ 67 w 125"/>
                <a:gd name="T59" fmla="*/ 83 h 125"/>
                <a:gd name="T60" fmla="*/ 92 w 125"/>
                <a:gd name="T61" fmla="*/ 67 h 125"/>
                <a:gd name="T62" fmla="*/ 67 w 125"/>
                <a:gd name="T63" fmla="*/ 83 h 125"/>
                <a:gd name="T64" fmla="*/ 98 w 125"/>
                <a:gd name="T65" fmla="*/ 42 h 125"/>
                <a:gd name="T66" fmla="*/ 117 w 125"/>
                <a:gd name="T67" fmla="*/ 58 h 125"/>
                <a:gd name="T68" fmla="*/ 108 w 125"/>
                <a:gd name="T69" fmla="*/ 33 h 125"/>
                <a:gd name="T70" fmla="*/ 86 w 125"/>
                <a:gd name="T71" fmla="*/ 14 h 125"/>
                <a:gd name="T72" fmla="*/ 108 w 125"/>
                <a:gd name="T73" fmla="*/ 33 h 125"/>
                <a:gd name="T74" fmla="*/ 39 w 125"/>
                <a:gd name="T75" fmla="*/ 14 h 125"/>
                <a:gd name="T76" fmla="*/ 17 w 125"/>
                <a:gd name="T77" fmla="*/ 33 h 125"/>
                <a:gd name="T78" fmla="*/ 17 w 125"/>
                <a:gd name="T79" fmla="*/ 92 h 125"/>
                <a:gd name="T80" fmla="*/ 39 w 125"/>
                <a:gd name="T81" fmla="*/ 111 h 125"/>
                <a:gd name="T82" fmla="*/ 17 w 125"/>
                <a:gd name="T83" fmla="*/ 92 h 125"/>
                <a:gd name="T84" fmla="*/ 86 w 125"/>
                <a:gd name="T85" fmla="*/ 111 h 125"/>
                <a:gd name="T86" fmla="*/ 108 w 125"/>
                <a:gd name="T87" fmla="*/ 9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5" h="125">
                  <a:moveTo>
                    <a:pt x="63" y="0"/>
                  </a:moveTo>
                  <a:cubicBezTo>
                    <a:pt x="28" y="0"/>
                    <a:pt x="0" y="28"/>
                    <a:pt x="0" y="63"/>
                  </a:cubicBezTo>
                  <a:cubicBezTo>
                    <a:pt x="0" y="97"/>
                    <a:pt x="28" y="125"/>
                    <a:pt x="63" y="125"/>
                  </a:cubicBezTo>
                  <a:cubicBezTo>
                    <a:pt x="97" y="125"/>
                    <a:pt x="125" y="97"/>
                    <a:pt x="125" y="63"/>
                  </a:cubicBezTo>
                  <a:cubicBezTo>
                    <a:pt x="125" y="28"/>
                    <a:pt x="97" y="0"/>
                    <a:pt x="63" y="0"/>
                  </a:cubicBezTo>
                  <a:close/>
                  <a:moveTo>
                    <a:pt x="98" y="83"/>
                  </a:moveTo>
                  <a:cubicBezTo>
                    <a:pt x="99" y="78"/>
                    <a:pt x="100" y="72"/>
                    <a:pt x="100" y="67"/>
                  </a:cubicBezTo>
                  <a:cubicBezTo>
                    <a:pt x="117" y="67"/>
                    <a:pt x="117" y="67"/>
                    <a:pt x="117" y="67"/>
                  </a:cubicBezTo>
                  <a:cubicBezTo>
                    <a:pt x="116" y="72"/>
                    <a:pt x="115" y="78"/>
                    <a:pt x="113" y="83"/>
                  </a:cubicBezTo>
                  <a:lnTo>
                    <a:pt x="98" y="83"/>
                  </a:lnTo>
                  <a:close/>
                  <a:moveTo>
                    <a:pt x="27" y="42"/>
                  </a:moveTo>
                  <a:cubicBezTo>
                    <a:pt x="26" y="47"/>
                    <a:pt x="26" y="53"/>
                    <a:pt x="25" y="58"/>
                  </a:cubicBezTo>
                  <a:cubicBezTo>
                    <a:pt x="9" y="58"/>
                    <a:pt x="9" y="58"/>
                    <a:pt x="9" y="58"/>
                  </a:cubicBezTo>
                  <a:cubicBezTo>
                    <a:pt x="9" y="53"/>
                    <a:pt x="11" y="47"/>
                    <a:pt x="13" y="42"/>
                  </a:cubicBezTo>
                  <a:lnTo>
                    <a:pt x="27" y="42"/>
                  </a:lnTo>
                  <a:close/>
                  <a:moveTo>
                    <a:pt x="90" y="42"/>
                  </a:moveTo>
                  <a:cubicBezTo>
                    <a:pt x="91" y="47"/>
                    <a:pt x="92" y="53"/>
                    <a:pt x="92" y="58"/>
                  </a:cubicBezTo>
                  <a:cubicBezTo>
                    <a:pt x="67" y="58"/>
                    <a:pt x="67" y="58"/>
                    <a:pt x="67" y="58"/>
                  </a:cubicBezTo>
                  <a:cubicBezTo>
                    <a:pt x="67" y="42"/>
                    <a:pt x="67" y="42"/>
                    <a:pt x="67" y="42"/>
                  </a:cubicBezTo>
                  <a:lnTo>
                    <a:pt x="90" y="42"/>
                  </a:lnTo>
                  <a:close/>
                  <a:moveTo>
                    <a:pt x="67" y="33"/>
                  </a:moveTo>
                  <a:cubicBezTo>
                    <a:pt x="67" y="9"/>
                    <a:pt x="67" y="9"/>
                    <a:pt x="67" y="9"/>
                  </a:cubicBezTo>
                  <a:cubicBezTo>
                    <a:pt x="69" y="10"/>
                    <a:pt x="71" y="11"/>
                    <a:pt x="73" y="12"/>
                  </a:cubicBezTo>
                  <a:cubicBezTo>
                    <a:pt x="76" y="14"/>
                    <a:pt x="79" y="18"/>
                    <a:pt x="82" y="23"/>
                  </a:cubicBezTo>
                  <a:cubicBezTo>
                    <a:pt x="84" y="26"/>
                    <a:pt x="86" y="30"/>
                    <a:pt x="87" y="33"/>
                  </a:cubicBezTo>
                  <a:cubicBezTo>
                    <a:pt x="67" y="33"/>
                    <a:pt x="67" y="33"/>
                    <a:pt x="67" y="33"/>
                  </a:cubicBezTo>
                  <a:close/>
                  <a:moveTo>
                    <a:pt x="43" y="23"/>
                  </a:moveTo>
                  <a:cubicBezTo>
                    <a:pt x="46" y="18"/>
                    <a:pt x="50" y="14"/>
                    <a:pt x="53" y="12"/>
                  </a:cubicBezTo>
                  <a:cubicBezTo>
                    <a:pt x="55" y="11"/>
                    <a:pt x="57" y="10"/>
                    <a:pt x="59" y="9"/>
                  </a:cubicBezTo>
                  <a:cubicBezTo>
                    <a:pt x="59" y="33"/>
                    <a:pt x="59" y="33"/>
                    <a:pt x="59" y="33"/>
                  </a:cubicBezTo>
                  <a:cubicBezTo>
                    <a:pt x="38" y="33"/>
                    <a:pt x="38" y="33"/>
                    <a:pt x="38" y="33"/>
                  </a:cubicBezTo>
                  <a:cubicBezTo>
                    <a:pt x="40" y="30"/>
                    <a:pt x="41" y="26"/>
                    <a:pt x="43" y="23"/>
                  </a:cubicBezTo>
                  <a:close/>
                  <a:moveTo>
                    <a:pt x="59" y="42"/>
                  </a:moveTo>
                  <a:cubicBezTo>
                    <a:pt x="59" y="58"/>
                    <a:pt x="59" y="58"/>
                    <a:pt x="59" y="58"/>
                  </a:cubicBezTo>
                  <a:cubicBezTo>
                    <a:pt x="34" y="58"/>
                    <a:pt x="34" y="58"/>
                    <a:pt x="34" y="58"/>
                  </a:cubicBezTo>
                  <a:cubicBezTo>
                    <a:pt x="34" y="53"/>
                    <a:pt x="35" y="47"/>
                    <a:pt x="36" y="42"/>
                  </a:cubicBezTo>
                  <a:lnTo>
                    <a:pt x="59" y="42"/>
                  </a:lnTo>
                  <a:close/>
                  <a:moveTo>
                    <a:pt x="13" y="83"/>
                  </a:moveTo>
                  <a:cubicBezTo>
                    <a:pt x="11" y="78"/>
                    <a:pt x="9" y="72"/>
                    <a:pt x="9" y="67"/>
                  </a:cubicBezTo>
                  <a:cubicBezTo>
                    <a:pt x="25" y="67"/>
                    <a:pt x="25" y="67"/>
                    <a:pt x="25" y="67"/>
                  </a:cubicBezTo>
                  <a:cubicBezTo>
                    <a:pt x="26" y="72"/>
                    <a:pt x="26" y="78"/>
                    <a:pt x="27" y="83"/>
                  </a:cubicBezTo>
                  <a:lnTo>
                    <a:pt x="13" y="83"/>
                  </a:lnTo>
                  <a:close/>
                  <a:moveTo>
                    <a:pt x="34" y="67"/>
                  </a:moveTo>
                  <a:cubicBezTo>
                    <a:pt x="59" y="67"/>
                    <a:pt x="59" y="67"/>
                    <a:pt x="59" y="67"/>
                  </a:cubicBezTo>
                  <a:cubicBezTo>
                    <a:pt x="59" y="83"/>
                    <a:pt x="59" y="83"/>
                    <a:pt x="59" y="83"/>
                  </a:cubicBezTo>
                  <a:cubicBezTo>
                    <a:pt x="36" y="83"/>
                    <a:pt x="36" y="83"/>
                    <a:pt x="36" y="83"/>
                  </a:cubicBezTo>
                  <a:cubicBezTo>
                    <a:pt x="35" y="78"/>
                    <a:pt x="34" y="72"/>
                    <a:pt x="34" y="67"/>
                  </a:cubicBezTo>
                  <a:close/>
                  <a:moveTo>
                    <a:pt x="59" y="92"/>
                  </a:moveTo>
                  <a:cubicBezTo>
                    <a:pt x="59" y="116"/>
                    <a:pt x="59" y="116"/>
                    <a:pt x="59" y="116"/>
                  </a:cubicBezTo>
                  <a:cubicBezTo>
                    <a:pt x="57" y="115"/>
                    <a:pt x="55" y="114"/>
                    <a:pt x="53" y="113"/>
                  </a:cubicBezTo>
                  <a:cubicBezTo>
                    <a:pt x="50" y="111"/>
                    <a:pt x="46" y="107"/>
                    <a:pt x="43" y="102"/>
                  </a:cubicBezTo>
                  <a:cubicBezTo>
                    <a:pt x="41" y="99"/>
                    <a:pt x="40" y="96"/>
                    <a:pt x="38" y="92"/>
                  </a:cubicBezTo>
                  <a:cubicBezTo>
                    <a:pt x="59" y="92"/>
                    <a:pt x="59" y="92"/>
                    <a:pt x="59" y="92"/>
                  </a:cubicBezTo>
                  <a:close/>
                  <a:moveTo>
                    <a:pt x="82" y="102"/>
                  </a:moveTo>
                  <a:cubicBezTo>
                    <a:pt x="79" y="107"/>
                    <a:pt x="76" y="111"/>
                    <a:pt x="73" y="113"/>
                  </a:cubicBezTo>
                  <a:cubicBezTo>
                    <a:pt x="71" y="114"/>
                    <a:pt x="69" y="115"/>
                    <a:pt x="67" y="116"/>
                  </a:cubicBezTo>
                  <a:cubicBezTo>
                    <a:pt x="67" y="92"/>
                    <a:pt x="67" y="92"/>
                    <a:pt x="67" y="92"/>
                  </a:cubicBezTo>
                  <a:cubicBezTo>
                    <a:pt x="87" y="92"/>
                    <a:pt x="87" y="92"/>
                    <a:pt x="87" y="92"/>
                  </a:cubicBezTo>
                  <a:cubicBezTo>
                    <a:pt x="86" y="96"/>
                    <a:pt x="84" y="99"/>
                    <a:pt x="82" y="102"/>
                  </a:cubicBezTo>
                  <a:close/>
                  <a:moveTo>
                    <a:pt x="67" y="83"/>
                  </a:moveTo>
                  <a:cubicBezTo>
                    <a:pt x="67" y="67"/>
                    <a:pt x="67" y="67"/>
                    <a:pt x="67" y="67"/>
                  </a:cubicBezTo>
                  <a:cubicBezTo>
                    <a:pt x="92" y="67"/>
                    <a:pt x="92" y="67"/>
                    <a:pt x="92" y="67"/>
                  </a:cubicBezTo>
                  <a:cubicBezTo>
                    <a:pt x="92" y="72"/>
                    <a:pt x="91" y="78"/>
                    <a:pt x="90" y="83"/>
                  </a:cubicBezTo>
                  <a:lnTo>
                    <a:pt x="67" y="83"/>
                  </a:lnTo>
                  <a:close/>
                  <a:moveTo>
                    <a:pt x="100" y="58"/>
                  </a:moveTo>
                  <a:cubicBezTo>
                    <a:pt x="100" y="53"/>
                    <a:pt x="99" y="47"/>
                    <a:pt x="98" y="42"/>
                  </a:cubicBezTo>
                  <a:cubicBezTo>
                    <a:pt x="113" y="42"/>
                    <a:pt x="113" y="42"/>
                    <a:pt x="113" y="42"/>
                  </a:cubicBezTo>
                  <a:cubicBezTo>
                    <a:pt x="115" y="47"/>
                    <a:pt x="116" y="53"/>
                    <a:pt x="117" y="58"/>
                  </a:cubicBezTo>
                  <a:lnTo>
                    <a:pt x="100" y="58"/>
                  </a:lnTo>
                  <a:close/>
                  <a:moveTo>
                    <a:pt x="108" y="33"/>
                  </a:moveTo>
                  <a:cubicBezTo>
                    <a:pt x="96" y="33"/>
                    <a:pt x="96" y="33"/>
                    <a:pt x="96" y="33"/>
                  </a:cubicBezTo>
                  <a:cubicBezTo>
                    <a:pt x="93" y="26"/>
                    <a:pt x="90" y="19"/>
                    <a:pt x="86" y="14"/>
                  </a:cubicBezTo>
                  <a:cubicBezTo>
                    <a:pt x="92" y="16"/>
                    <a:pt x="97" y="20"/>
                    <a:pt x="101" y="24"/>
                  </a:cubicBezTo>
                  <a:cubicBezTo>
                    <a:pt x="104" y="27"/>
                    <a:pt x="106" y="30"/>
                    <a:pt x="108" y="33"/>
                  </a:cubicBezTo>
                  <a:close/>
                  <a:moveTo>
                    <a:pt x="25" y="24"/>
                  </a:moveTo>
                  <a:cubicBezTo>
                    <a:pt x="29" y="20"/>
                    <a:pt x="34" y="16"/>
                    <a:pt x="39" y="14"/>
                  </a:cubicBezTo>
                  <a:cubicBezTo>
                    <a:pt x="35" y="19"/>
                    <a:pt x="32" y="26"/>
                    <a:pt x="30" y="33"/>
                  </a:cubicBezTo>
                  <a:cubicBezTo>
                    <a:pt x="17" y="33"/>
                    <a:pt x="17" y="33"/>
                    <a:pt x="17" y="33"/>
                  </a:cubicBezTo>
                  <a:cubicBezTo>
                    <a:pt x="19" y="30"/>
                    <a:pt x="22" y="27"/>
                    <a:pt x="25" y="24"/>
                  </a:cubicBezTo>
                  <a:close/>
                  <a:moveTo>
                    <a:pt x="17" y="92"/>
                  </a:moveTo>
                  <a:cubicBezTo>
                    <a:pt x="30" y="92"/>
                    <a:pt x="30" y="92"/>
                    <a:pt x="30" y="92"/>
                  </a:cubicBezTo>
                  <a:cubicBezTo>
                    <a:pt x="32" y="99"/>
                    <a:pt x="35" y="106"/>
                    <a:pt x="39" y="111"/>
                  </a:cubicBezTo>
                  <a:cubicBezTo>
                    <a:pt x="34" y="109"/>
                    <a:pt x="29" y="105"/>
                    <a:pt x="25" y="101"/>
                  </a:cubicBezTo>
                  <a:cubicBezTo>
                    <a:pt x="22" y="98"/>
                    <a:pt x="19" y="95"/>
                    <a:pt x="17" y="92"/>
                  </a:cubicBezTo>
                  <a:close/>
                  <a:moveTo>
                    <a:pt x="101" y="101"/>
                  </a:moveTo>
                  <a:cubicBezTo>
                    <a:pt x="97" y="105"/>
                    <a:pt x="92" y="109"/>
                    <a:pt x="86" y="111"/>
                  </a:cubicBezTo>
                  <a:cubicBezTo>
                    <a:pt x="90" y="106"/>
                    <a:pt x="93" y="99"/>
                    <a:pt x="96" y="92"/>
                  </a:cubicBezTo>
                  <a:cubicBezTo>
                    <a:pt x="108" y="92"/>
                    <a:pt x="108" y="92"/>
                    <a:pt x="108" y="92"/>
                  </a:cubicBezTo>
                  <a:cubicBezTo>
                    <a:pt x="106" y="95"/>
                    <a:pt x="104" y="98"/>
                    <a:pt x="101" y="101"/>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399" name="Freeform 41"/>
            <p:cNvSpPr>
              <a:spLocks noEditPoints="1"/>
            </p:cNvSpPr>
            <p:nvPr/>
          </p:nvSpPr>
          <p:spPr bwMode="auto">
            <a:xfrm>
              <a:off x="4133" y="1270"/>
              <a:ext cx="72" cy="73"/>
            </a:xfrm>
            <a:custGeom>
              <a:avLst/>
              <a:gdLst>
                <a:gd name="T0" fmla="*/ 49 w 59"/>
                <a:gd name="T1" fmla="*/ 0 h 59"/>
                <a:gd name="T2" fmla="*/ 9 w 59"/>
                <a:gd name="T3" fmla="*/ 0 h 59"/>
                <a:gd name="T4" fmla="*/ 0 w 59"/>
                <a:gd name="T5" fmla="*/ 10 h 59"/>
                <a:gd name="T6" fmla="*/ 0 w 59"/>
                <a:gd name="T7" fmla="*/ 49 h 59"/>
                <a:gd name="T8" fmla="*/ 9 w 59"/>
                <a:gd name="T9" fmla="*/ 59 h 59"/>
                <a:gd name="T10" fmla="*/ 49 w 59"/>
                <a:gd name="T11" fmla="*/ 59 h 59"/>
                <a:gd name="T12" fmla="*/ 59 w 59"/>
                <a:gd name="T13" fmla="*/ 49 h 59"/>
                <a:gd name="T14" fmla="*/ 59 w 59"/>
                <a:gd name="T15" fmla="*/ 10 h 59"/>
                <a:gd name="T16" fmla="*/ 49 w 59"/>
                <a:gd name="T17" fmla="*/ 0 h 59"/>
                <a:gd name="T18" fmla="*/ 40 w 59"/>
                <a:gd name="T19" fmla="*/ 2 h 59"/>
                <a:gd name="T20" fmla="*/ 40 w 59"/>
                <a:gd name="T21" fmla="*/ 11 h 59"/>
                <a:gd name="T22" fmla="*/ 31 w 59"/>
                <a:gd name="T23" fmla="*/ 11 h 59"/>
                <a:gd name="T24" fmla="*/ 31 w 59"/>
                <a:gd name="T25" fmla="*/ 2 h 59"/>
                <a:gd name="T26" fmla="*/ 40 w 59"/>
                <a:gd name="T27" fmla="*/ 2 h 59"/>
                <a:gd name="T28" fmla="*/ 27 w 59"/>
                <a:gd name="T29" fmla="*/ 2 h 59"/>
                <a:gd name="T30" fmla="*/ 27 w 59"/>
                <a:gd name="T31" fmla="*/ 11 h 59"/>
                <a:gd name="T32" fmla="*/ 18 w 59"/>
                <a:gd name="T33" fmla="*/ 11 h 59"/>
                <a:gd name="T34" fmla="*/ 18 w 59"/>
                <a:gd name="T35" fmla="*/ 2 h 59"/>
                <a:gd name="T36" fmla="*/ 27 w 59"/>
                <a:gd name="T37" fmla="*/ 2 h 59"/>
                <a:gd name="T38" fmla="*/ 1 w 59"/>
                <a:gd name="T39" fmla="*/ 11 h 59"/>
                <a:gd name="T40" fmla="*/ 1 w 59"/>
                <a:gd name="T41" fmla="*/ 10 h 59"/>
                <a:gd name="T42" fmla="*/ 9 w 59"/>
                <a:gd name="T43" fmla="*/ 2 h 59"/>
                <a:gd name="T44" fmla="*/ 14 w 59"/>
                <a:gd name="T45" fmla="*/ 2 h 59"/>
                <a:gd name="T46" fmla="*/ 14 w 59"/>
                <a:gd name="T47" fmla="*/ 11 h 59"/>
                <a:gd name="T48" fmla="*/ 1 w 59"/>
                <a:gd name="T49" fmla="*/ 11 h 59"/>
                <a:gd name="T50" fmla="*/ 44 w 59"/>
                <a:gd name="T51" fmla="*/ 37 h 59"/>
                <a:gd name="T52" fmla="*/ 33 w 59"/>
                <a:gd name="T53" fmla="*/ 37 h 59"/>
                <a:gd name="T54" fmla="*/ 33 w 59"/>
                <a:gd name="T55" fmla="*/ 48 h 59"/>
                <a:gd name="T56" fmla="*/ 25 w 59"/>
                <a:gd name="T57" fmla="*/ 48 h 59"/>
                <a:gd name="T58" fmla="*/ 25 w 59"/>
                <a:gd name="T59" fmla="*/ 37 h 59"/>
                <a:gd name="T60" fmla="*/ 14 w 59"/>
                <a:gd name="T61" fmla="*/ 37 h 59"/>
                <a:gd name="T62" fmla="*/ 14 w 59"/>
                <a:gd name="T63" fmla="*/ 29 h 59"/>
                <a:gd name="T64" fmla="*/ 25 w 59"/>
                <a:gd name="T65" fmla="*/ 29 h 59"/>
                <a:gd name="T66" fmla="*/ 25 w 59"/>
                <a:gd name="T67" fmla="*/ 18 h 59"/>
                <a:gd name="T68" fmla="*/ 33 w 59"/>
                <a:gd name="T69" fmla="*/ 18 h 59"/>
                <a:gd name="T70" fmla="*/ 33 w 59"/>
                <a:gd name="T71" fmla="*/ 29 h 59"/>
                <a:gd name="T72" fmla="*/ 44 w 59"/>
                <a:gd name="T73" fmla="*/ 29 h 59"/>
                <a:gd name="T74" fmla="*/ 44 w 59"/>
                <a:gd name="T75" fmla="*/ 37 h 59"/>
                <a:gd name="T76" fmla="*/ 57 w 59"/>
                <a:gd name="T77" fmla="*/ 11 h 59"/>
                <a:gd name="T78" fmla="*/ 44 w 59"/>
                <a:gd name="T79" fmla="*/ 11 h 59"/>
                <a:gd name="T80" fmla="*/ 44 w 59"/>
                <a:gd name="T81" fmla="*/ 2 h 59"/>
                <a:gd name="T82" fmla="*/ 49 w 59"/>
                <a:gd name="T83" fmla="*/ 2 h 59"/>
                <a:gd name="T84" fmla="*/ 57 w 59"/>
                <a:gd name="T85" fmla="*/ 10 h 59"/>
                <a:gd name="T86" fmla="*/ 57 w 59"/>
                <a:gd name="T87" fmla="*/ 1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9" h="59">
                  <a:moveTo>
                    <a:pt x="49" y="0"/>
                  </a:moveTo>
                  <a:cubicBezTo>
                    <a:pt x="9" y="0"/>
                    <a:pt x="9" y="0"/>
                    <a:pt x="9" y="0"/>
                  </a:cubicBezTo>
                  <a:cubicBezTo>
                    <a:pt x="4" y="0"/>
                    <a:pt x="0" y="4"/>
                    <a:pt x="0" y="10"/>
                  </a:cubicBezTo>
                  <a:cubicBezTo>
                    <a:pt x="0" y="49"/>
                    <a:pt x="0" y="49"/>
                    <a:pt x="0" y="49"/>
                  </a:cubicBezTo>
                  <a:cubicBezTo>
                    <a:pt x="0" y="55"/>
                    <a:pt x="4" y="59"/>
                    <a:pt x="9" y="59"/>
                  </a:cubicBezTo>
                  <a:cubicBezTo>
                    <a:pt x="49" y="59"/>
                    <a:pt x="49" y="59"/>
                    <a:pt x="49" y="59"/>
                  </a:cubicBezTo>
                  <a:cubicBezTo>
                    <a:pt x="54" y="59"/>
                    <a:pt x="59" y="55"/>
                    <a:pt x="59" y="49"/>
                  </a:cubicBezTo>
                  <a:cubicBezTo>
                    <a:pt x="59" y="10"/>
                    <a:pt x="59" y="10"/>
                    <a:pt x="59" y="10"/>
                  </a:cubicBezTo>
                  <a:cubicBezTo>
                    <a:pt x="59" y="4"/>
                    <a:pt x="54" y="0"/>
                    <a:pt x="49" y="0"/>
                  </a:cubicBezTo>
                  <a:close/>
                  <a:moveTo>
                    <a:pt x="40" y="2"/>
                  </a:moveTo>
                  <a:cubicBezTo>
                    <a:pt x="40" y="11"/>
                    <a:pt x="40" y="11"/>
                    <a:pt x="40" y="11"/>
                  </a:cubicBezTo>
                  <a:cubicBezTo>
                    <a:pt x="31" y="11"/>
                    <a:pt x="31" y="11"/>
                    <a:pt x="31" y="11"/>
                  </a:cubicBezTo>
                  <a:cubicBezTo>
                    <a:pt x="31" y="2"/>
                    <a:pt x="31" y="2"/>
                    <a:pt x="31" y="2"/>
                  </a:cubicBezTo>
                  <a:lnTo>
                    <a:pt x="40" y="2"/>
                  </a:lnTo>
                  <a:close/>
                  <a:moveTo>
                    <a:pt x="27" y="2"/>
                  </a:moveTo>
                  <a:cubicBezTo>
                    <a:pt x="27" y="11"/>
                    <a:pt x="27" y="11"/>
                    <a:pt x="27" y="11"/>
                  </a:cubicBezTo>
                  <a:cubicBezTo>
                    <a:pt x="18" y="11"/>
                    <a:pt x="18" y="11"/>
                    <a:pt x="18" y="11"/>
                  </a:cubicBezTo>
                  <a:cubicBezTo>
                    <a:pt x="18" y="2"/>
                    <a:pt x="18" y="2"/>
                    <a:pt x="18" y="2"/>
                  </a:cubicBezTo>
                  <a:lnTo>
                    <a:pt x="27" y="2"/>
                  </a:lnTo>
                  <a:close/>
                  <a:moveTo>
                    <a:pt x="1" y="11"/>
                  </a:moveTo>
                  <a:cubicBezTo>
                    <a:pt x="1" y="10"/>
                    <a:pt x="1" y="10"/>
                    <a:pt x="1" y="10"/>
                  </a:cubicBezTo>
                  <a:cubicBezTo>
                    <a:pt x="1" y="5"/>
                    <a:pt x="5" y="2"/>
                    <a:pt x="9" y="2"/>
                  </a:cubicBezTo>
                  <a:cubicBezTo>
                    <a:pt x="14" y="2"/>
                    <a:pt x="14" y="2"/>
                    <a:pt x="14" y="2"/>
                  </a:cubicBezTo>
                  <a:cubicBezTo>
                    <a:pt x="14" y="11"/>
                    <a:pt x="14" y="11"/>
                    <a:pt x="14" y="11"/>
                  </a:cubicBezTo>
                  <a:lnTo>
                    <a:pt x="1" y="11"/>
                  </a:lnTo>
                  <a:close/>
                  <a:moveTo>
                    <a:pt x="44" y="37"/>
                  </a:moveTo>
                  <a:cubicBezTo>
                    <a:pt x="33" y="37"/>
                    <a:pt x="33" y="37"/>
                    <a:pt x="33" y="37"/>
                  </a:cubicBezTo>
                  <a:cubicBezTo>
                    <a:pt x="33" y="48"/>
                    <a:pt x="33" y="48"/>
                    <a:pt x="33" y="48"/>
                  </a:cubicBezTo>
                  <a:cubicBezTo>
                    <a:pt x="25" y="48"/>
                    <a:pt x="25" y="48"/>
                    <a:pt x="25" y="48"/>
                  </a:cubicBezTo>
                  <a:cubicBezTo>
                    <a:pt x="25" y="37"/>
                    <a:pt x="25" y="37"/>
                    <a:pt x="25" y="37"/>
                  </a:cubicBezTo>
                  <a:cubicBezTo>
                    <a:pt x="14" y="37"/>
                    <a:pt x="14" y="37"/>
                    <a:pt x="14" y="37"/>
                  </a:cubicBezTo>
                  <a:cubicBezTo>
                    <a:pt x="14" y="29"/>
                    <a:pt x="14" y="29"/>
                    <a:pt x="14" y="29"/>
                  </a:cubicBezTo>
                  <a:cubicBezTo>
                    <a:pt x="25" y="29"/>
                    <a:pt x="25" y="29"/>
                    <a:pt x="25" y="29"/>
                  </a:cubicBezTo>
                  <a:cubicBezTo>
                    <a:pt x="25" y="18"/>
                    <a:pt x="25" y="18"/>
                    <a:pt x="25" y="18"/>
                  </a:cubicBezTo>
                  <a:cubicBezTo>
                    <a:pt x="33" y="18"/>
                    <a:pt x="33" y="18"/>
                    <a:pt x="33" y="18"/>
                  </a:cubicBezTo>
                  <a:cubicBezTo>
                    <a:pt x="33" y="29"/>
                    <a:pt x="33" y="29"/>
                    <a:pt x="33" y="29"/>
                  </a:cubicBezTo>
                  <a:cubicBezTo>
                    <a:pt x="44" y="29"/>
                    <a:pt x="44" y="29"/>
                    <a:pt x="44" y="29"/>
                  </a:cubicBezTo>
                  <a:lnTo>
                    <a:pt x="44" y="37"/>
                  </a:lnTo>
                  <a:close/>
                  <a:moveTo>
                    <a:pt x="57" y="11"/>
                  </a:moveTo>
                  <a:cubicBezTo>
                    <a:pt x="44" y="11"/>
                    <a:pt x="44" y="11"/>
                    <a:pt x="44" y="11"/>
                  </a:cubicBezTo>
                  <a:cubicBezTo>
                    <a:pt x="44" y="2"/>
                    <a:pt x="44" y="2"/>
                    <a:pt x="44" y="2"/>
                  </a:cubicBezTo>
                  <a:cubicBezTo>
                    <a:pt x="49" y="2"/>
                    <a:pt x="49" y="2"/>
                    <a:pt x="49" y="2"/>
                  </a:cubicBezTo>
                  <a:cubicBezTo>
                    <a:pt x="53" y="2"/>
                    <a:pt x="57" y="5"/>
                    <a:pt x="57" y="10"/>
                  </a:cubicBezTo>
                  <a:lnTo>
                    <a:pt x="57" y="11"/>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00" name="Freeform 42"/>
            <p:cNvSpPr>
              <a:spLocks noEditPoints="1"/>
            </p:cNvSpPr>
            <p:nvPr/>
          </p:nvSpPr>
          <p:spPr bwMode="auto">
            <a:xfrm>
              <a:off x="4215" y="1285"/>
              <a:ext cx="68" cy="54"/>
            </a:xfrm>
            <a:custGeom>
              <a:avLst/>
              <a:gdLst>
                <a:gd name="T0" fmla="*/ 26 w 68"/>
                <a:gd name="T1" fmla="*/ 54 h 54"/>
                <a:gd name="T2" fmla="*/ 0 w 68"/>
                <a:gd name="T3" fmla="*/ 28 h 54"/>
                <a:gd name="T4" fmla="*/ 14 w 68"/>
                <a:gd name="T5" fmla="*/ 16 h 54"/>
                <a:gd name="T6" fmla="*/ 26 w 68"/>
                <a:gd name="T7" fmla="*/ 28 h 54"/>
                <a:gd name="T8" fmla="*/ 54 w 68"/>
                <a:gd name="T9" fmla="*/ 0 h 54"/>
                <a:gd name="T10" fmla="*/ 68 w 68"/>
                <a:gd name="T11" fmla="*/ 14 h 54"/>
                <a:gd name="T12" fmla="*/ 26 w 68"/>
                <a:gd name="T13" fmla="*/ 54 h 54"/>
                <a:gd name="T14" fmla="*/ 7 w 68"/>
                <a:gd name="T15" fmla="*/ 28 h 54"/>
                <a:gd name="T16" fmla="*/ 26 w 68"/>
                <a:gd name="T17" fmla="*/ 47 h 54"/>
                <a:gd name="T18" fmla="*/ 60 w 68"/>
                <a:gd name="T19" fmla="*/ 14 h 54"/>
                <a:gd name="T20" fmla="*/ 54 w 68"/>
                <a:gd name="T21" fmla="*/ 8 h 54"/>
                <a:gd name="T22" fmla="*/ 26 w 68"/>
                <a:gd name="T23" fmla="*/ 36 h 54"/>
                <a:gd name="T24" fmla="*/ 14 w 68"/>
                <a:gd name="T25" fmla="*/ 22 h 54"/>
                <a:gd name="T26" fmla="*/ 7 w 68"/>
                <a:gd name="T27" fmla="*/ 2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54">
                  <a:moveTo>
                    <a:pt x="26" y="54"/>
                  </a:moveTo>
                  <a:lnTo>
                    <a:pt x="0" y="28"/>
                  </a:lnTo>
                  <a:lnTo>
                    <a:pt x="14" y="16"/>
                  </a:lnTo>
                  <a:lnTo>
                    <a:pt x="26" y="28"/>
                  </a:lnTo>
                  <a:lnTo>
                    <a:pt x="54" y="0"/>
                  </a:lnTo>
                  <a:lnTo>
                    <a:pt x="68" y="14"/>
                  </a:lnTo>
                  <a:lnTo>
                    <a:pt x="26" y="54"/>
                  </a:lnTo>
                  <a:close/>
                  <a:moveTo>
                    <a:pt x="7" y="28"/>
                  </a:moveTo>
                  <a:lnTo>
                    <a:pt x="26" y="47"/>
                  </a:lnTo>
                  <a:lnTo>
                    <a:pt x="60" y="14"/>
                  </a:lnTo>
                  <a:lnTo>
                    <a:pt x="54" y="8"/>
                  </a:lnTo>
                  <a:lnTo>
                    <a:pt x="26" y="36"/>
                  </a:lnTo>
                  <a:lnTo>
                    <a:pt x="14" y="22"/>
                  </a:lnTo>
                  <a:lnTo>
                    <a:pt x="7" y="28"/>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01" name="Freeform 43"/>
            <p:cNvSpPr>
              <a:spLocks noEditPoints="1"/>
            </p:cNvSpPr>
            <p:nvPr/>
          </p:nvSpPr>
          <p:spPr bwMode="auto">
            <a:xfrm>
              <a:off x="4214" y="2441"/>
              <a:ext cx="97" cy="100"/>
            </a:xfrm>
            <a:custGeom>
              <a:avLst/>
              <a:gdLst>
                <a:gd name="T0" fmla="*/ 69 w 79"/>
                <a:gd name="T1" fmla="*/ 22 h 81"/>
                <a:gd name="T2" fmla="*/ 22 w 79"/>
                <a:gd name="T3" fmla="*/ 14 h 81"/>
                <a:gd name="T4" fmla="*/ 19 w 79"/>
                <a:gd name="T5" fmla="*/ 3 h 81"/>
                <a:gd name="T6" fmla="*/ 0 w 79"/>
                <a:gd name="T7" fmla="*/ 5 h 81"/>
                <a:gd name="T8" fmla="*/ 12 w 79"/>
                <a:gd name="T9" fmla="*/ 12 h 81"/>
                <a:gd name="T10" fmla="*/ 14 w 79"/>
                <a:gd name="T11" fmla="*/ 54 h 81"/>
                <a:gd name="T12" fmla="*/ 61 w 79"/>
                <a:gd name="T13" fmla="*/ 59 h 81"/>
                <a:gd name="T14" fmla="*/ 76 w 79"/>
                <a:gd name="T15" fmla="*/ 20 h 81"/>
                <a:gd name="T16" fmla="*/ 36 w 79"/>
                <a:gd name="T17" fmla="*/ 32 h 81"/>
                <a:gd name="T18" fmla="*/ 45 w 79"/>
                <a:gd name="T19" fmla="*/ 39 h 81"/>
                <a:gd name="T20" fmla="*/ 44 w 79"/>
                <a:gd name="T21" fmla="*/ 44 h 81"/>
                <a:gd name="T22" fmla="*/ 33 w 79"/>
                <a:gd name="T23" fmla="*/ 47 h 81"/>
                <a:gd name="T24" fmla="*/ 44 w 79"/>
                <a:gd name="T25" fmla="*/ 44 h 81"/>
                <a:gd name="T26" fmla="*/ 38 w 79"/>
                <a:gd name="T27" fmla="*/ 22 h 81"/>
                <a:gd name="T28" fmla="*/ 47 w 79"/>
                <a:gd name="T29" fmla="*/ 29 h 81"/>
                <a:gd name="T30" fmla="*/ 22 w 79"/>
                <a:gd name="T31" fmla="*/ 19 h 81"/>
                <a:gd name="T32" fmla="*/ 32 w 79"/>
                <a:gd name="T33" fmla="*/ 26 h 81"/>
                <a:gd name="T34" fmla="*/ 22 w 79"/>
                <a:gd name="T35" fmla="*/ 19 h 81"/>
                <a:gd name="T36" fmla="*/ 31 w 79"/>
                <a:gd name="T37" fmla="*/ 31 h 81"/>
                <a:gd name="T38" fmla="*/ 21 w 79"/>
                <a:gd name="T39" fmla="*/ 35 h 81"/>
                <a:gd name="T40" fmla="*/ 20 w 79"/>
                <a:gd name="T41" fmla="*/ 40 h 81"/>
                <a:gd name="T42" fmla="*/ 28 w 79"/>
                <a:gd name="T43" fmla="*/ 46 h 81"/>
                <a:gd name="T44" fmla="*/ 20 w 79"/>
                <a:gd name="T45" fmla="*/ 40 h 81"/>
                <a:gd name="T46" fmla="*/ 48 w 79"/>
                <a:gd name="T47" fmla="*/ 50 h 81"/>
                <a:gd name="T48" fmla="*/ 57 w 79"/>
                <a:gd name="T49" fmla="*/ 47 h 81"/>
                <a:gd name="T50" fmla="*/ 59 w 79"/>
                <a:gd name="T51" fmla="*/ 42 h 81"/>
                <a:gd name="T52" fmla="*/ 51 w 79"/>
                <a:gd name="T53" fmla="*/ 35 h 81"/>
                <a:gd name="T54" fmla="*/ 59 w 79"/>
                <a:gd name="T55" fmla="*/ 42 h 81"/>
                <a:gd name="T56" fmla="*/ 52 w 79"/>
                <a:gd name="T57" fmla="*/ 30 h 81"/>
                <a:gd name="T58" fmla="*/ 66 w 79"/>
                <a:gd name="T59" fmla="*/ 28 h 81"/>
                <a:gd name="T60" fmla="*/ 9 w 79"/>
                <a:gd name="T61" fmla="*/ 66 h 81"/>
                <a:gd name="T62" fmla="*/ 24 w 79"/>
                <a:gd name="T63" fmla="*/ 69 h 81"/>
                <a:gd name="T64" fmla="*/ 18 w 79"/>
                <a:gd name="T65" fmla="*/ 60 h 81"/>
                <a:gd name="T66" fmla="*/ 39 w 79"/>
                <a:gd name="T67" fmla="*/ 72 h 81"/>
                <a:gd name="T68" fmla="*/ 54 w 79"/>
                <a:gd name="T69" fmla="*/ 74 h 81"/>
                <a:gd name="T70" fmla="*/ 48 w 79"/>
                <a:gd name="T71" fmla="*/ 6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9" h="81">
                  <a:moveTo>
                    <a:pt x="76" y="20"/>
                  </a:moveTo>
                  <a:cubicBezTo>
                    <a:pt x="73" y="18"/>
                    <a:pt x="70" y="19"/>
                    <a:pt x="69" y="22"/>
                  </a:cubicBezTo>
                  <a:cubicBezTo>
                    <a:pt x="68" y="23"/>
                    <a:pt x="68" y="23"/>
                    <a:pt x="68" y="23"/>
                  </a:cubicBezTo>
                  <a:cubicBezTo>
                    <a:pt x="22" y="14"/>
                    <a:pt x="22" y="14"/>
                    <a:pt x="22" y="14"/>
                  </a:cubicBezTo>
                  <a:cubicBezTo>
                    <a:pt x="23" y="8"/>
                    <a:pt x="23" y="8"/>
                    <a:pt x="23" y="8"/>
                  </a:cubicBezTo>
                  <a:cubicBezTo>
                    <a:pt x="23" y="6"/>
                    <a:pt x="21" y="4"/>
                    <a:pt x="19" y="3"/>
                  </a:cubicBezTo>
                  <a:cubicBezTo>
                    <a:pt x="6" y="1"/>
                    <a:pt x="6" y="1"/>
                    <a:pt x="6" y="1"/>
                  </a:cubicBezTo>
                  <a:cubicBezTo>
                    <a:pt x="3" y="0"/>
                    <a:pt x="1" y="2"/>
                    <a:pt x="0" y="5"/>
                  </a:cubicBezTo>
                  <a:cubicBezTo>
                    <a:pt x="0" y="7"/>
                    <a:pt x="1" y="10"/>
                    <a:pt x="4" y="11"/>
                  </a:cubicBezTo>
                  <a:cubicBezTo>
                    <a:pt x="12" y="12"/>
                    <a:pt x="12" y="12"/>
                    <a:pt x="12" y="12"/>
                  </a:cubicBezTo>
                  <a:cubicBezTo>
                    <a:pt x="10" y="48"/>
                    <a:pt x="10" y="48"/>
                    <a:pt x="10" y="48"/>
                  </a:cubicBezTo>
                  <a:cubicBezTo>
                    <a:pt x="10" y="51"/>
                    <a:pt x="11" y="53"/>
                    <a:pt x="14" y="54"/>
                  </a:cubicBezTo>
                  <a:cubicBezTo>
                    <a:pt x="56" y="62"/>
                    <a:pt x="56" y="62"/>
                    <a:pt x="56" y="62"/>
                  </a:cubicBezTo>
                  <a:cubicBezTo>
                    <a:pt x="58" y="62"/>
                    <a:pt x="60" y="61"/>
                    <a:pt x="61" y="59"/>
                  </a:cubicBezTo>
                  <a:cubicBezTo>
                    <a:pt x="78" y="27"/>
                    <a:pt x="78" y="27"/>
                    <a:pt x="78" y="27"/>
                  </a:cubicBezTo>
                  <a:cubicBezTo>
                    <a:pt x="79" y="24"/>
                    <a:pt x="78" y="21"/>
                    <a:pt x="76" y="20"/>
                  </a:cubicBezTo>
                  <a:close/>
                  <a:moveTo>
                    <a:pt x="35" y="37"/>
                  </a:moveTo>
                  <a:cubicBezTo>
                    <a:pt x="36" y="32"/>
                    <a:pt x="36" y="32"/>
                    <a:pt x="36" y="32"/>
                  </a:cubicBezTo>
                  <a:cubicBezTo>
                    <a:pt x="46" y="34"/>
                    <a:pt x="46" y="34"/>
                    <a:pt x="46" y="34"/>
                  </a:cubicBezTo>
                  <a:cubicBezTo>
                    <a:pt x="45" y="39"/>
                    <a:pt x="45" y="39"/>
                    <a:pt x="45" y="39"/>
                  </a:cubicBezTo>
                  <a:lnTo>
                    <a:pt x="35" y="37"/>
                  </a:lnTo>
                  <a:close/>
                  <a:moveTo>
                    <a:pt x="44" y="44"/>
                  </a:moveTo>
                  <a:cubicBezTo>
                    <a:pt x="43" y="49"/>
                    <a:pt x="43" y="49"/>
                    <a:pt x="43" y="49"/>
                  </a:cubicBezTo>
                  <a:cubicBezTo>
                    <a:pt x="33" y="47"/>
                    <a:pt x="33" y="47"/>
                    <a:pt x="33" y="47"/>
                  </a:cubicBezTo>
                  <a:cubicBezTo>
                    <a:pt x="34" y="42"/>
                    <a:pt x="34" y="42"/>
                    <a:pt x="34" y="42"/>
                  </a:cubicBezTo>
                  <a:lnTo>
                    <a:pt x="44" y="44"/>
                  </a:lnTo>
                  <a:close/>
                  <a:moveTo>
                    <a:pt x="37" y="27"/>
                  </a:moveTo>
                  <a:cubicBezTo>
                    <a:pt x="38" y="22"/>
                    <a:pt x="38" y="22"/>
                    <a:pt x="38" y="22"/>
                  </a:cubicBezTo>
                  <a:cubicBezTo>
                    <a:pt x="48" y="24"/>
                    <a:pt x="48" y="24"/>
                    <a:pt x="48" y="24"/>
                  </a:cubicBezTo>
                  <a:cubicBezTo>
                    <a:pt x="47" y="29"/>
                    <a:pt x="47" y="29"/>
                    <a:pt x="47" y="29"/>
                  </a:cubicBezTo>
                  <a:lnTo>
                    <a:pt x="37" y="27"/>
                  </a:lnTo>
                  <a:close/>
                  <a:moveTo>
                    <a:pt x="22" y="19"/>
                  </a:moveTo>
                  <a:cubicBezTo>
                    <a:pt x="33" y="21"/>
                    <a:pt x="33" y="21"/>
                    <a:pt x="33" y="21"/>
                  </a:cubicBezTo>
                  <a:cubicBezTo>
                    <a:pt x="32" y="26"/>
                    <a:pt x="32" y="26"/>
                    <a:pt x="32" y="26"/>
                  </a:cubicBezTo>
                  <a:cubicBezTo>
                    <a:pt x="21" y="24"/>
                    <a:pt x="21" y="24"/>
                    <a:pt x="21" y="24"/>
                  </a:cubicBezTo>
                  <a:lnTo>
                    <a:pt x="22" y="19"/>
                  </a:lnTo>
                  <a:close/>
                  <a:moveTo>
                    <a:pt x="21" y="29"/>
                  </a:moveTo>
                  <a:cubicBezTo>
                    <a:pt x="31" y="31"/>
                    <a:pt x="31" y="31"/>
                    <a:pt x="31" y="31"/>
                  </a:cubicBezTo>
                  <a:cubicBezTo>
                    <a:pt x="30" y="36"/>
                    <a:pt x="30" y="36"/>
                    <a:pt x="30" y="36"/>
                  </a:cubicBezTo>
                  <a:cubicBezTo>
                    <a:pt x="21" y="35"/>
                    <a:pt x="21" y="35"/>
                    <a:pt x="21" y="35"/>
                  </a:cubicBezTo>
                  <a:lnTo>
                    <a:pt x="21" y="29"/>
                  </a:lnTo>
                  <a:close/>
                  <a:moveTo>
                    <a:pt x="20" y="40"/>
                  </a:moveTo>
                  <a:cubicBezTo>
                    <a:pt x="29" y="41"/>
                    <a:pt x="29" y="41"/>
                    <a:pt x="29" y="41"/>
                  </a:cubicBezTo>
                  <a:cubicBezTo>
                    <a:pt x="28" y="46"/>
                    <a:pt x="28" y="46"/>
                    <a:pt x="28" y="46"/>
                  </a:cubicBezTo>
                  <a:cubicBezTo>
                    <a:pt x="20" y="45"/>
                    <a:pt x="20" y="45"/>
                    <a:pt x="20" y="45"/>
                  </a:cubicBezTo>
                  <a:lnTo>
                    <a:pt x="20" y="40"/>
                  </a:lnTo>
                  <a:close/>
                  <a:moveTo>
                    <a:pt x="54" y="51"/>
                  </a:moveTo>
                  <a:cubicBezTo>
                    <a:pt x="48" y="50"/>
                    <a:pt x="48" y="50"/>
                    <a:pt x="48" y="50"/>
                  </a:cubicBezTo>
                  <a:cubicBezTo>
                    <a:pt x="49" y="45"/>
                    <a:pt x="49" y="45"/>
                    <a:pt x="49" y="45"/>
                  </a:cubicBezTo>
                  <a:cubicBezTo>
                    <a:pt x="57" y="47"/>
                    <a:pt x="57" y="47"/>
                    <a:pt x="57" y="47"/>
                  </a:cubicBezTo>
                  <a:lnTo>
                    <a:pt x="54" y="51"/>
                  </a:lnTo>
                  <a:close/>
                  <a:moveTo>
                    <a:pt x="59" y="42"/>
                  </a:moveTo>
                  <a:cubicBezTo>
                    <a:pt x="50" y="40"/>
                    <a:pt x="50" y="40"/>
                    <a:pt x="50" y="40"/>
                  </a:cubicBezTo>
                  <a:cubicBezTo>
                    <a:pt x="51" y="35"/>
                    <a:pt x="51" y="35"/>
                    <a:pt x="51" y="35"/>
                  </a:cubicBezTo>
                  <a:cubicBezTo>
                    <a:pt x="61" y="37"/>
                    <a:pt x="61" y="37"/>
                    <a:pt x="61" y="37"/>
                  </a:cubicBezTo>
                  <a:lnTo>
                    <a:pt x="59" y="42"/>
                  </a:lnTo>
                  <a:close/>
                  <a:moveTo>
                    <a:pt x="64" y="33"/>
                  </a:moveTo>
                  <a:cubicBezTo>
                    <a:pt x="52" y="30"/>
                    <a:pt x="52" y="30"/>
                    <a:pt x="52" y="30"/>
                  </a:cubicBezTo>
                  <a:cubicBezTo>
                    <a:pt x="53" y="25"/>
                    <a:pt x="53" y="25"/>
                    <a:pt x="53" y="25"/>
                  </a:cubicBezTo>
                  <a:cubicBezTo>
                    <a:pt x="66" y="28"/>
                    <a:pt x="66" y="28"/>
                    <a:pt x="66" y="28"/>
                  </a:cubicBezTo>
                  <a:lnTo>
                    <a:pt x="64" y="33"/>
                  </a:lnTo>
                  <a:close/>
                  <a:moveTo>
                    <a:pt x="9" y="66"/>
                  </a:moveTo>
                  <a:cubicBezTo>
                    <a:pt x="8" y="70"/>
                    <a:pt x="11" y="74"/>
                    <a:pt x="15" y="75"/>
                  </a:cubicBezTo>
                  <a:cubicBezTo>
                    <a:pt x="19" y="75"/>
                    <a:pt x="23" y="73"/>
                    <a:pt x="24" y="69"/>
                  </a:cubicBezTo>
                  <a:cubicBezTo>
                    <a:pt x="24" y="69"/>
                    <a:pt x="24" y="69"/>
                    <a:pt x="24" y="69"/>
                  </a:cubicBezTo>
                  <a:cubicBezTo>
                    <a:pt x="25" y="64"/>
                    <a:pt x="22" y="61"/>
                    <a:pt x="18" y="60"/>
                  </a:cubicBezTo>
                  <a:cubicBezTo>
                    <a:pt x="14" y="59"/>
                    <a:pt x="10" y="62"/>
                    <a:pt x="9" y="66"/>
                  </a:cubicBezTo>
                  <a:close/>
                  <a:moveTo>
                    <a:pt x="39" y="72"/>
                  </a:moveTo>
                  <a:cubicBezTo>
                    <a:pt x="38" y="76"/>
                    <a:pt x="41" y="80"/>
                    <a:pt x="45" y="80"/>
                  </a:cubicBezTo>
                  <a:cubicBezTo>
                    <a:pt x="49" y="81"/>
                    <a:pt x="53" y="79"/>
                    <a:pt x="54" y="74"/>
                  </a:cubicBezTo>
                  <a:cubicBezTo>
                    <a:pt x="54" y="74"/>
                    <a:pt x="54" y="74"/>
                    <a:pt x="54" y="74"/>
                  </a:cubicBezTo>
                  <a:cubicBezTo>
                    <a:pt x="54" y="70"/>
                    <a:pt x="52" y="66"/>
                    <a:pt x="48" y="66"/>
                  </a:cubicBezTo>
                  <a:cubicBezTo>
                    <a:pt x="43" y="65"/>
                    <a:pt x="39" y="67"/>
                    <a:pt x="39" y="72"/>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02" name="Freeform 44"/>
            <p:cNvSpPr>
              <a:spLocks noEditPoints="1"/>
            </p:cNvSpPr>
            <p:nvPr/>
          </p:nvSpPr>
          <p:spPr bwMode="auto">
            <a:xfrm>
              <a:off x="4285" y="2294"/>
              <a:ext cx="58" cy="59"/>
            </a:xfrm>
            <a:custGeom>
              <a:avLst/>
              <a:gdLst>
                <a:gd name="T0" fmla="*/ 24 w 47"/>
                <a:gd name="T1" fmla="*/ 0 h 48"/>
                <a:gd name="T2" fmla="*/ 0 w 47"/>
                <a:gd name="T3" fmla="*/ 24 h 48"/>
                <a:gd name="T4" fmla="*/ 24 w 47"/>
                <a:gd name="T5" fmla="*/ 48 h 48"/>
                <a:gd name="T6" fmla="*/ 47 w 47"/>
                <a:gd name="T7" fmla="*/ 24 h 48"/>
                <a:gd name="T8" fmla="*/ 24 w 47"/>
                <a:gd name="T9" fmla="*/ 0 h 48"/>
                <a:gd name="T10" fmla="*/ 6 w 47"/>
                <a:gd name="T11" fmla="*/ 24 h 48"/>
                <a:gd name="T12" fmla="*/ 24 w 47"/>
                <a:gd name="T13" fmla="*/ 6 h 48"/>
                <a:gd name="T14" fmla="*/ 24 w 47"/>
                <a:gd name="T15" fmla="*/ 42 h 48"/>
                <a:gd name="T16" fmla="*/ 6 w 47"/>
                <a:gd name="T17"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24" y="0"/>
                  </a:moveTo>
                  <a:cubicBezTo>
                    <a:pt x="11" y="0"/>
                    <a:pt x="0" y="11"/>
                    <a:pt x="0" y="24"/>
                  </a:cubicBezTo>
                  <a:cubicBezTo>
                    <a:pt x="0" y="37"/>
                    <a:pt x="11" y="48"/>
                    <a:pt x="24" y="48"/>
                  </a:cubicBezTo>
                  <a:cubicBezTo>
                    <a:pt x="37" y="48"/>
                    <a:pt x="47" y="37"/>
                    <a:pt x="47" y="24"/>
                  </a:cubicBezTo>
                  <a:cubicBezTo>
                    <a:pt x="47" y="11"/>
                    <a:pt x="37" y="0"/>
                    <a:pt x="24" y="0"/>
                  </a:cubicBezTo>
                  <a:close/>
                  <a:moveTo>
                    <a:pt x="6" y="24"/>
                  </a:moveTo>
                  <a:cubicBezTo>
                    <a:pt x="6" y="14"/>
                    <a:pt x="14" y="6"/>
                    <a:pt x="24" y="6"/>
                  </a:cubicBezTo>
                  <a:cubicBezTo>
                    <a:pt x="24" y="42"/>
                    <a:pt x="24" y="42"/>
                    <a:pt x="24" y="42"/>
                  </a:cubicBezTo>
                  <a:cubicBezTo>
                    <a:pt x="14" y="42"/>
                    <a:pt x="6" y="34"/>
                    <a:pt x="6" y="24"/>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03" name="Freeform 45"/>
            <p:cNvSpPr>
              <a:spLocks noEditPoints="1"/>
            </p:cNvSpPr>
            <p:nvPr/>
          </p:nvSpPr>
          <p:spPr bwMode="auto">
            <a:xfrm>
              <a:off x="4157" y="2096"/>
              <a:ext cx="147" cy="143"/>
            </a:xfrm>
            <a:custGeom>
              <a:avLst/>
              <a:gdLst>
                <a:gd name="T0" fmla="*/ 22 w 119"/>
                <a:gd name="T1" fmla="*/ 19 h 116"/>
                <a:gd name="T2" fmla="*/ 58 w 119"/>
                <a:gd name="T3" fmla="*/ 33 h 116"/>
                <a:gd name="T4" fmla="*/ 62 w 119"/>
                <a:gd name="T5" fmla="*/ 12 h 116"/>
                <a:gd name="T6" fmla="*/ 82 w 119"/>
                <a:gd name="T7" fmla="*/ 3 h 116"/>
                <a:gd name="T8" fmla="*/ 91 w 119"/>
                <a:gd name="T9" fmla="*/ 23 h 116"/>
                <a:gd name="T10" fmla="*/ 95 w 119"/>
                <a:gd name="T11" fmla="*/ 49 h 116"/>
                <a:gd name="T12" fmla="*/ 95 w 119"/>
                <a:gd name="T13" fmla="*/ 50 h 116"/>
                <a:gd name="T14" fmla="*/ 99 w 119"/>
                <a:gd name="T15" fmla="*/ 41 h 116"/>
                <a:gd name="T16" fmla="*/ 119 w 119"/>
                <a:gd name="T17" fmla="*/ 49 h 116"/>
                <a:gd name="T18" fmla="*/ 93 w 119"/>
                <a:gd name="T19" fmla="*/ 116 h 116"/>
                <a:gd name="T20" fmla="*/ 73 w 119"/>
                <a:gd name="T21" fmla="*/ 109 h 116"/>
                <a:gd name="T22" fmla="*/ 75 w 119"/>
                <a:gd name="T23" fmla="*/ 103 h 116"/>
                <a:gd name="T24" fmla="*/ 63 w 119"/>
                <a:gd name="T25" fmla="*/ 103 h 116"/>
                <a:gd name="T26" fmla="*/ 53 w 119"/>
                <a:gd name="T27" fmla="*/ 106 h 116"/>
                <a:gd name="T28" fmla="*/ 35 w 119"/>
                <a:gd name="T29" fmla="*/ 102 h 116"/>
                <a:gd name="T30" fmla="*/ 30 w 119"/>
                <a:gd name="T31" fmla="*/ 100 h 116"/>
                <a:gd name="T32" fmla="*/ 28 w 119"/>
                <a:gd name="T33" fmla="*/ 99 h 116"/>
                <a:gd name="T34" fmla="*/ 21 w 119"/>
                <a:gd name="T35" fmla="*/ 83 h 116"/>
                <a:gd name="T36" fmla="*/ 22 w 119"/>
                <a:gd name="T37" fmla="*/ 79 h 116"/>
                <a:gd name="T38" fmla="*/ 22 w 119"/>
                <a:gd name="T39" fmla="*/ 70 h 116"/>
                <a:gd name="T40" fmla="*/ 24 w 119"/>
                <a:gd name="T41" fmla="*/ 67 h 116"/>
                <a:gd name="T42" fmla="*/ 24 w 119"/>
                <a:gd name="T43" fmla="*/ 57 h 116"/>
                <a:gd name="T44" fmla="*/ 27 w 119"/>
                <a:gd name="T45" fmla="*/ 52 h 116"/>
                <a:gd name="T46" fmla="*/ 11 w 119"/>
                <a:gd name="T47" fmla="*/ 46 h 116"/>
                <a:gd name="T48" fmla="*/ 3 w 119"/>
                <a:gd name="T49" fmla="*/ 28 h 116"/>
                <a:gd name="T50" fmla="*/ 22 w 119"/>
                <a:gd name="T51" fmla="*/ 19 h 116"/>
                <a:gd name="T52" fmla="*/ 86 w 119"/>
                <a:gd name="T53" fmla="*/ 106 h 116"/>
                <a:gd name="T54" fmla="*/ 90 w 119"/>
                <a:gd name="T55" fmla="*/ 104 h 116"/>
                <a:gd name="T56" fmla="*/ 88 w 119"/>
                <a:gd name="T57" fmla="*/ 99 h 116"/>
                <a:gd name="T58" fmla="*/ 84 w 119"/>
                <a:gd name="T59" fmla="*/ 101 h 116"/>
                <a:gd name="T60" fmla="*/ 86 w 119"/>
                <a:gd name="T61" fmla="*/ 106 h 116"/>
                <a:gd name="T62" fmla="*/ 15 w 119"/>
                <a:gd name="T63" fmla="*/ 40 h 116"/>
                <a:gd name="T64" fmla="*/ 41 w 119"/>
                <a:gd name="T65" fmla="*/ 50 h 116"/>
                <a:gd name="T66" fmla="*/ 42 w 119"/>
                <a:gd name="T67" fmla="*/ 50 h 116"/>
                <a:gd name="T68" fmla="*/ 39 w 119"/>
                <a:gd name="T69" fmla="*/ 57 h 116"/>
                <a:gd name="T70" fmla="*/ 38 w 119"/>
                <a:gd name="T71" fmla="*/ 57 h 116"/>
                <a:gd name="T72" fmla="*/ 31 w 119"/>
                <a:gd name="T73" fmla="*/ 60 h 116"/>
                <a:gd name="T74" fmla="*/ 32 w 119"/>
                <a:gd name="T75" fmla="*/ 65 h 116"/>
                <a:gd name="T76" fmla="*/ 34 w 119"/>
                <a:gd name="T77" fmla="*/ 68 h 116"/>
                <a:gd name="T78" fmla="*/ 31 w 119"/>
                <a:gd name="T79" fmla="*/ 70 h 116"/>
                <a:gd name="T80" fmla="*/ 30 w 119"/>
                <a:gd name="T81" fmla="*/ 73 h 116"/>
                <a:gd name="T82" fmla="*/ 30 w 119"/>
                <a:gd name="T83" fmla="*/ 78 h 116"/>
                <a:gd name="T84" fmla="*/ 32 w 119"/>
                <a:gd name="T85" fmla="*/ 81 h 116"/>
                <a:gd name="T86" fmla="*/ 30 w 119"/>
                <a:gd name="T87" fmla="*/ 83 h 116"/>
                <a:gd name="T88" fmla="*/ 28 w 119"/>
                <a:gd name="T89" fmla="*/ 85 h 116"/>
                <a:gd name="T90" fmla="*/ 31 w 119"/>
                <a:gd name="T91" fmla="*/ 93 h 116"/>
                <a:gd name="T92" fmla="*/ 33 w 119"/>
                <a:gd name="T93" fmla="*/ 93 h 116"/>
                <a:gd name="T94" fmla="*/ 38 w 119"/>
                <a:gd name="T95" fmla="*/ 95 h 116"/>
                <a:gd name="T96" fmla="*/ 60 w 119"/>
                <a:gd name="T97" fmla="*/ 95 h 116"/>
                <a:gd name="T98" fmla="*/ 78 w 119"/>
                <a:gd name="T99" fmla="*/ 94 h 116"/>
                <a:gd name="T100" fmla="*/ 92 w 119"/>
                <a:gd name="T101" fmla="*/ 59 h 116"/>
                <a:gd name="T102" fmla="*/ 88 w 119"/>
                <a:gd name="T103" fmla="*/ 54 h 116"/>
                <a:gd name="T104" fmla="*/ 83 w 119"/>
                <a:gd name="T105" fmla="*/ 20 h 116"/>
                <a:gd name="T106" fmla="*/ 79 w 119"/>
                <a:gd name="T107" fmla="*/ 11 h 116"/>
                <a:gd name="T108" fmla="*/ 70 w 119"/>
                <a:gd name="T109" fmla="*/ 15 h 116"/>
                <a:gd name="T110" fmla="*/ 67 w 119"/>
                <a:gd name="T111" fmla="*/ 36 h 116"/>
                <a:gd name="T112" fmla="*/ 66 w 119"/>
                <a:gd name="T113" fmla="*/ 44 h 116"/>
                <a:gd name="T114" fmla="*/ 20 w 119"/>
                <a:gd name="T115" fmla="*/ 26 h 116"/>
                <a:gd name="T116" fmla="*/ 10 w 119"/>
                <a:gd name="T117" fmla="*/ 30 h 116"/>
                <a:gd name="T118" fmla="*/ 15 w 119"/>
                <a:gd name="T119" fmla="*/ 4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9" h="116">
                  <a:moveTo>
                    <a:pt x="22" y="19"/>
                  </a:moveTo>
                  <a:cubicBezTo>
                    <a:pt x="58" y="33"/>
                    <a:pt x="58" y="33"/>
                    <a:pt x="58" y="33"/>
                  </a:cubicBezTo>
                  <a:cubicBezTo>
                    <a:pt x="59" y="24"/>
                    <a:pt x="59" y="21"/>
                    <a:pt x="62" y="12"/>
                  </a:cubicBezTo>
                  <a:cubicBezTo>
                    <a:pt x="65" y="4"/>
                    <a:pt x="74" y="0"/>
                    <a:pt x="82" y="3"/>
                  </a:cubicBezTo>
                  <a:cubicBezTo>
                    <a:pt x="90" y="6"/>
                    <a:pt x="94" y="15"/>
                    <a:pt x="91" y="23"/>
                  </a:cubicBezTo>
                  <a:cubicBezTo>
                    <a:pt x="87" y="34"/>
                    <a:pt x="89" y="41"/>
                    <a:pt x="95" y="49"/>
                  </a:cubicBezTo>
                  <a:cubicBezTo>
                    <a:pt x="95" y="50"/>
                    <a:pt x="95" y="50"/>
                    <a:pt x="95" y="50"/>
                  </a:cubicBezTo>
                  <a:cubicBezTo>
                    <a:pt x="99" y="41"/>
                    <a:pt x="99" y="41"/>
                    <a:pt x="99" y="41"/>
                  </a:cubicBezTo>
                  <a:cubicBezTo>
                    <a:pt x="119" y="49"/>
                    <a:pt x="119" y="49"/>
                    <a:pt x="119" y="49"/>
                  </a:cubicBezTo>
                  <a:cubicBezTo>
                    <a:pt x="93" y="116"/>
                    <a:pt x="93" y="116"/>
                    <a:pt x="93" y="116"/>
                  </a:cubicBezTo>
                  <a:cubicBezTo>
                    <a:pt x="73" y="109"/>
                    <a:pt x="73" y="109"/>
                    <a:pt x="73" y="109"/>
                  </a:cubicBezTo>
                  <a:cubicBezTo>
                    <a:pt x="75" y="103"/>
                    <a:pt x="75" y="103"/>
                    <a:pt x="75" y="103"/>
                  </a:cubicBezTo>
                  <a:cubicBezTo>
                    <a:pt x="68" y="100"/>
                    <a:pt x="66" y="102"/>
                    <a:pt x="63" y="103"/>
                  </a:cubicBezTo>
                  <a:cubicBezTo>
                    <a:pt x="60" y="104"/>
                    <a:pt x="57" y="106"/>
                    <a:pt x="53" y="106"/>
                  </a:cubicBezTo>
                  <a:cubicBezTo>
                    <a:pt x="48" y="106"/>
                    <a:pt x="42" y="105"/>
                    <a:pt x="35" y="102"/>
                  </a:cubicBezTo>
                  <a:cubicBezTo>
                    <a:pt x="30" y="100"/>
                    <a:pt x="30" y="100"/>
                    <a:pt x="30" y="100"/>
                  </a:cubicBezTo>
                  <a:cubicBezTo>
                    <a:pt x="28" y="99"/>
                    <a:pt x="28" y="99"/>
                    <a:pt x="28" y="99"/>
                  </a:cubicBezTo>
                  <a:cubicBezTo>
                    <a:pt x="21" y="97"/>
                    <a:pt x="18" y="89"/>
                    <a:pt x="21" y="83"/>
                  </a:cubicBezTo>
                  <a:cubicBezTo>
                    <a:pt x="21" y="81"/>
                    <a:pt x="22" y="80"/>
                    <a:pt x="22" y="79"/>
                  </a:cubicBezTo>
                  <a:cubicBezTo>
                    <a:pt x="21" y="76"/>
                    <a:pt x="21" y="73"/>
                    <a:pt x="22" y="70"/>
                  </a:cubicBezTo>
                  <a:cubicBezTo>
                    <a:pt x="23" y="69"/>
                    <a:pt x="23" y="68"/>
                    <a:pt x="24" y="67"/>
                  </a:cubicBezTo>
                  <a:cubicBezTo>
                    <a:pt x="23" y="64"/>
                    <a:pt x="23" y="60"/>
                    <a:pt x="24" y="57"/>
                  </a:cubicBezTo>
                  <a:cubicBezTo>
                    <a:pt x="25" y="55"/>
                    <a:pt x="26" y="54"/>
                    <a:pt x="27" y="52"/>
                  </a:cubicBezTo>
                  <a:cubicBezTo>
                    <a:pt x="11" y="46"/>
                    <a:pt x="11" y="46"/>
                    <a:pt x="11" y="46"/>
                  </a:cubicBezTo>
                  <a:cubicBezTo>
                    <a:pt x="4" y="43"/>
                    <a:pt x="0" y="35"/>
                    <a:pt x="3" y="28"/>
                  </a:cubicBezTo>
                  <a:cubicBezTo>
                    <a:pt x="6" y="20"/>
                    <a:pt x="14" y="16"/>
                    <a:pt x="22" y="19"/>
                  </a:cubicBezTo>
                  <a:close/>
                  <a:moveTo>
                    <a:pt x="86" y="106"/>
                  </a:moveTo>
                  <a:cubicBezTo>
                    <a:pt x="88" y="106"/>
                    <a:pt x="90" y="105"/>
                    <a:pt x="90" y="104"/>
                  </a:cubicBezTo>
                  <a:cubicBezTo>
                    <a:pt x="91" y="102"/>
                    <a:pt x="90" y="100"/>
                    <a:pt x="88" y="99"/>
                  </a:cubicBezTo>
                  <a:cubicBezTo>
                    <a:pt x="86" y="98"/>
                    <a:pt x="84" y="99"/>
                    <a:pt x="84" y="101"/>
                  </a:cubicBezTo>
                  <a:cubicBezTo>
                    <a:pt x="83" y="103"/>
                    <a:pt x="84" y="105"/>
                    <a:pt x="86" y="106"/>
                  </a:cubicBezTo>
                  <a:close/>
                  <a:moveTo>
                    <a:pt x="15" y="40"/>
                  </a:moveTo>
                  <a:cubicBezTo>
                    <a:pt x="41" y="50"/>
                    <a:pt x="41" y="50"/>
                    <a:pt x="41" y="50"/>
                  </a:cubicBezTo>
                  <a:cubicBezTo>
                    <a:pt x="42" y="50"/>
                    <a:pt x="42" y="50"/>
                    <a:pt x="42" y="50"/>
                  </a:cubicBezTo>
                  <a:cubicBezTo>
                    <a:pt x="39" y="57"/>
                    <a:pt x="39" y="57"/>
                    <a:pt x="39" y="57"/>
                  </a:cubicBezTo>
                  <a:cubicBezTo>
                    <a:pt x="38" y="57"/>
                    <a:pt x="38" y="57"/>
                    <a:pt x="38" y="57"/>
                  </a:cubicBezTo>
                  <a:cubicBezTo>
                    <a:pt x="36" y="55"/>
                    <a:pt x="32" y="57"/>
                    <a:pt x="31" y="60"/>
                  </a:cubicBezTo>
                  <a:cubicBezTo>
                    <a:pt x="31" y="62"/>
                    <a:pt x="31" y="64"/>
                    <a:pt x="32" y="65"/>
                  </a:cubicBezTo>
                  <a:cubicBezTo>
                    <a:pt x="34" y="68"/>
                    <a:pt x="34" y="68"/>
                    <a:pt x="34" y="68"/>
                  </a:cubicBezTo>
                  <a:cubicBezTo>
                    <a:pt x="31" y="70"/>
                    <a:pt x="31" y="70"/>
                    <a:pt x="31" y="70"/>
                  </a:cubicBezTo>
                  <a:cubicBezTo>
                    <a:pt x="31" y="71"/>
                    <a:pt x="30" y="72"/>
                    <a:pt x="30" y="73"/>
                  </a:cubicBezTo>
                  <a:cubicBezTo>
                    <a:pt x="29" y="74"/>
                    <a:pt x="29" y="77"/>
                    <a:pt x="30" y="78"/>
                  </a:cubicBezTo>
                  <a:cubicBezTo>
                    <a:pt x="32" y="81"/>
                    <a:pt x="32" y="81"/>
                    <a:pt x="32" y="81"/>
                  </a:cubicBezTo>
                  <a:cubicBezTo>
                    <a:pt x="30" y="83"/>
                    <a:pt x="30" y="83"/>
                    <a:pt x="30" y="83"/>
                  </a:cubicBezTo>
                  <a:cubicBezTo>
                    <a:pt x="29" y="84"/>
                    <a:pt x="28" y="84"/>
                    <a:pt x="28" y="85"/>
                  </a:cubicBezTo>
                  <a:cubicBezTo>
                    <a:pt x="27" y="88"/>
                    <a:pt x="28" y="92"/>
                    <a:pt x="31" y="93"/>
                  </a:cubicBezTo>
                  <a:cubicBezTo>
                    <a:pt x="33" y="93"/>
                    <a:pt x="33" y="93"/>
                    <a:pt x="33" y="93"/>
                  </a:cubicBezTo>
                  <a:cubicBezTo>
                    <a:pt x="38" y="95"/>
                    <a:pt x="38" y="95"/>
                    <a:pt x="38" y="95"/>
                  </a:cubicBezTo>
                  <a:cubicBezTo>
                    <a:pt x="51" y="100"/>
                    <a:pt x="56" y="97"/>
                    <a:pt x="60" y="95"/>
                  </a:cubicBezTo>
                  <a:cubicBezTo>
                    <a:pt x="64" y="94"/>
                    <a:pt x="68" y="91"/>
                    <a:pt x="78" y="94"/>
                  </a:cubicBezTo>
                  <a:cubicBezTo>
                    <a:pt x="92" y="59"/>
                    <a:pt x="92" y="59"/>
                    <a:pt x="92" y="59"/>
                  </a:cubicBezTo>
                  <a:cubicBezTo>
                    <a:pt x="90" y="58"/>
                    <a:pt x="89" y="56"/>
                    <a:pt x="88" y="54"/>
                  </a:cubicBezTo>
                  <a:cubicBezTo>
                    <a:pt x="81" y="43"/>
                    <a:pt x="78" y="34"/>
                    <a:pt x="83" y="20"/>
                  </a:cubicBezTo>
                  <a:cubicBezTo>
                    <a:pt x="85" y="17"/>
                    <a:pt x="83" y="13"/>
                    <a:pt x="79" y="11"/>
                  </a:cubicBezTo>
                  <a:cubicBezTo>
                    <a:pt x="76" y="10"/>
                    <a:pt x="72" y="12"/>
                    <a:pt x="70" y="15"/>
                  </a:cubicBezTo>
                  <a:cubicBezTo>
                    <a:pt x="67" y="24"/>
                    <a:pt x="67" y="27"/>
                    <a:pt x="67" y="36"/>
                  </a:cubicBezTo>
                  <a:cubicBezTo>
                    <a:pt x="67" y="39"/>
                    <a:pt x="66" y="42"/>
                    <a:pt x="66" y="44"/>
                  </a:cubicBezTo>
                  <a:cubicBezTo>
                    <a:pt x="20" y="26"/>
                    <a:pt x="20" y="26"/>
                    <a:pt x="20" y="26"/>
                  </a:cubicBezTo>
                  <a:cubicBezTo>
                    <a:pt x="16" y="25"/>
                    <a:pt x="12" y="27"/>
                    <a:pt x="10" y="30"/>
                  </a:cubicBezTo>
                  <a:cubicBezTo>
                    <a:pt x="9" y="34"/>
                    <a:pt x="11" y="38"/>
                    <a:pt x="15" y="40"/>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04" name="Freeform 46"/>
            <p:cNvSpPr>
              <a:spLocks noEditPoints="1"/>
            </p:cNvSpPr>
            <p:nvPr/>
          </p:nvSpPr>
          <p:spPr bwMode="auto">
            <a:xfrm>
              <a:off x="4101" y="2246"/>
              <a:ext cx="177" cy="155"/>
            </a:xfrm>
            <a:custGeom>
              <a:avLst/>
              <a:gdLst>
                <a:gd name="T0" fmla="*/ 144 w 144"/>
                <a:gd name="T1" fmla="*/ 41 h 126"/>
                <a:gd name="T2" fmla="*/ 102 w 144"/>
                <a:gd name="T3" fmla="*/ 0 h 126"/>
                <a:gd name="T4" fmla="*/ 72 w 144"/>
                <a:gd name="T5" fmla="*/ 13 h 126"/>
                <a:gd name="T6" fmla="*/ 41 w 144"/>
                <a:gd name="T7" fmla="*/ 0 h 126"/>
                <a:gd name="T8" fmla="*/ 0 w 144"/>
                <a:gd name="T9" fmla="*/ 41 h 126"/>
                <a:gd name="T10" fmla="*/ 13 w 144"/>
                <a:gd name="T11" fmla="*/ 72 h 126"/>
                <a:gd name="T12" fmla="*/ 13 w 144"/>
                <a:gd name="T13" fmla="*/ 72 h 126"/>
                <a:gd name="T14" fmla="*/ 58 w 144"/>
                <a:gd name="T15" fmla="*/ 117 h 126"/>
                <a:gd name="T16" fmla="*/ 72 w 144"/>
                <a:gd name="T17" fmla="*/ 126 h 126"/>
                <a:gd name="T18" fmla="*/ 85 w 144"/>
                <a:gd name="T19" fmla="*/ 117 h 126"/>
                <a:gd name="T20" fmla="*/ 130 w 144"/>
                <a:gd name="T21" fmla="*/ 72 h 126"/>
                <a:gd name="T22" fmla="*/ 130 w 144"/>
                <a:gd name="T23" fmla="*/ 72 h 126"/>
                <a:gd name="T24" fmla="*/ 144 w 144"/>
                <a:gd name="T25" fmla="*/ 41 h 126"/>
                <a:gd name="T26" fmla="*/ 118 w 144"/>
                <a:gd name="T27" fmla="*/ 59 h 126"/>
                <a:gd name="T28" fmla="*/ 73 w 144"/>
                <a:gd name="T29" fmla="*/ 104 h 126"/>
                <a:gd name="T30" fmla="*/ 72 w 144"/>
                <a:gd name="T31" fmla="*/ 105 h 126"/>
                <a:gd name="T32" fmla="*/ 71 w 144"/>
                <a:gd name="T33" fmla="*/ 104 h 126"/>
                <a:gd name="T34" fmla="*/ 25 w 144"/>
                <a:gd name="T35" fmla="*/ 59 h 126"/>
                <a:gd name="T36" fmla="*/ 18 w 144"/>
                <a:gd name="T37" fmla="*/ 41 h 126"/>
                <a:gd name="T38" fmla="*/ 41 w 144"/>
                <a:gd name="T39" fmla="*/ 18 h 126"/>
                <a:gd name="T40" fmla="*/ 58 w 144"/>
                <a:gd name="T41" fmla="*/ 26 h 126"/>
                <a:gd name="T42" fmla="*/ 72 w 144"/>
                <a:gd name="T43" fmla="*/ 40 h 126"/>
                <a:gd name="T44" fmla="*/ 85 w 144"/>
                <a:gd name="T45" fmla="*/ 26 h 126"/>
                <a:gd name="T46" fmla="*/ 102 w 144"/>
                <a:gd name="T47" fmla="*/ 18 h 126"/>
                <a:gd name="T48" fmla="*/ 126 w 144"/>
                <a:gd name="T49" fmla="*/ 41 h 126"/>
                <a:gd name="T50" fmla="*/ 118 w 144"/>
                <a:gd name="T51" fmla="*/ 5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126">
                  <a:moveTo>
                    <a:pt x="144" y="41"/>
                  </a:moveTo>
                  <a:cubicBezTo>
                    <a:pt x="144" y="18"/>
                    <a:pt x="125" y="0"/>
                    <a:pt x="102" y="0"/>
                  </a:cubicBezTo>
                  <a:cubicBezTo>
                    <a:pt x="90" y="0"/>
                    <a:pt x="79" y="5"/>
                    <a:pt x="72" y="13"/>
                  </a:cubicBezTo>
                  <a:cubicBezTo>
                    <a:pt x="64" y="5"/>
                    <a:pt x="53" y="0"/>
                    <a:pt x="41" y="0"/>
                  </a:cubicBezTo>
                  <a:cubicBezTo>
                    <a:pt x="18" y="0"/>
                    <a:pt x="0" y="18"/>
                    <a:pt x="0" y="41"/>
                  </a:cubicBezTo>
                  <a:cubicBezTo>
                    <a:pt x="0" y="53"/>
                    <a:pt x="5" y="64"/>
                    <a:pt x="13" y="72"/>
                  </a:cubicBezTo>
                  <a:cubicBezTo>
                    <a:pt x="13" y="72"/>
                    <a:pt x="13" y="72"/>
                    <a:pt x="13" y="72"/>
                  </a:cubicBezTo>
                  <a:cubicBezTo>
                    <a:pt x="58" y="117"/>
                    <a:pt x="58" y="117"/>
                    <a:pt x="58" y="117"/>
                  </a:cubicBezTo>
                  <a:cubicBezTo>
                    <a:pt x="63" y="122"/>
                    <a:pt x="67" y="126"/>
                    <a:pt x="72" y="126"/>
                  </a:cubicBezTo>
                  <a:cubicBezTo>
                    <a:pt x="76" y="126"/>
                    <a:pt x="81" y="122"/>
                    <a:pt x="85" y="117"/>
                  </a:cubicBezTo>
                  <a:cubicBezTo>
                    <a:pt x="130" y="72"/>
                    <a:pt x="130" y="72"/>
                    <a:pt x="130" y="72"/>
                  </a:cubicBezTo>
                  <a:cubicBezTo>
                    <a:pt x="130" y="72"/>
                    <a:pt x="130" y="72"/>
                    <a:pt x="130" y="72"/>
                  </a:cubicBezTo>
                  <a:cubicBezTo>
                    <a:pt x="139" y="64"/>
                    <a:pt x="144" y="53"/>
                    <a:pt x="144" y="41"/>
                  </a:cubicBezTo>
                  <a:close/>
                  <a:moveTo>
                    <a:pt x="118" y="59"/>
                  </a:moveTo>
                  <a:cubicBezTo>
                    <a:pt x="73" y="104"/>
                    <a:pt x="73" y="104"/>
                    <a:pt x="73" y="104"/>
                  </a:cubicBezTo>
                  <a:cubicBezTo>
                    <a:pt x="72" y="105"/>
                    <a:pt x="72" y="105"/>
                    <a:pt x="72" y="105"/>
                  </a:cubicBezTo>
                  <a:cubicBezTo>
                    <a:pt x="72" y="105"/>
                    <a:pt x="71" y="105"/>
                    <a:pt x="71" y="104"/>
                  </a:cubicBezTo>
                  <a:cubicBezTo>
                    <a:pt x="25" y="59"/>
                    <a:pt x="25" y="59"/>
                    <a:pt x="25" y="59"/>
                  </a:cubicBezTo>
                  <a:cubicBezTo>
                    <a:pt x="20" y="54"/>
                    <a:pt x="18" y="48"/>
                    <a:pt x="18" y="41"/>
                  </a:cubicBezTo>
                  <a:cubicBezTo>
                    <a:pt x="18" y="28"/>
                    <a:pt x="28" y="18"/>
                    <a:pt x="41" y="18"/>
                  </a:cubicBezTo>
                  <a:cubicBezTo>
                    <a:pt x="48" y="18"/>
                    <a:pt x="54" y="21"/>
                    <a:pt x="58" y="26"/>
                  </a:cubicBezTo>
                  <a:cubicBezTo>
                    <a:pt x="72" y="40"/>
                    <a:pt x="72" y="40"/>
                    <a:pt x="72" y="40"/>
                  </a:cubicBezTo>
                  <a:cubicBezTo>
                    <a:pt x="85" y="26"/>
                    <a:pt x="85" y="26"/>
                    <a:pt x="85" y="26"/>
                  </a:cubicBezTo>
                  <a:cubicBezTo>
                    <a:pt x="90" y="21"/>
                    <a:pt x="96" y="18"/>
                    <a:pt x="102" y="18"/>
                  </a:cubicBezTo>
                  <a:cubicBezTo>
                    <a:pt x="115" y="18"/>
                    <a:pt x="126" y="28"/>
                    <a:pt x="126" y="41"/>
                  </a:cubicBezTo>
                  <a:cubicBezTo>
                    <a:pt x="126" y="48"/>
                    <a:pt x="123" y="54"/>
                    <a:pt x="118" y="59"/>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05" name="Freeform 47"/>
            <p:cNvSpPr>
              <a:spLocks noEditPoints="1"/>
            </p:cNvSpPr>
            <p:nvPr/>
          </p:nvSpPr>
          <p:spPr bwMode="auto">
            <a:xfrm>
              <a:off x="4125" y="2413"/>
              <a:ext cx="75" cy="75"/>
            </a:xfrm>
            <a:custGeom>
              <a:avLst/>
              <a:gdLst>
                <a:gd name="T0" fmla="*/ 31 w 61"/>
                <a:gd name="T1" fmla="*/ 0 h 61"/>
                <a:gd name="T2" fmla="*/ 0 w 61"/>
                <a:gd name="T3" fmla="*/ 30 h 61"/>
                <a:gd name="T4" fmla="*/ 31 w 61"/>
                <a:gd name="T5" fmla="*/ 61 h 61"/>
                <a:gd name="T6" fmla="*/ 61 w 61"/>
                <a:gd name="T7" fmla="*/ 30 h 61"/>
                <a:gd name="T8" fmla="*/ 31 w 61"/>
                <a:gd name="T9" fmla="*/ 0 h 61"/>
                <a:gd name="T10" fmla="*/ 31 w 61"/>
                <a:gd name="T11" fmla="*/ 55 h 61"/>
                <a:gd name="T12" fmla="*/ 6 w 61"/>
                <a:gd name="T13" fmla="*/ 30 h 61"/>
                <a:gd name="T14" fmla="*/ 31 w 61"/>
                <a:gd name="T15" fmla="*/ 5 h 61"/>
                <a:gd name="T16" fmla="*/ 55 w 61"/>
                <a:gd name="T17" fmla="*/ 30 h 61"/>
                <a:gd name="T18" fmla="*/ 31 w 61"/>
                <a:gd name="T19" fmla="*/ 55 h 61"/>
                <a:gd name="T20" fmla="*/ 27 w 61"/>
                <a:gd name="T21" fmla="*/ 15 h 61"/>
                <a:gd name="T22" fmla="*/ 34 w 61"/>
                <a:gd name="T23" fmla="*/ 15 h 61"/>
                <a:gd name="T24" fmla="*/ 34 w 61"/>
                <a:gd name="T25" fmla="*/ 23 h 61"/>
                <a:gd name="T26" fmla="*/ 27 w 61"/>
                <a:gd name="T27" fmla="*/ 23 h 61"/>
                <a:gd name="T28" fmla="*/ 27 w 61"/>
                <a:gd name="T29" fmla="*/ 15 h 61"/>
                <a:gd name="T30" fmla="*/ 38 w 61"/>
                <a:gd name="T31" fmla="*/ 45 h 61"/>
                <a:gd name="T32" fmla="*/ 23 w 61"/>
                <a:gd name="T33" fmla="*/ 45 h 61"/>
                <a:gd name="T34" fmla="*/ 23 w 61"/>
                <a:gd name="T35" fmla="*/ 42 h 61"/>
                <a:gd name="T36" fmla="*/ 27 w 61"/>
                <a:gd name="T37" fmla="*/ 42 h 61"/>
                <a:gd name="T38" fmla="*/ 27 w 61"/>
                <a:gd name="T39" fmla="*/ 30 h 61"/>
                <a:gd name="T40" fmla="*/ 23 w 61"/>
                <a:gd name="T41" fmla="*/ 30 h 61"/>
                <a:gd name="T42" fmla="*/ 23 w 61"/>
                <a:gd name="T43" fmla="*/ 26 h 61"/>
                <a:gd name="T44" fmla="*/ 34 w 61"/>
                <a:gd name="T45" fmla="*/ 26 h 61"/>
                <a:gd name="T46" fmla="*/ 34 w 61"/>
                <a:gd name="T47" fmla="*/ 42 h 61"/>
                <a:gd name="T48" fmla="*/ 38 w 61"/>
                <a:gd name="T49" fmla="*/ 42 h 61"/>
                <a:gd name="T50" fmla="*/ 38 w 61"/>
                <a:gd name="T51" fmla="*/ 4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61">
                  <a:moveTo>
                    <a:pt x="31" y="0"/>
                  </a:moveTo>
                  <a:cubicBezTo>
                    <a:pt x="14" y="0"/>
                    <a:pt x="0" y="13"/>
                    <a:pt x="0" y="30"/>
                  </a:cubicBezTo>
                  <a:cubicBezTo>
                    <a:pt x="0" y="47"/>
                    <a:pt x="14" y="61"/>
                    <a:pt x="31" y="61"/>
                  </a:cubicBezTo>
                  <a:cubicBezTo>
                    <a:pt x="47" y="61"/>
                    <a:pt x="61" y="47"/>
                    <a:pt x="61" y="30"/>
                  </a:cubicBezTo>
                  <a:cubicBezTo>
                    <a:pt x="61" y="13"/>
                    <a:pt x="47" y="0"/>
                    <a:pt x="31" y="0"/>
                  </a:cubicBezTo>
                  <a:close/>
                  <a:moveTo>
                    <a:pt x="31" y="55"/>
                  </a:moveTo>
                  <a:cubicBezTo>
                    <a:pt x="17" y="55"/>
                    <a:pt x="6" y="44"/>
                    <a:pt x="6" y="30"/>
                  </a:cubicBezTo>
                  <a:cubicBezTo>
                    <a:pt x="6" y="17"/>
                    <a:pt x="17" y="5"/>
                    <a:pt x="31" y="5"/>
                  </a:cubicBezTo>
                  <a:cubicBezTo>
                    <a:pt x="44" y="5"/>
                    <a:pt x="55" y="17"/>
                    <a:pt x="55" y="30"/>
                  </a:cubicBezTo>
                  <a:cubicBezTo>
                    <a:pt x="55" y="44"/>
                    <a:pt x="44" y="55"/>
                    <a:pt x="31" y="55"/>
                  </a:cubicBezTo>
                  <a:close/>
                  <a:moveTo>
                    <a:pt x="27" y="15"/>
                  </a:moveTo>
                  <a:cubicBezTo>
                    <a:pt x="34" y="15"/>
                    <a:pt x="34" y="15"/>
                    <a:pt x="34" y="15"/>
                  </a:cubicBezTo>
                  <a:cubicBezTo>
                    <a:pt x="34" y="23"/>
                    <a:pt x="34" y="23"/>
                    <a:pt x="34" y="23"/>
                  </a:cubicBezTo>
                  <a:cubicBezTo>
                    <a:pt x="27" y="23"/>
                    <a:pt x="27" y="23"/>
                    <a:pt x="27" y="23"/>
                  </a:cubicBezTo>
                  <a:lnTo>
                    <a:pt x="27" y="15"/>
                  </a:lnTo>
                  <a:close/>
                  <a:moveTo>
                    <a:pt x="38" y="45"/>
                  </a:moveTo>
                  <a:cubicBezTo>
                    <a:pt x="23" y="45"/>
                    <a:pt x="23" y="45"/>
                    <a:pt x="23" y="45"/>
                  </a:cubicBezTo>
                  <a:cubicBezTo>
                    <a:pt x="23" y="42"/>
                    <a:pt x="23" y="42"/>
                    <a:pt x="23" y="42"/>
                  </a:cubicBezTo>
                  <a:cubicBezTo>
                    <a:pt x="27" y="42"/>
                    <a:pt x="27" y="42"/>
                    <a:pt x="27" y="42"/>
                  </a:cubicBezTo>
                  <a:cubicBezTo>
                    <a:pt x="27" y="30"/>
                    <a:pt x="27" y="30"/>
                    <a:pt x="27" y="30"/>
                  </a:cubicBezTo>
                  <a:cubicBezTo>
                    <a:pt x="23" y="30"/>
                    <a:pt x="23" y="30"/>
                    <a:pt x="23" y="30"/>
                  </a:cubicBezTo>
                  <a:cubicBezTo>
                    <a:pt x="23" y="26"/>
                    <a:pt x="23" y="26"/>
                    <a:pt x="23" y="26"/>
                  </a:cubicBezTo>
                  <a:cubicBezTo>
                    <a:pt x="34" y="26"/>
                    <a:pt x="34" y="26"/>
                    <a:pt x="34" y="26"/>
                  </a:cubicBezTo>
                  <a:cubicBezTo>
                    <a:pt x="34" y="42"/>
                    <a:pt x="34" y="42"/>
                    <a:pt x="34" y="42"/>
                  </a:cubicBezTo>
                  <a:cubicBezTo>
                    <a:pt x="38" y="42"/>
                    <a:pt x="38" y="42"/>
                    <a:pt x="38" y="42"/>
                  </a:cubicBezTo>
                  <a:lnTo>
                    <a:pt x="38" y="45"/>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06" name="Freeform 48"/>
            <p:cNvSpPr>
              <a:spLocks noEditPoints="1"/>
            </p:cNvSpPr>
            <p:nvPr/>
          </p:nvSpPr>
          <p:spPr bwMode="auto">
            <a:xfrm>
              <a:off x="4144" y="2538"/>
              <a:ext cx="115" cy="116"/>
            </a:xfrm>
            <a:custGeom>
              <a:avLst/>
              <a:gdLst>
                <a:gd name="T0" fmla="*/ 85 w 94"/>
                <a:gd name="T1" fmla="*/ 20 h 94"/>
                <a:gd name="T2" fmla="*/ 37 w 94"/>
                <a:gd name="T3" fmla="*/ 2 h 94"/>
                <a:gd name="T4" fmla="*/ 20 w 94"/>
                <a:gd name="T5" fmla="*/ 9 h 94"/>
                <a:gd name="T6" fmla="*/ 2 w 94"/>
                <a:gd name="T7" fmla="*/ 57 h 94"/>
                <a:gd name="T8" fmla="*/ 10 w 94"/>
                <a:gd name="T9" fmla="*/ 74 h 94"/>
                <a:gd name="T10" fmla="*/ 57 w 94"/>
                <a:gd name="T11" fmla="*/ 92 h 94"/>
                <a:gd name="T12" fmla="*/ 74 w 94"/>
                <a:gd name="T13" fmla="*/ 84 h 94"/>
                <a:gd name="T14" fmla="*/ 92 w 94"/>
                <a:gd name="T15" fmla="*/ 37 h 94"/>
                <a:gd name="T16" fmla="*/ 85 w 94"/>
                <a:gd name="T17" fmla="*/ 20 h 94"/>
                <a:gd name="T18" fmla="*/ 36 w 94"/>
                <a:gd name="T19" fmla="*/ 38 h 94"/>
                <a:gd name="T20" fmla="*/ 62 w 94"/>
                <a:gd name="T21" fmla="*/ 47 h 94"/>
                <a:gd name="T22" fmla="*/ 61 w 94"/>
                <a:gd name="T23" fmla="*/ 52 h 94"/>
                <a:gd name="T24" fmla="*/ 42 w 94"/>
                <a:gd name="T25" fmla="*/ 61 h 94"/>
                <a:gd name="T26" fmla="*/ 33 w 94"/>
                <a:gd name="T27" fmla="*/ 42 h 94"/>
                <a:gd name="T28" fmla="*/ 36 w 94"/>
                <a:gd name="T29" fmla="*/ 38 h 94"/>
                <a:gd name="T30" fmla="*/ 76 w 94"/>
                <a:gd name="T31" fmla="*/ 53 h 94"/>
                <a:gd name="T32" fmla="*/ 69 w 94"/>
                <a:gd name="T33" fmla="*/ 70 h 94"/>
                <a:gd name="T34" fmla="*/ 66 w 94"/>
                <a:gd name="T35" fmla="*/ 79 h 94"/>
                <a:gd name="T36" fmla="*/ 59 w 94"/>
                <a:gd name="T37" fmla="*/ 82 h 94"/>
                <a:gd name="T38" fmla="*/ 15 w 94"/>
                <a:gd name="T39" fmla="*/ 65 h 94"/>
                <a:gd name="T40" fmla="*/ 12 w 94"/>
                <a:gd name="T41" fmla="*/ 59 h 94"/>
                <a:gd name="T42" fmla="*/ 15 w 94"/>
                <a:gd name="T43" fmla="*/ 50 h 94"/>
                <a:gd name="T44" fmla="*/ 22 w 94"/>
                <a:gd name="T45" fmla="*/ 32 h 94"/>
                <a:gd name="T46" fmla="*/ 22 w 94"/>
                <a:gd name="T47" fmla="*/ 32 h 94"/>
                <a:gd name="T48" fmla="*/ 29 w 94"/>
                <a:gd name="T49" fmla="*/ 35 h 94"/>
                <a:gd name="T50" fmla="*/ 27 w 94"/>
                <a:gd name="T51" fmla="*/ 39 h 94"/>
                <a:gd name="T52" fmla="*/ 39 w 94"/>
                <a:gd name="T53" fmla="*/ 67 h 94"/>
                <a:gd name="T54" fmla="*/ 67 w 94"/>
                <a:gd name="T55" fmla="*/ 55 h 94"/>
                <a:gd name="T56" fmla="*/ 69 w 94"/>
                <a:gd name="T57" fmla="*/ 50 h 94"/>
                <a:gd name="T58" fmla="*/ 76 w 94"/>
                <a:gd name="T59" fmla="*/ 53 h 94"/>
                <a:gd name="T60" fmla="*/ 82 w 94"/>
                <a:gd name="T61" fmla="*/ 37 h 94"/>
                <a:gd name="T62" fmla="*/ 79 w 94"/>
                <a:gd name="T63" fmla="*/ 38 h 94"/>
                <a:gd name="T64" fmla="*/ 74 w 94"/>
                <a:gd name="T65" fmla="*/ 37 h 94"/>
                <a:gd name="T66" fmla="*/ 73 w 94"/>
                <a:gd name="T67" fmla="*/ 34 h 94"/>
                <a:gd name="T68" fmla="*/ 74 w 94"/>
                <a:gd name="T69" fmla="*/ 29 h 94"/>
                <a:gd name="T70" fmla="*/ 77 w 94"/>
                <a:gd name="T71" fmla="*/ 28 h 94"/>
                <a:gd name="T72" fmla="*/ 82 w 94"/>
                <a:gd name="T73" fmla="*/ 29 h 94"/>
                <a:gd name="T74" fmla="*/ 83 w 94"/>
                <a:gd name="T75" fmla="*/ 32 h 94"/>
                <a:gd name="T76" fmla="*/ 82 w 94"/>
                <a:gd name="T77"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4" h="94">
                  <a:moveTo>
                    <a:pt x="85" y="20"/>
                  </a:moveTo>
                  <a:cubicBezTo>
                    <a:pt x="37" y="2"/>
                    <a:pt x="37" y="2"/>
                    <a:pt x="37" y="2"/>
                  </a:cubicBezTo>
                  <a:cubicBezTo>
                    <a:pt x="30" y="0"/>
                    <a:pt x="23" y="3"/>
                    <a:pt x="20" y="9"/>
                  </a:cubicBezTo>
                  <a:cubicBezTo>
                    <a:pt x="2" y="57"/>
                    <a:pt x="2" y="57"/>
                    <a:pt x="2" y="57"/>
                  </a:cubicBezTo>
                  <a:cubicBezTo>
                    <a:pt x="0" y="64"/>
                    <a:pt x="3" y="71"/>
                    <a:pt x="10" y="74"/>
                  </a:cubicBezTo>
                  <a:cubicBezTo>
                    <a:pt x="57" y="92"/>
                    <a:pt x="57" y="92"/>
                    <a:pt x="57" y="92"/>
                  </a:cubicBezTo>
                  <a:cubicBezTo>
                    <a:pt x="64" y="94"/>
                    <a:pt x="71" y="91"/>
                    <a:pt x="74" y="84"/>
                  </a:cubicBezTo>
                  <a:cubicBezTo>
                    <a:pt x="92" y="37"/>
                    <a:pt x="92" y="37"/>
                    <a:pt x="92" y="37"/>
                  </a:cubicBezTo>
                  <a:cubicBezTo>
                    <a:pt x="94" y="30"/>
                    <a:pt x="91" y="23"/>
                    <a:pt x="85" y="20"/>
                  </a:cubicBezTo>
                  <a:close/>
                  <a:moveTo>
                    <a:pt x="36" y="38"/>
                  </a:moveTo>
                  <a:cubicBezTo>
                    <a:pt x="62" y="47"/>
                    <a:pt x="62" y="47"/>
                    <a:pt x="62" y="47"/>
                  </a:cubicBezTo>
                  <a:cubicBezTo>
                    <a:pt x="62" y="49"/>
                    <a:pt x="61" y="50"/>
                    <a:pt x="61" y="52"/>
                  </a:cubicBezTo>
                  <a:cubicBezTo>
                    <a:pt x="58" y="60"/>
                    <a:pt x="49" y="63"/>
                    <a:pt x="42" y="61"/>
                  </a:cubicBezTo>
                  <a:cubicBezTo>
                    <a:pt x="34" y="58"/>
                    <a:pt x="31" y="49"/>
                    <a:pt x="33" y="42"/>
                  </a:cubicBezTo>
                  <a:cubicBezTo>
                    <a:pt x="34" y="40"/>
                    <a:pt x="35" y="39"/>
                    <a:pt x="36" y="38"/>
                  </a:cubicBezTo>
                  <a:close/>
                  <a:moveTo>
                    <a:pt x="76" y="53"/>
                  </a:moveTo>
                  <a:cubicBezTo>
                    <a:pt x="69" y="70"/>
                    <a:pt x="69" y="70"/>
                    <a:pt x="69" y="70"/>
                  </a:cubicBezTo>
                  <a:cubicBezTo>
                    <a:pt x="66" y="79"/>
                    <a:pt x="66" y="79"/>
                    <a:pt x="66" y="79"/>
                  </a:cubicBezTo>
                  <a:cubicBezTo>
                    <a:pt x="65" y="82"/>
                    <a:pt x="62" y="83"/>
                    <a:pt x="59" y="82"/>
                  </a:cubicBezTo>
                  <a:cubicBezTo>
                    <a:pt x="15" y="65"/>
                    <a:pt x="15" y="65"/>
                    <a:pt x="15" y="65"/>
                  </a:cubicBezTo>
                  <a:cubicBezTo>
                    <a:pt x="12" y="64"/>
                    <a:pt x="11" y="62"/>
                    <a:pt x="12" y="59"/>
                  </a:cubicBezTo>
                  <a:cubicBezTo>
                    <a:pt x="15" y="50"/>
                    <a:pt x="15" y="50"/>
                    <a:pt x="15" y="50"/>
                  </a:cubicBezTo>
                  <a:cubicBezTo>
                    <a:pt x="22" y="32"/>
                    <a:pt x="22" y="32"/>
                    <a:pt x="22" y="32"/>
                  </a:cubicBezTo>
                  <a:cubicBezTo>
                    <a:pt x="22" y="32"/>
                    <a:pt x="22" y="32"/>
                    <a:pt x="22" y="32"/>
                  </a:cubicBezTo>
                  <a:cubicBezTo>
                    <a:pt x="29" y="35"/>
                    <a:pt x="29" y="35"/>
                    <a:pt x="29" y="35"/>
                  </a:cubicBezTo>
                  <a:cubicBezTo>
                    <a:pt x="28" y="36"/>
                    <a:pt x="27" y="38"/>
                    <a:pt x="27" y="39"/>
                  </a:cubicBezTo>
                  <a:cubicBezTo>
                    <a:pt x="23" y="50"/>
                    <a:pt x="28" y="63"/>
                    <a:pt x="39" y="67"/>
                  </a:cubicBezTo>
                  <a:cubicBezTo>
                    <a:pt x="51" y="71"/>
                    <a:pt x="63" y="66"/>
                    <a:pt x="67" y="55"/>
                  </a:cubicBezTo>
                  <a:cubicBezTo>
                    <a:pt x="68" y="53"/>
                    <a:pt x="68" y="51"/>
                    <a:pt x="69" y="50"/>
                  </a:cubicBezTo>
                  <a:cubicBezTo>
                    <a:pt x="76" y="53"/>
                    <a:pt x="76" y="53"/>
                    <a:pt x="76" y="53"/>
                  </a:cubicBezTo>
                  <a:close/>
                  <a:moveTo>
                    <a:pt x="82" y="37"/>
                  </a:moveTo>
                  <a:cubicBezTo>
                    <a:pt x="81" y="38"/>
                    <a:pt x="80" y="39"/>
                    <a:pt x="79" y="38"/>
                  </a:cubicBezTo>
                  <a:cubicBezTo>
                    <a:pt x="74" y="37"/>
                    <a:pt x="74" y="37"/>
                    <a:pt x="74" y="37"/>
                  </a:cubicBezTo>
                  <a:cubicBezTo>
                    <a:pt x="73" y="36"/>
                    <a:pt x="72" y="35"/>
                    <a:pt x="73" y="34"/>
                  </a:cubicBezTo>
                  <a:cubicBezTo>
                    <a:pt x="74" y="29"/>
                    <a:pt x="74" y="29"/>
                    <a:pt x="74" y="29"/>
                  </a:cubicBezTo>
                  <a:cubicBezTo>
                    <a:pt x="75" y="28"/>
                    <a:pt x="76" y="27"/>
                    <a:pt x="77" y="28"/>
                  </a:cubicBezTo>
                  <a:cubicBezTo>
                    <a:pt x="82" y="29"/>
                    <a:pt x="82" y="29"/>
                    <a:pt x="82" y="29"/>
                  </a:cubicBezTo>
                  <a:cubicBezTo>
                    <a:pt x="83" y="30"/>
                    <a:pt x="84" y="31"/>
                    <a:pt x="83" y="32"/>
                  </a:cubicBezTo>
                  <a:lnTo>
                    <a:pt x="82" y="37"/>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07" name="Freeform 49"/>
            <p:cNvSpPr>
              <a:spLocks noEditPoints="1"/>
            </p:cNvSpPr>
            <p:nvPr/>
          </p:nvSpPr>
          <p:spPr bwMode="auto">
            <a:xfrm>
              <a:off x="4215" y="2015"/>
              <a:ext cx="65" cy="65"/>
            </a:xfrm>
            <a:custGeom>
              <a:avLst/>
              <a:gdLst>
                <a:gd name="T0" fmla="*/ 44 w 53"/>
                <a:gd name="T1" fmla="*/ 0 h 53"/>
                <a:gd name="T2" fmla="*/ 9 w 53"/>
                <a:gd name="T3" fmla="*/ 0 h 53"/>
                <a:gd name="T4" fmla="*/ 0 w 53"/>
                <a:gd name="T5" fmla="*/ 9 h 53"/>
                <a:gd name="T6" fmla="*/ 0 w 53"/>
                <a:gd name="T7" fmla="*/ 44 h 53"/>
                <a:gd name="T8" fmla="*/ 9 w 53"/>
                <a:gd name="T9" fmla="*/ 53 h 53"/>
                <a:gd name="T10" fmla="*/ 44 w 53"/>
                <a:gd name="T11" fmla="*/ 53 h 53"/>
                <a:gd name="T12" fmla="*/ 53 w 53"/>
                <a:gd name="T13" fmla="*/ 44 h 53"/>
                <a:gd name="T14" fmla="*/ 53 w 53"/>
                <a:gd name="T15" fmla="*/ 9 h 53"/>
                <a:gd name="T16" fmla="*/ 44 w 53"/>
                <a:gd name="T17" fmla="*/ 0 h 53"/>
                <a:gd name="T18" fmla="*/ 20 w 53"/>
                <a:gd name="T19" fmla="*/ 43 h 53"/>
                <a:gd name="T20" fmla="*/ 13 w 53"/>
                <a:gd name="T21" fmla="*/ 43 h 53"/>
                <a:gd name="T22" fmla="*/ 13 w 53"/>
                <a:gd name="T23" fmla="*/ 20 h 53"/>
                <a:gd name="T24" fmla="*/ 20 w 53"/>
                <a:gd name="T25" fmla="*/ 20 h 53"/>
                <a:gd name="T26" fmla="*/ 20 w 53"/>
                <a:gd name="T27" fmla="*/ 43 h 53"/>
                <a:gd name="T28" fmla="*/ 17 w 53"/>
                <a:gd name="T29" fmla="*/ 16 h 53"/>
                <a:gd name="T30" fmla="*/ 13 w 53"/>
                <a:gd name="T31" fmla="*/ 13 h 53"/>
                <a:gd name="T32" fmla="*/ 17 w 53"/>
                <a:gd name="T33" fmla="*/ 10 h 53"/>
                <a:gd name="T34" fmla="*/ 20 w 53"/>
                <a:gd name="T35" fmla="*/ 13 h 53"/>
                <a:gd name="T36" fmla="*/ 17 w 53"/>
                <a:gd name="T37" fmla="*/ 16 h 53"/>
                <a:gd name="T38" fmla="*/ 43 w 53"/>
                <a:gd name="T39" fmla="*/ 43 h 53"/>
                <a:gd name="T40" fmla="*/ 37 w 53"/>
                <a:gd name="T41" fmla="*/ 43 h 53"/>
                <a:gd name="T42" fmla="*/ 37 w 53"/>
                <a:gd name="T43" fmla="*/ 30 h 53"/>
                <a:gd name="T44" fmla="*/ 33 w 53"/>
                <a:gd name="T45" fmla="*/ 26 h 53"/>
                <a:gd name="T46" fmla="*/ 30 w 53"/>
                <a:gd name="T47" fmla="*/ 30 h 53"/>
                <a:gd name="T48" fmla="*/ 30 w 53"/>
                <a:gd name="T49" fmla="*/ 43 h 53"/>
                <a:gd name="T50" fmla="*/ 23 w 53"/>
                <a:gd name="T51" fmla="*/ 43 h 53"/>
                <a:gd name="T52" fmla="*/ 23 w 53"/>
                <a:gd name="T53" fmla="*/ 20 h 53"/>
                <a:gd name="T54" fmla="*/ 30 w 53"/>
                <a:gd name="T55" fmla="*/ 20 h 53"/>
                <a:gd name="T56" fmla="*/ 30 w 53"/>
                <a:gd name="T57" fmla="*/ 24 h 53"/>
                <a:gd name="T58" fmla="*/ 36 w 53"/>
                <a:gd name="T59" fmla="*/ 20 h 53"/>
                <a:gd name="T60" fmla="*/ 43 w 53"/>
                <a:gd name="T61" fmla="*/ 28 h 53"/>
                <a:gd name="T62" fmla="*/ 43 w 53"/>
                <a:gd name="T63"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3" h="53">
                  <a:moveTo>
                    <a:pt x="44" y="0"/>
                  </a:moveTo>
                  <a:cubicBezTo>
                    <a:pt x="9" y="0"/>
                    <a:pt x="9" y="0"/>
                    <a:pt x="9" y="0"/>
                  </a:cubicBezTo>
                  <a:cubicBezTo>
                    <a:pt x="4" y="0"/>
                    <a:pt x="0" y="4"/>
                    <a:pt x="0" y="9"/>
                  </a:cubicBezTo>
                  <a:cubicBezTo>
                    <a:pt x="0" y="44"/>
                    <a:pt x="0" y="44"/>
                    <a:pt x="0" y="44"/>
                  </a:cubicBezTo>
                  <a:cubicBezTo>
                    <a:pt x="0" y="49"/>
                    <a:pt x="4" y="53"/>
                    <a:pt x="9" y="53"/>
                  </a:cubicBezTo>
                  <a:cubicBezTo>
                    <a:pt x="44" y="53"/>
                    <a:pt x="44" y="53"/>
                    <a:pt x="44" y="53"/>
                  </a:cubicBezTo>
                  <a:cubicBezTo>
                    <a:pt x="49" y="53"/>
                    <a:pt x="53" y="49"/>
                    <a:pt x="53" y="44"/>
                  </a:cubicBezTo>
                  <a:cubicBezTo>
                    <a:pt x="53" y="9"/>
                    <a:pt x="53" y="9"/>
                    <a:pt x="53" y="9"/>
                  </a:cubicBezTo>
                  <a:cubicBezTo>
                    <a:pt x="53" y="4"/>
                    <a:pt x="49" y="0"/>
                    <a:pt x="44" y="0"/>
                  </a:cubicBezTo>
                  <a:close/>
                  <a:moveTo>
                    <a:pt x="20" y="43"/>
                  </a:moveTo>
                  <a:cubicBezTo>
                    <a:pt x="13" y="43"/>
                    <a:pt x="13" y="43"/>
                    <a:pt x="13" y="43"/>
                  </a:cubicBezTo>
                  <a:cubicBezTo>
                    <a:pt x="13" y="20"/>
                    <a:pt x="13" y="20"/>
                    <a:pt x="13" y="20"/>
                  </a:cubicBezTo>
                  <a:cubicBezTo>
                    <a:pt x="20" y="20"/>
                    <a:pt x="20" y="20"/>
                    <a:pt x="20" y="20"/>
                  </a:cubicBezTo>
                  <a:lnTo>
                    <a:pt x="20" y="43"/>
                  </a:lnTo>
                  <a:close/>
                  <a:moveTo>
                    <a:pt x="17" y="16"/>
                  </a:moveTo>
                  <a:cubicBezTo>
                    <a:pt x="15" y="16"/>
                    <a:pt x="13" y="15"/>
                    <a:pt x="13" y="13"/>
                  </a:cubicBezTo>
                  <a:cubicBezTo>
                    <a:pt x="13" y="11"/>
                    <a:pt x="15" y="10"/>
                    <a:pt x="17" y="10"/>
                  </a:cubicBezTo>
                  <a:cubicBezTo>
                    <a:pt x="18" y="10"/>
                    <a:pt x="20" y="11"/>
                    <a:pt x="20" y="13"/>
                  </a:cubicBezTo>
                  <a:cubicBezTo>
                    <a:pt x="20" y="15"/>
                    <a:pt x="18" y="16"/>
                    <a:pt x="17" y="16"/>
                  </a:cubicBezTo>
                  <a:close/>
                  <a:moveTo>
                    <a:pt x="43" y="43"/>
                  </a:moveTo>
                  <a:cubicBezTo>
                    <a:pt x="37" y="43"/>
                    <a:pt x="37" y="43"/>
                    <a:pt x="37" y="43"/>
                  </a:cubicBezTo>
                  <a:cubicBezTo>
                    <a:pt x="37" y="30"/>
                    <a:pt x="37" y="30"/>
                    <a:pt x="37" y="30"/>
                  </a:cubicBezTo>
                  <a:cubicBezTo>
                    <a:pt x="37" y="28"/>
                    <a:pt x="35" y="26"/>
                    <a:pt x="33" y="26"/>
                  </a:cubicBezTo>
                  <a:cubicBezTo>
                    <a:pt x="31" y="26"/>
                    <a:pt x="30" y="28"/>
                    <a:pt x="30" y="30"/>
                  </a:cubicBezTo>
                  <a:cubicBezTo>
                    <a:pt x="30" y="43"/>
                    <a:pt x="30" y="43"/>
                    <a:pt x="30" y="43"/>
                  </a:cubicBezTo>
                  <a:cubicBezTo>
                    <a:pt x="23" y="43"/>
                    <a:pt x="23" y="43"/>
                    <a:pt x="23" y="43"/>
                  </a:cubicBezTo>
                  <a:cubicBezTo>
                    <a:pt x="23" y="20"/>
                    <a:pt x="23" y="20"/>
                    <a:pt x="23" y="20"/>
                  </a:cubicBezTo>
                  <a:cubicBezTo>
                    <a:pt x="30" y="20"/>
                    <a:pt x="30" y="20"/>
                    <a:pt x="30" y="20"/>
                  </a:cubicBezTo>
                  <a:cubicBezTo>
                    <a:pt x="30" y="24"/>
                    <a:pt x="30" y="24"/>
                    <a:pt x="30" y="24"/>
                  </a:cubicBezTo>
                  <a:cubicBezTo>
                    <a:pt x="31" y="22"/>
                    <a:pt x="33" y="20"/>
                    <a:pt x="36" y="20"/>
                  </a:cubicBezTo>
                  <a:cubicBezTo>
                    <a:pt x="40" y="20"/>
                    <a:pt x="43" y="23"/>
                    <a:pt x="43" y="28"/>
                  </a:cubicBezTo>
                  <a:lnTo>
                    <a:pt x="43" y="43"/>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08" name="Freeform 50"/>
            <p:cNvSpPr>
              <a:spLocks noEditPoints="1"/>
            </p:cNvSpPr>
            <p:nvPr/>
          </p:nvSpPr>
          <p:spPr bwMode="auto">
            <a:xfrm>
              <a:off x="4159" y="1925"/>
              <a:ext cx="119" cy="75"/>
            </a:xfrm>
            <a:custGeom>
              <a:avLst/>
              <a:gdLst>
                <a:gd name="T0" fmla="*/ 36 w 119"/>
                <a:gd name="T1" fmla="*/ 52 h 75"/>
                <a:gd name="T2" fmla="*/ 36 w 119"/>
                <a:gd name="T3" fmla="*/ 30 h 75"/>
                <a:gd name="T4" fmla="*/ 59 w 119"/>
                <a:gd name="T5" fmla="*/ 30 h 75"/>
                <a:gd name="T6" fmla="*/ 29 w 119"/>
                <a:gd name="T7" fmla="*/ 0 h 75"/>
                <a:gd name="T8" fmla="*/ 0 w 119"/>
                <a:gd name="T9" fmla="*/ 30 h 75"/>
                <a:gd name="T10" fmla="*/ 22 w 119"/>
                <a:gd name="T11" fmla="*/ 30 h 75"/>
                <a:gd name="T12" fmla="*/ 22 w 119"/>
                <a:gd name="T13" fmla="*/ 68 h 75"/>
                <a:gd name="T14" fmla="*/ 66 w 119"/>
                <a:gd name="T15" fmla="*/ 68 h 75"/>
                <a:gd name="T16" fmla="*/ 51 w 119"/>
                <a:gd name="T17" fmla="*/ 52 h 75"/>
                <a:gd name="T18" fmla="*/ 36 w 119"/>
                <a:gd name="T19" fmla="*/ 52 h 75"/>
                <a:gd name="T20" fmla="*/ 97 w 119"/>
                <a:gd name="T21" fmla="*/ 45 h 75"/>
                <a:gd name="T22" fmla="*/ 97 w 119"/>
                <a:gd name="T23" fmla="*/ 8 h 75"/>
                <a:gd name="T24" fmla="*/ 51 w 119"/>
                <a:gd name="T25" fmla="*/ 8 h 75"/>
                <a:gd name="T26" fmla="*/ 66 w 119"/>
                <a:gd name="T27" fmla="*/ 22 h 75"/>
                <a:gd name="T28" fmla="*/ 81 w 119"/>
                <a:gd name="T29" fmla="*/ 22 h 75"/>
                <a:gd name="T30" fmla="*/ 81 w 119"/>
                <a:gd name="T31" fmla="*/ 45 h 75"/>
                <a:gd name="T32" fmla="*/ 59 w 119"/>
                <a:gd name="T33" fmla="*/ 45 h 75"/>
                <a:gd name="T34" fmla="*/ 89 w 119"/>
                <a:gd name="T35" fmla="*/ 75 h 75"/>
                <a:gd name="T36" fmla="*/ 119 w 119"/>
                <a:gd name="T37" fmla="*/ 45 h 75"/>
                <a:gd name="T38" fmla="*/ 97 w 119"/>
                <a:gd name="T39" fmla="*/ 4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75">
                  <a:moveTo>
                    <a:pt x="36" y="52"/>
                  </a:moveTo>
                  <a:lnTo>
                    <a:pt x="36" y="30"/>
                  </a:lnTo>
                  <a:lnTo>
                    <a:pt x="59" y="30"/>
                  </a:lnTo>
                  <a:lnTo>
                    <a:pt x="29" y="0"/>
                  </a:lnTo>
                  <a:lnTo>
                    <a:pt x="0" y="30"/>
                  </a:lnTo>
                  <a:lnTo>
                    <a:pt x="22" y="30"/>
                  </a:lnTo>
                  <a:lnTo>
                    <a:pt x="22" y="68"/>
                  </a:lnTo>
                  <a:lnTo>
                    <a:pt x="66" y="68"/>
                  </a:lnTo>
                  <a:lnTo>
                    <a:pt x="51" y="52"/>
                  </a:lnTo>
                  <a:lnTo>
                    <a:pt x="36" y="52"/>
                  </a:lnTo>
                  <a:close/>
                  <a:moveTo>
                    <a:pt x="97" y="45"/>
                  </a:moveTo>
                  <a:lnTo>
                    <a:pt x="97" y="8"/>
                  </a:lnTo>
                  <a:lnTo>
                    <a:pt x="51" y="8"/>
                  </a:lnTo>
                  <a:lnTo>
                    <a:pt x="66" y="22"/>
                  </a:lnTo>
                  <a:lnTo>
                    <a:pt x="81" y="22"/>
                  </a:lnTo>
                  <a:lnTo>
                    <a:pt x="81" y="45"/>
                  </a:lnTo>
                  <a:lnTo>
                    <a:pt x="59" y="45"/>
                  </a:lnTo>
                  <a:lnTo>
                    <a:pt x="89" y="75"/>
                  </a:lnTo>
                  <a:lnTo>
                    <a:pt x="119" y="45"/>
                  </a:lnTo>
                  <a:lnTo>
                    <a:pt x="97" y="45"/>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09" name="Freeform 51"/>
            <p:cNvSpPr>
              <a:spLocks noEditPoints="1"/>
            </p:cNvSpPr>
            <p:nvPr/>
          </p:nvSpPr>
          <p:spPr bwMode="auto">
            <a:xfrm>
              <a:off x="4261" y="1531"/>
              <a:ext cx="122" cy="123"/>
            </a:xfrm>
            <a:custGeom>
              <a:avLst/>
              <a:gdLst>
                <a:gd name="T0" fmla="*/ 96 w 100"/>
                <a:gd name="T1" fmla="*/ 85 h 100"/>
                <a:gd name="T2" fmla="*/ 73 w 100"/>
                <a:gd name="T3" fmla="*/ 65 h 100"/>
                <a:gd name="T4" fmla="*/ 66 w 100"/>
                <a:gd name="T5" fmla="*/ 61 h 100"/>
                <a:gd name="T6" fmla="*/ 74 w 100"/>
                <a:gd name="T7" fmla="*/ 37 h 100"/>
                <a:gd name="T8" fmla="*/ 37 w 100"/>
                <a:gd name="T9" fmla="*/ 0 h 100"/>
                <a:gd name="T10" fmla="*/ 0 w 100"/>
                <a:gd name="T11" fmla="*/ 37 h 100"/>
                <a:gd name="T12" fmla="*/ 37 w 100"/>
                <a:gd name="T13" fmla="*/ 75 h 100"/>
                <a:gd name="T14" fmla="*/ 61 w 100"/>
                <a:gd name="T15" fmla="*/ 66 h 100"/>
                <a:gd name="T16" fmla="*/ 64 w 100"/>
                <a:gd name="T17" fmla="*/ 73 h 100"/>
                <a:gd name="T18" fmla="*/ 84 w 100"/>
                <a:gd name="T19" fmla="*/ 96 h 100"/>
                <a:gd name="T20" fmla="*/ 97 w 100"/>
                <a:gd name="T21" fmla="*/ 97 h 100"/>
                <a:gd name="T22" fmla="*/ 96 w 100"/>
                <a:gd name="T23" fmla="*/ 85 h 100"/>
                <a:gd name="T24" fmla="*/ 37 w 100"/>
                <a:gd name="T25" fmla="*/ 62 h 100"/>
                <a:gd name="T26" fmla="*/ 12 w 100"/>
                <a:gd name="T27" fmla="*/ 37 h 100"/>
                <a:gd name="T28" fmla="*/ 37 w 100"/>
                <a:gd name="T29" fmla="*/ 12 h 100"/>
                <a:gd name="T30" fmla="*/ 62 w 100"/>
                <a:gd name="T31" fmla="*/ 37 h 100"/>
                <a:gd name="T32" fmla="*/ 37 w 100"/>
                <a:gd name="T33" fmla="*/ 6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0" h="100">
                  <a:moveTo>
                    <a:pt x="96" y="85"/>
                  </a:moveTo>
                  <a:cubicBezTo>
                    <a:pt x="73" y="65"/>
                    <a:pt x="73" y="65"/>
                    <a:pt x="73" y="65"/>
                  </a:cubicBezTo>
                  <a:cubicBezTo>
                    <a:pt x="70" y="62"/>
                    <a:pt x="68" y="61"/>
                    <a:pt x="66" y="61"/>
                  </a:cubicBezTo>
                  <a:cubicBezTo>
                    <a:pt x="71" y="55"/>
                    <a:pt x="74" y="46"/>
                    <a:pt x="74" y="37"/>
                  </a:cubicBezTo>
                  <a:cubicBezTo>
                    <a:pt x="74" y="17"/>
                    <a:pt x="58" y="0"/>
                    <a:pt x="37" y="0"/>
                  </a:cubicBezTo>
                  <a:cubicBezTo>
                    <a:pt x="17" y="0"/>
                    <a:pt x="0" y="17"/>
                    <a:pt x="0" y="37"/>
                  </a:cubicBezTo>
                  <a:cubicBezTo>
                    <a:pt x="0" y="58"/>
                    <a:pt x="17" y="75"/>
                    <a:pt x="37" y="75"/>
                  </a:cubicBezTo>
                  <a:cubicBezTo>
                    <a:pt x="46" y="75"/>
                    <a:pt x="55" y="71"/>
                    <a:pt x="61" y="66"/>
                  </a:cubicBezTo>
                  <a:cubicBezTo>
                    <a:pt x="61" y="68"/>
                    <a:pt x="62" y="70"/>
                    <a:pt x="64" y="73"/>
                  </a:cubicBezTo>
                  <a:cubicBezTo>
                    <a:pt x="84" y="96"/>
                    <a:pt x="84" y="96"/>
                    <a:pt x="84" y="96"/>
                  </a:cubicBezTo>
                  <a:cubicBezTo>
                    <a:pt x="88" y="100"/>
                    <a:pt x="94" y="100"/>
                    <a:pt x="97" y="97"/>
                  </a:cubicBezTo>
                  <a:cubicBezTo>
                    <a:pt x="100" y="94"/>
                    <a:pt x="100" y="88"/>
                    <a:pt x="96" y="85"/>
                  </a:cubicBezTo>
                  <a:close/>
                  <a:moveTo>
                    <a:pt x="37" y="62"/>
                  </a:moveTo>
                  <a:cubicBezTo>
                    <a:pt x="23" y="62"/>
                    <a:pt x="12" y="51"/>
                    <a:pt x="12" y="37"/>
                  </a:cubicBezTo>
                  <a:cubicBezTo>
                    <a:pt x="12" y="23"/>
                    <a:pt x="23" y="12"/>
                    <a:pt x="37" y="12"/>
                  </a:cubicBezTo>
                  <a:cubicBezTo>
                    <a:pt x="51" y="12"/>
                    <a:pt x="62" y="23"/>
                    <a:pt x="62" y="37"/>
                  </a:cubicBezTo>
                  <a:cubicBezTo>
                    <a:pt x="62" y="51"/>
                    <a:pt x="51" y="62"/>
                    <a:pt x="37" y="62"/>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10" name="Freeform 52"/>
            <p:cNvSpPr>
              <a:spLocks/>
            </p:cNvSpPr>
            <p:nvPr/>
          </p:nvSpPr>
          <p:spPr bwMode="auto">
            <a:xfrm>
              <a:off x="4134" y="1516"/>
              <a:ext cx="152" cy="148"/>
            </a:xfrm>
            <a:custGeom>
              <a:avLst/>
              <a:gdLst>
                <a:gd name="T0" fmla="*/ 78 w 124"/>
                <a:gd name="T1" fmla="*/ 84 h 120"/>
                <a:gd name="T2" fmla="*/ 75 w 124"/>
                <a:gd name="T3" fmla="*/ 75 h 120"/>
                <a:gd name="T4" fmla="*/ 86 w 124"/>
                <a:gd name="T5" fmla="*/ 54 h 120"/>
                <a:gd name="T6" fmla="*/ 89 w 124"/>
                <a:gd name="T7" fmla="*/ 37 h 120"/>
                <a:gd name="T8" fmla="*/ 62 w 124"/>
                <a:gd name="T9" fmla="*/ 0 h 120"/>
                <a:gd name="T10" fmla="*/ 36 w 124"/>
                <a:gd name="T11" fmla="*/ 37 h 120"/>
                <a:gd name="T12" fmla="*/ 39 w 124"/>
                <a:gd name="T13" fmla="*/ 54 h 120"/>
                <a:gd name="T14" fmla="*/ 50 w 124"/>
                <a:gd name="T15" fmla="*/ 75 h 120"/>
                <a:gd name="T16" fmla="*/ 47 w 124"/>
                <a:gd name="T17" fmla="*/ 84 h 120"/>
                <a:gd name="T18" fmla="*/ 0 w 124"/>
                <a:gd name="T19" fmla="*/ 120 h 120"/>
                <a:gd name="T20" fmla="*/ 62 w 124"/>
                <a:gd name="T21" fmla="*/ 120 h 120"/>
                <a:gd name="T22" fmla="*/ 124 w 124"/>
                <a:gd name="T23" fmla="*/ 120 h 120"/>
                <a:gd name="T24" fmla="*/ 78 w 124"/>
                <a:gd name="T25" fmla="*/ 8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20">
                  <a:moveTo>
                    <a:pt x="78" y="84"/>
                  </a:moveTo>
                  <a:cubicBezTo>
                    <a:pt x="75" y="84"/>
                    <a:pt x="75" y="75"/>
                    <a:pt x="75" y="75"/>
                  </a:cubicBezTo>
                  <a:cubicBezTo>
                    <a:pt x="75" y="75"/>
                    <a:pt x="84" y="66"/>
                    <a:pt x="86" y="54"/>
                  </a:cubicBezTo>
                  <a:cubicBezTo>
                    <a:pt x="91" y="54"/>
                    <a:pt x="94" y="41"/>
                    <a:pt x="89" y="37"/>
                  </a:cubicBezTo>
                  <a:cubicBezTo>
                    <a:pt x="89" y="32"/>
                    <a:pt x="96" y="0"/>
                    <a:pt x="62" y="0"/>
                  </a:cubicBezTo>
                  <a:cubicBezTo>
                    <a:pt x="29" y="0"/>
                    <a:pt x="36" y="32"/>
                    <a:pt x="36" y="37"/>
                  </a:cubicBezTo>
                  <a:cubicBezTo>
                    <a:pt x="31" y="41"/>
                    <a:pt x="34" y="54"/>
                    <a:pt x="39" y="54"/>
                  </a:cubicBezTo>
                  <a:cubicBezTo>
                    <a:pt x="41" y="66"/>
                    <a:pt x="50" y="75"/>
                    <a:pt x="50" y="75"/>
                  </a:cubicBezTo>
                  <a:cubicBezTo>
                    <a:pt x="50" y="75"/>
                    <a:pt x="50" y="84"/>
                    <a:pt x="47" y="84"/>
                  </a:cubicBezTo>
                  <a:cubicBezTo>
                    <a:pt x="37" y="86"/>
                    <a:pt x="0" y="102"/>
                    <a:pt x="0" y="120"/>
                  </a:cubicBezTo>
                  <a:cubicBezTo>
                    <a:pt x="62" y="120"/>
                    <a:pt x="62" y="120"/>
                    <a:pt x="62" y="120"/>
                  </a:cubicBezTo>
                  <a:cubicBezTo>
                    <a:pt x="124" y="120"/>
                    <a:pt x="124" y="120"/>
                    <a:pt x="124" y="120"/>
                  </a:cubicBezTo>
                  <a:cubicBezTo>
                    <a:pt x="124" y="102"/>
                    <a:pt x="88" y="86"/>
                    <a:pt x="78" y="84"/>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11" name="Freeform 53"/>
            <p:cNvSpPr>
              <a:spLocks noEditPoints="1"/>
            </p:cNvSpPr>
            <p:nvPr/>
          </p:nvSpPr>
          <p:spPr bwMode="auto">
            <a:xfrm>
              <a:off x="4164" y="2658"/>
              <a:ext cx="50" cy="81"/>
            </a:xfrm>
            <a:custGeom>
              <a:avLst/>
              <a:gdLst>
                <a:gd name="T0" fmla="*/ 21 w 41"/>
                <a:gd name="T1" fmla="*/ 0 h 66"/>
                <a:gd name="T2" fmla="*/ 0 w 41"/>
                <a:gd name="T3" fmla="*/ 21 h 66"/>
                <a:gd name="T4" fmla="*/ 21 w 41"/>
                <a:gd name="T5" fmla="*/ 66 h 66"/>
                <a:gd name="T6" fmla="*/ 41 w 41"/>
                <a:gd name="T7" fmla="*/ 21 h 66"/>
                <a:gd name="T8" fmla="*/ 21 w 41"/>
                <a:gd name="T9" fmla="*/ 0 h 66"/>
                <a:gd name="T10" fmla="*/ 21 w 41"/>
                <a:gd name="T11" fmla="*/ 34 h 66"/>
                <a:gd name="T12" fmla="*/ 8 w 41"/>
                <a:gd name="T13" fmla="*/ 21 h 66"/>
                <a:gd name="T14" fmla="*/ 21 w 41"/>
                <a:gd name="T15" fmla="*/ 8 h 66"/>
                <a:gd name="T16" fmla="*/ 33 w 41"/>
                <a:gd name="T17" fmla="*/ 21 h 66"/>
                <a:gd name="T18" fmla="*/ 21 w 41"/>
                <a:gd name="T19" fmla="*/ 34 h 66"/>
                <a:gd name="T20" fmla="*/ 13 w 41"/>
                <a:gd name="T21" fmla="*/ 21 h 66"/>
                <a:gd name="T22" fmla="*/ 21 w 41"/>
                <a:gd name="T23" fmla="*/ 29 h 66"/>
                <a:gd name="T24" fmla="*/ 29 w 41"/>
                <a:gd name="T25" fmla="*/ 21 h 66"/>
                <a:gd name="T26" fmla="*/ 21 w 41"/>
                <a:gd name="T27" fmla="*/ 13 h 66"/>
                <a:gd name="T28" fmla="*/ 13 w 41"/>
                <a:gd name="T29" fmla="*/ 2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 h="66">
                  <a:moveTo>
                    <a:pt x="21" y="0"/>
                  </a:moveTo>
                  <a:cubicBezTo>
                    <a:pt x="9" y="0"/>
                    <a:pt x="0" y="10"/>
                    <a:pt x="0" y="21"/>
                  </a:cubicBezTo>
                  <a:cubicBezTo>
                    <a:pt x="0" y="42"/>
                    <a:pt x="21" y="66"/>
                    <a:pt x="21" y="66"/>
                  </a:cubicBezTo>
                  <a:cubicBezTo>
                    <a:pt x="21" y="66"/>
                    <a:pt x="41" y="42"/>
                    <a:pt x="41" y="21"/>
                  </a:cubicBezTo>
                  <a:cubicBezTo>
                    <a:pt x="41" y="10"/>
                    <a:pt x="32" y="0"/>
                    <a:pt x="21" y="0"/>
                  </a:cubicBezTo>
                  <a:close/>
                  <a:moveTo>
                    <a:pt x="21" y="34"/>
                  </a:moveTo>
                  <a:cubicBezTo>
                    <a:pt x="14" y="34"/>
                    <a:pt x="8" y="28"/>
                    <a:pt x="8" y="21"/>
                  </a:cubicBezTo>
                  <a:cubicBezTo>
                    <a:pt x="8" y="14"/>
                    <a:pt x="14" y="8"/>
                    <a:pt x="21" y="8"/>
                  </a:cubicBezTo>
                  <a:cubicBezTo>
                    <a:pt x="28" y="8"/>
                    <a:pt x="33" y="14"/>
                    <a:pt x="33" y="21"/>
                  </a:cubicBezTo>
                  <a:cubicBezTo>
                    <a:pt x="33" y="28"/>
                    <a:pt x="28" y="34"/>
                    <a:pt x="21" y="34"/>
                  </a:cubicBezTo>
                  <a:close/>
                  <a:moveTo>
                    <a:pt x="13" y="21"/>
                  </a:moveTo>
                  <a:cubicBezTo>
                    <a:pt x="13" y="25"/>
                    <a:pt x="16" y="29"/>
                    <a:pt x="21" y="29"/>
                  </a:cubicBezTo>
                  <a:cubicBezTo>
                    <a:pt x="25" y="29"/>
                    <a:pt x="29" y="25"/>
                    <a:pt x="29" y="21"/>
                  </a:cubicBezTo>
                  <a:cubicBezTo>
                    <a:pt x="29" y="17"/>
                    <a:pt x="25" y="13"/>
                    <a:pt x="21" y="13"/>
                  </a:cubicBezTo>
                  <a:cubicBezTo>
                    <a:pt x="16" y="13"/>
                    <a:pt x="13" y="17"/>
                    <a:pt x="13" y="21"/>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12" name="Freeform 54"/>
            <p:cNvSpPr>
              <a:spLocks noEditPoints="1"/>
            </p:cNvSpPr>
            <p:nvPr/>
          </p:nvSpPr>
          <p:spPr bwMode="auto">
            <a:xfrm>
              <a:off x="4108" y="2745"/>
              <a:ext cx="79" cy="105"/>
            </a:xfrm>
            <a:custGeom>
              <a:avLst/>
              <a:gdLst>
                <a:gd name="T0" fmla="*/ 58 w 64"/>
                <a:gd name="T1" fmla="*/ 9 h 86"/>
                <a:gd name="T2" fmla="*/ 24 w 64"/>
                <a:gd name="T3" fmla="*/ 1 h 86"/>
                <a:gd name="T4" fmla="*/ 16 w 64"/>
                <a:gd name="T5" fmla="*/ 7 h 86"/>
                <a:gd name="T6" fmla="*/ 1 w 64"/>
                <a:gd name="T7" fmla="*/ 68 h 86"/>
                <a:gd name="T8" fmla="*/ 6 w 64"/>
                <a:gd name="T9" fmla="*/ 77 h 86"/>
                <a:gd name="T10" fmla="*/ 39 w 64"/>
                <a:gd name="T11" fmla="*/ 85 h 86"/>
                <a:gd name="T12" fmla="*/ 48 w 64"/>
                <a:gd name="T13" fmla="*/ 80 h 86"/>
                <a:gd name="T14" fmla="*/ 63 w 64"/>
                <a:gd name="T15" fmla="*/ 18 h 86"/>
                <a:gd name="T16" fmla="*/ 58 w 64"/>
                <a:gd name="T17" fmla="*/ 9 h 86"/>
                <a:gd name="T18" fmla="*/ 31 w 64"/>
                <a:gd name="T19" fmla="*/ 7 h 86"/>
                <a:gd name="T20" fmla="*/ 50 w 64"/>
                <a:gd name="T21" fmla="*/ 11 h 86"/>
                <a:gd name="T22" fmla="*/ 49 w 64"/>
                <a:gd name="T23" fmla="*/ 13 h 86"/>
                <a:gd name="T24" fmla="*/ 30 w 64"/>
                <a:gd name="T25" fmla="*/ 9 h 86"/>
                <a:gd name="T26" fmla="*/ 31 w 64"/>
                <a:gd name="T27" fmla="*/ 7 h 86"/>
                <a:gd name="T28" fmla="*/ 24 w 64"/>
                <a:gd name="T29" fmla="*/ 76 h 86"/>
                <a:gd name="T30" fmla="*/ 20 w 64"/>
                <a:gd name="T31" fmla="*/ 70 h 86"/>
                <a:gd name="T32" fmla="*/ 26 w 64"/>
                <a:gd name="T33" fmla="*/ 67 h 86"/>
                <a:gd name="T34" fmla="*/ 30 w 64"/>
                <a:gd name="T35" fmla="*/ 73 h 86"/>
                <a:gd name="T36" fmla="*/ 24 w 64"/>
                <a:gd name="T37" fmla="*/ 76 h 86"/>
                <a:gd name="T38" fmla="*/ 46 w 64"/>
                <a:gd name="T39" fmla="*/ 67 h 86"/>
                <a:gd name="T40" fmla="*/ 8 w 64"/>
                <a:gd name="T41" fmla="*/ 57 h 86"/>
                <a:gd name="T42" fmla="*/ 20 w 64"/>
                <a:gd name="T43" fmla="*/ 10 h 86"/>
                <a:gd name="T44" fmla="*/ 58 w 64"/>
                <a:gd name="T45" fmla="*/ 19 h 86"/>
                <a:gd name="T46" fmla="*/ 46 w 64"/>
                <a:gd name="T47"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6">
                  <a:moveTo>
                    <a:pt x="58" y="9"/>
                  </a:moveTo>
                  <a:cubicBezTo>
                    <a:pt x="24" y="1"/>
                    <a:pt x="24" y="1"/>
                    <a:pt x="24" y="1"/>
                  </a:cubicBezTo>
                  <a:cubicBezTo>
                    <a:pt x="21" y="0"/>
                    <a:pt x="17" y="3"/>
                    <a:pt x="16" y="7"/>
                  </a:cubicBezTo>
                  <a:cubicBezTo>
                    <a:pt x="1" y="68"/>
                    <a:pt x="1" y="68"/>
                    <a:pt x="1" y="68"/>
                  </a:cubicBezTo>
                  <a:cubicBezTo>
                    <a:pt x="0" y="72"/>
                    <a:pt x="2" y="76"/>
                    <a:pt x="6" y="77"/>
                  </a:cubicBezTo>
                  <a:cubicBezTo>
                    <a:pt x="39" y="85"/>
                    <a:pt x="39" y="85"/>
                    <a:pt x="39" y="85"/>
                  </a:cubicBezTo>
                  <a:cubicBezTo>
                    <a:pt x="43" y="86"/>
                    <a:pt x="47" y="84"/>
                    <a:pt x="48" y="80"/>
                  </a:cubicBezTo>
                  <a:cubicBezTo>
                    <a:pt x="63" y="18"/>
                    <a:pt x="63" y="18"/>
                    <a:pt x="63" y="18"/>
                  </a:cubicBezTo>
                  <a:cubicBezTo>
                    <a:pt x="64" y="14"/>
                    <a:pt x="61" y="10"/>
                    <a:pt x="58" y="9"/>
                  </a:cubicBezTo>
                  <a:close/>
                  <a:moveTo>
                    <a:pt x="31" y="7"/>
                  </a:moveTo>
                  <a:cubicBezTo>
                    <a:pt x="50" y="11"/>
                    <a:pt x="50" y="11"/>
                    <a:pt x="50" y="11"/>
                  </a:cubicBezTo>
                  <a:cubicBezTo>
                    <a:pt x="49" y="13"/>
                    <a:pt x="49" y="13"/>
                    <a:pt x="49" y="13"/>
                  </a:cubicBezTo>
                  <a:cubicBezTo>
                    <a:pt x="30" y="9"/>
                    <a:pt x="30" y="9"/>
                    <a:pt x="30" y="9"/>
                  </a:cubicBezTo>
                  <a:lnTo>
                    <a:pt x="31" y="7"/>
                  </a:lnTo>
                  <a:close/>
                  <a:moveTo>
                    <a:pt x="24" y="76"/>
                  </a:moveTo>
                  <a:cubicBezTo>
                    <a:pt x="21" y="76"/>
                    <a:pt x="19" y="73"/>
                    <a:pt x="20" y="70"/>
                  </a:cubicBezTo>
                  <a:cubicBezTo>
                    <a:pt x="21" y="68"/>
                    <a:pt x="23" y="66"/>
                    <a:pt x="26" y="67"/>
                  </a:cubicBezTo>
                  <a:cubicBezTo>
                    <a:pt x="29" y="67"/>
                    <a:pt x="30" y="70"/>
                    <a:pt x="30" y="73"/>
                  </a:cubicBezTo>
                  <a:cubicBezTo>
                    <a:pt x="29" y="75"/>
                    <a:pt x="26" y="77"/>
                    <a:pt x="24" y="76"/>
                  </a:cubicBezTo>
                  <a:close/>
                  <a:moveTo>
                    <a:pt x="46" y="67"/>
                  </a:moveTo>
                  <a:cubicBezTo>
                    <a:pt x="8" y="57"/>
                    <a:pt x="8" y="57"/>
                    <a:pt x="8" y="57"/>
                  </a:cubicBezTo>
                  <a:cubicBezTo>
                    <a:pt x="20" y="10"/>
                    <a:pt x="20" y="10"/>
                    <a:pt x="20" y="10"/>
                  </a:cubicBezTo>
                  <a:cubicBezTo>
                    <a:pt x="58" y="19"/>
                    <a:pt x="58" y="19"/>
                    <a:pt x="58" y="19"/>
                  </a:cubicBezTo>
                  <a:lnTo>
                    <a:pt x="46" y="67"/>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13" name="Freeform 55"/>
            <p:cNvSpPr>
              <a:spLocks noEditPoints="1"/>
            </p:cNvSpPr>
            <p:nvPr/>
          </p:nvSpPr>
          <p:spPr bwMode="auto">
            <a:xfrm>
              <a:off x="4091" y="2019"/>
              <a:ext cx="106" cy="80"/>
            </a:xfrm>
            <a:custGeom>
              <a:avLst/>
              <a:gdLst>
                <a:gd name="T0" fmla="*/ 75 w 86"/>
                <a:gd name="T1" fmla="*/ 11 h 65"/>
                <a:gd name="T2" fmla="*/ 75 w 86"/>
                <a:gd name="T3" fmla="*/ 0 h 65"/>
                <a:gd name="T4" fmla="*/ 0 w 86"/>
                <a:gd name="T5" fmla="*/ 0 h 65"/>
                <a:gd name="T6" fmla="*/ 0 w 86"/>
                <a:gd name="T7" fmla="*/ 59 h 65"/>
                <a:gd name="T8" fmla="*/ 5 w 86"/>
                <a:gd name="T9" fmla="*/ 65 h 65"/>
                <a:gd name="T10" fmla="*/ 78 w 86"/>
                <a:gd name="T11" fmla="*/ 65 h 65"/>
                <a:gd name="T12" fmla="*/ 86 w 86"/>
                <a:gd name="T13" fmla="*/ 57 h 65"/>
                <a:gd name="T14" fmla="*/ 86 w 86"/>
                <a:gd name="T15" fmla="*/ 11 h 65"/>
                <a:gd name="T16" fmla="*/ 75 w 86"/>
                <a:gd name="T17" fmla="*/ 11 h 65"/>
                <a:gd name="T18" fmla="*/ 70 w 86"/>
                <a:gd name="T19" fmla="*/ 59 h 65"/>
                <a:gd name="T20" fmla="*/ 5 w 86"/>
                <a:gd name="T21" fmla="*/ 59 h 65"/>
                <a:gd name="T22" fmla="*/ 5 w 86"/>
                <a:gd name="T23" fmla="*/ 5 h 65"/>
                <a:gd name="T24" fmla="*/ 70 w 86"/>
                <a:gd name="T25" fmla="*/ 5 h 65"/>
                <a:gd name="T26" fmla="*/ 70 w 86"/>
                <a:gd name="T27" fmla="*/ 59 h 65"/>
                <a:gd name="T28" fmla="*/ 10 w 86"/>
                <a:gd name="T29" fmla="*/ 16 h 65"/>
                <a:gd name="T30" fmla="*/ 64 w 86"/>
                <a:gd name="T31" fmla="*/ 16 h 65"/>
                <a:gd name="T32" fmla="*/ 64 w 86"/>
                <a:gd name="T33" fmla="*/ 22 h 65"/>
                <a:gd name="T34" fmla="*/ 10 w 86"/>
                <a:gd name="T35" fmla="*/ 22 h 65"/>
                <a:gd name="T36" fmla="*/ 10 w 86"/>
                <a:gd name="T37" fmla="*/ 16 h 65"/>
                <a:gd name="T38" fmla="*/ 43 w 86"/>
                <a:gd name="T39" fmla="*/ 27 h 65"/>
                <a:gd name="T40" fmla="*/ 64 w 86"/>
                <a:gd name="T41" fmla="*/ 27 h 65"/>
                <a:gd name="T42" fmla="*/ 64 w 86"/>
                <a:gd name="T43" fmla="*/ 32 h 65"/>
                <a:gd name="T44" fmla="*/ 43 w 86"/>
                <a:gd name="T45" fmla="*/ 32 h 65"/>
                <a:gd name="T46" fmla="*/ 43 w 86"/>
                <a:gd name="T47" fmla="*/ 27 h 65"/>
                <a:gd name="T48" fmla="*/ 43 w 86"/>
                <a:gd name="T49" fmla="*/ 38 h 65"/>
                <a:gd name="T50" fmla="*/ 64 w 86"/>
                <a:gd name="T51" fmla="*/ 38 h 65"/>
                <a:gd name="T52" fmla="*/ 64 w 86"/>
                <a:gd name="T53" fmla="*/ 43 h 65"/>
                <a:gd name="T54" fmla="*/ 43 w 86"/>
                <a:gd name="T55" fmla="*/ 43 h 65"/>
                <a:gd name="T56" fmla="*/ 43 w 86"/>
                <a:gd name="T57" fmla="*/ 38 h 65"/>
                <a:gd name="T58" fmla="*/ 43 w 86"/>
                <a:gd name="T59" fmla="*/ 49 h 65"/>
                <a:gd name="T60" fmla="*/ 59 w 86"/>
                <a:gd name="T61" fmla="*/ 49 h 65"/>
                <a:gd name="T62" fmla="*/ 59 w 86"/>
                <a:gd name="T63" fmla="*/ 54 h 65"/>
                <a:gd name="T64" fmla="*/ 43 w 86"/>
                <a:gd name="T65" fmla="*/ 54 h 65"/>
                <a:gd name="T66" fmla="*/ 43 w 86"/>
                <a:gd name="T67" fmla="*/ 49 h 65"/>
                <a:gd name="T68" fmla="*/ 10 w 86"/>
                <a:gd name="T69" fmla="*/ 27 h 65"/>
                <a:gd name="T70" fmla="*/ 37 w 86"/>
                <a:gd name="T71" fmla="*/ 27 h 65"/>
                <a:gd name="T72" fmla="*/ 37 w 86"/>
                <a:gd name="T73" fmla="*/ 54 h 65"/>
                <a:gd name="T74" fmla="*/ 10 w 86"/>
                <a:gd name="T75" fmla="*/ 54 h 65"/>
                <a:gd name="T76" fmla="*/ 10 w 86"/>
                <a:gd name="T77" fmla="*/ 2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65">
                  <a:moveTo>
                    <a:pt x="75" y="11"/>
                  </a:moveTo>
                  <a:cubicBezTo>
                    <a:pt x="75" y="0"/>
                    <a:pt x="75" y="0"/>
                    <a:pt x="75" y="0"/>
                  </a:cubicBezTo>
                  <a:cubicBezTo>
                    <a:pt x="0" y="0"/>
                    <a:pt x="0" y="0"/>
                    <a:pt x="0" y="0"/>
                  </a:cubicBezTo>
                  <a:cubicBezTo>
                    <a:pt x="0" y="59"/>
                    <a:pt x="0" y="59"/>
                    <a:pt x="0" y="59"/>
                  </a:cubicBezTo>
                  <a:cubicBezTo>
                    <a:pt x="0" y="62"/>
                    <a:pt x="2" y="65"/>
                    <a:pt x="5" y="65"/>
                  </a:cubicBezTo>
                  <a:cubicBezTo>
                    <a:pt x="78" y="65"/>
                    <a:pt x="78" y="65"/>
                    <a:pt x="78" y="65"/>
                  </a:cubicBezTo>
                  <a:cubicBezTo>
                    <a:pt x="82" y="65"/>
                    <a:pt x="86" y="61"/>
                    <a:pt x="86" y="57"/>
                  </a:cubicBezTo>
                  <a:cubicBezTo>
                    <a:pt x="86" y="11"/>
                    <a:pt x="86" y="11"/>
                    <a:pt x="86" y="11"/>
                  </a:cubicBezTo>
                  <a:lnTo>
                    <a:pt x="75" y="11"/>
                  </a:lnTo>
                  <a:close/>
                  <a:moveTo>
                    <a:pt x="70" y="59"/>
                  </a:moveTo>
                  <a:cubicBezTo>
                    <a:pt x="5" y="59"/>
                    <a:pt x="5" y="59"/>
                    <a:pt x="5" y="59"/>
                  </a:cubicBezTo>
                  <a:cubicBezTo>
                    <a:pt x="5" y="5"/>
                    <a:pt x="5" y="5"/>
                    <a:pt x="5" y="5"/>
                  </a:cubicBezTo>
                  <a:cubicBezTo>
                    <a:pt x="70" y="5"/>
                    <a:pt x="70" y="5"/>
                    <a:pt x="70" y="5"/>
                  </a:cubicBezTo>
                  <a:lnTo>
                    <a:pt x="70" y="59"/>
                  </a:lnTo>
                  <a:close/>
                  <a:moveTo>
                    <a:pt x="10" y="16"/>
                  </a:moveTo>
                  <a:cubicBezTo>
                    <a:pt x="64" y="16"/>
                    <a:pt x="64" y="16"/>
                    <a:pt x="64" y="16"/>
                  </a:cubicBezTo>
                  <a:cubicBezTo>
                    <a:pt x="64" y="22"/>
                    <a:pt x="64" y="22"/>
                    <a:pt x="64" y="22"/>
                  </a:cubicBezTo>
                  <a:cubicBezTo>
                    <a:pt x="10" y="22"/>
                    <a:pt x="10" y="22"/>
                    <a:pt x="10" y="22"/>
                  </a:cubicBezTo>
                  <a:lnTo>
                    <a:pt x="10" y="16"/>
                  </a:lnTo>
                  <a:close/>
                  <a:moveTo>
                    <a:pt x="43" y="27"/>
                  </a:moveTo>
                  <a:cubicBezTo>
                    <a:pt x="64" y="27"/>
                    <a:pt x="64" y="27"/>
                    <a:pt x="64" y="27"/>
                  </a:cubicBezTo>
                  <a:cubicBezTo>
                    <a:pt x="64" y="32"/>
                    <a:pt x="64" y="32"/>
                    <a:pt x="64" y="32"/>
                  </a:cubicBezTo>
                  <a:cubicBezTo>
                    <a:pt x="43" y="32"/>
                    <a:pt x="43" y="32"/>
                    <a:pt x="43" y="32"/>
                  </a:cubicBezTo>
                  <a:lnTo>
                    <a:pt x="43" y="27"/>
                  </a:lnTo>
                  <a:close/>
                  <a:moveTo>
                    <a:pt x="43" y="38"/>
                  </a:moveTo>
                  <a:cubicBezTo>
                    <a:pt x="64" y="38"/>
                    <a:pt x="64" y="38"/>
                    <a:pt x="64" y="38"/>
                  </a:cubicBezTo>
                  <a:cubicBezTo>
                    <a:pt x="64" y="43"/>
                    <a:pt x="64" y="43"/>
                    <a:pt x="64" y="43"/>
                  </a:cubicBezTo>
                  <a:cubicBezTo>
                    <a:pt x="43" y="43"/>
                    <a:pt x="43" y="43"/>
                    <a:pt x="43" y="43"/>
                  </a:cubicBezTo>
                  <a:lnTo>
                    <a:pt x="43" y="38"/>
                  </a:lnTo>
                  <a:close/>
                  <a:moveTo>
                    <a:pt x="43" y="49"/>
                  </a:moveTo>
                  <a:cubicBezTo>
                    <a:pt x="59" y="49"/>
                    <a:pt x="59" y="49"/>
                    <a:pt x="59" y="49"/>
                  </a:cubicBezTo>
                  <a:cubicBezTo>
                    <a:pt x="59" y="54"/>
                    <a:pt x="59" y="54"/>
                    <a:pt x="59" y="54"/>
                  </a:cubicBezTo>
                  <a:cubicBezTo>
                    <a:pt x="43" y="54"/>
                    <a:pt x="43" y="54"/>
                    <a:pt x="43" y="54"/>
                  </a:cubicBezTo>
                  <a:lnTo>
                    <a:pt x="43" y="49"/>
                  </a:lnTo>
                  <a:close/>
                  <a:moveTo>
                    <a:pt x="10" y="27"/>
                  </a:moveTo>
                  <a:cubicBezTo>
                    <a:pt x="37" y="27"/>
                    <a:pt x="37" y="27"/>
                    <a:pt x="37" y="27"/>
                  </a:cubicBezTo>
                  <a:cubicBezTo>
                    <a:pt x="37" y="54"/>
                    <a:pt x="37" y="54"/>
                    <a:pt x="37" y="54"/>
                  </a:cubicBezTo>
                  <a:cubicBezTo>
                    <a:pt x="10" y="54"/>
                    <a:pt x="10" y="54"/>
                    <a:pt x="10" y="54"/>
                  </a:cubicBezTo>
                  <a:lnTo>
                    <a:pt x="10" y="27"/>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14" name="Freeform 56"/>
            <p:cNvSpPr>
              <a:spLocks noEditPoints="1"/>
            </p:cNvSpPr>
            <p:nvPr/>
          </p:nvSpPr>
          <p:spPr bwMode="auto">
            <a:xfrm>
              <a:off x="4204" y="1684"/>
              <a:ext cx="98" cy="99"/>
            </a:xfrm>
            <a:custGeom>
              <a:avLst/>
              <a:gdLst>
                <a:gd name="T0" fmla="*/ 0 w 98"/>
                <a:gd name="T1" fmla="*/ 99 h 99"/>
                <a:gd name="T2" fmla="*/ 49 w 98"/>
                <a:gd name="T3" fmla="*/ 99 h 99"/>
                <a:gd name="T4" fmla="*/ 49 w 98"/>
                <a:gd name="T5" fmla="*/ 0 h 99"/>
                <a:gd name="T6" fmla="*/ 0 w 98"/>
                <a:gd name="T7" fmla="*/ 0 h 99"/>
                <a:gd name="T8" fmla="*/ 0 w 98"/>
                <a:gd name="T9" fmla="*/ 99 h 99"/>
                <a:gd name="T10" fmla="*/ 31 w 98"/>
                <a:gd name="T11" fmla="*/ 13 h 99"/>
                <a:gd name="T12" fmla="*/ 43 w 98"/>
                <a:gd name="T13" fmla="*/ 13 h 99"/>
                <a:gd name="T14" fmla="*/ 43 w 98"/>
                <a:gd name="T15" fmla="*/ 25 h 99"/>
                <a:gd name="T16" fmla="*/ 31 w 98"/>
                <a:gd name="T17" fmla="*/ 25 h 99"/>
                <a:gd name="T18" fmla="*/ 31 w 98"/>
                <a:gd name="T19" fmla="*/ 13 h 99"/>
                <a:gd name="T20" fmla="*/ 31 w 98"/>
                <a:gd name="T21" fmla="*/ 37 h 99"/>
                <a:gd name="T22" fmla="*/ 43 w 98"/>
                <a:gd name="T23" fmla="*/ 37 h 99"/>
                <a:gd name="T24" fmla="*/ 43 w 98"/>
                <a:gd name="T25" fmla="*/ 50 h 99"/>
                <a:gd name="T26" fmla="*/ 31 w 98"/>
                <a:gd name="T27" fmla="*/ 50 h 99"/>
                <a:gd name="T28" fmla="*/ 31 w 98"/>
                <a:gd name="T29" fmla="*/ 37 h 99"/>
                <a:gd name="T30" fmla="*/ 31 w 98"/>
                <a:gd name="T31" fmla="*/ 62 h 99"/>
                <a:gd name="T32" fmla="*/ 43 w 98"/>
                <a:gd name="T33" fmla="*/ 62 h 99"/>
                <a:gd name="T34" fmla="*/ 43 w 98"/>
                <a:gd name="T35" fmla="*/ 74 h 99"/>
                <a:gd name="T36" fmla="*/ 31 w 98"/>
                <a:gd name="T37" fmla="*/ 74 h 99"/>
                <a:gd name="T38" fmla="*/ 31 w 98"/>
                <a:gd name="T39" fmla="*/ 62 h 99"/>
                <a:gd name="T40" fmla="*/ 6 w 98"/>
                <a:gd name="T41" fmla="*/ 13 h 99"/>
                <a:gd name="T42" fmla="*/ 18 w 98"/>
                <a:gd name="T43" fmla="*/ 13 h 99"/>
                <a:gd name="T44" fmla="*/ 18 w 98"/>
                <a:gd name="T45" fmla="*/ 25 h 99"/>
                <a:gd name="T46" fmla="*/ 6 w 98"/>
                <a:gd name="T47" fmla="*/ 25 h 99"/>
                <a:gd name="T48" fmla="*/ 6 w 98"/>
                <a:gd name="T49" fmla="*/ 13 h 99"/>
                <a:gd name="T50" fmla="*/ 6 w 98"/>
                <a:gd name="T51" fmla="*/ 37 h 99"/>
                <a:gd name="T52" fmla="*/ 18 w 98"/>
                <a:gd name="T53" fmla="*/ 37 h 99"/>
                <a:gd name="T54" fmla="*/ 18 w 98"/>
                <a:gd name="T55" fmla="*/ 50 h 99"/>
                <a:gd name="T56" fmla="*/ 6 w 98"/>
                <a:gd name="T57" fmla="*/ 50 h 99"/>
                <a:gd name="T58" fmla="*/ 6 w 98"/>
                <a:gd name="T59" fmla="*/ 37 h 99"/>
                <a:gd name="T60" fmla="*/ 6 w 98"/>
                <a:gd name="T61" fmla="*/ 62 h 99"/>
                <a:gd name="T62" fmla="*/ 18 w 98"/>
                <a:gd name="T63" fmla="*/ 62 h 99"/>
                <a:gd name="T64" fmla="*/ 18 w 98"/>
                <a:gd name="T65" fmla="*/ 74 h 99"/>
                <a:gd name="T66" fmla="*/ 6 w 98"/>
                <a:gd name="T67" fmla="*/ 74 h 99"/>
                <a:gd name="T68" fmla="*/ 6 w 98"/>
                <a:gd name="T69" fmla="*/ 62 h 99"/>
                <a:gd name="T70" fmla="*/ 55 w 98"/>
                <a:gd name="T71" fmla="*/ 31 h 99"/>
                <a:gd name="T72" fmla="*/ 98 w 98"/>
                <a:gd name="T73" fmla="*/ 31 h 99"/>
                <a:gd name="T74" fmla="*/ 98 w 98"/>
                <a:gd name="T75" fmla="*/ 37 h 99"/>
                <a:gd name="T76" fmla="*/ 55 w 98"/>
                <a:gd name="T77" fmla="*/ 37 h 99"/>
                <a:gd name="T78" fmla="*/ 55 w 98"/>
                <a:gd name="T79" fmla="*/ 31 h 99"/>
                <a:gd name="T80" fmla="*/ 55 w 98"/>
                <a:gd name="T81" fmla="*/ 99 h 99"/>
                <a:gd name="T82" fmla="*/ 68 w 98"/>
                <a:gd name="T83" fmla="*/ 99 h 99"/>
                <a:gd name="T84" fmla="*/ 68 w 98"/>
                <a:gd name="T85" fmla="*/ 74 h 99"/>
                <a:gd name="T86" fmla="*/ 86 w 98"/>
                <a:gd name="T87" fmla="*/ 74 h 99"/>
                <a:gd name="T88" fmla="*/ 86 w 98"/>
                <a:gd name="T89" fmla="*/ 99 h 99"/>
                <a:gd name="T90" fmla="*/ 98 w 98"/>
                <a:gd name="T91" fmla="*/ 99 h 99"/>
                <a:gd name="T92" fmla="*/ 98 w 98"/>
                <a:gd name="T93" fmla="*/ 43 h 99"/>
                <a:gd name="T94" fmla="*/ 55 w 98"/>
                <a:gd name="T95" fmla="*/ 43 h 99"/>
                <a:gd name="T96" fmla="*/ 55 w 98"/>
                <a:gd name="T9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8" h="99">
                  <a:moveTo>
                    <a:pt x="0" y="99"/>
                  </a:moveTo>
                  <a:lnTo>
                    <a:pt x="49" y="99"/>
                  </a:lnTo>
                  <a:lnTo>
                    <a:pt x="49" y="0"/>
                  </a:lnTo>
                  <a:lnTo>
                    <a:pt x="0" y="0"/>
                  </a:lnTo>
                  <a:lnTo>
                    <a:pt x="0" y="99"/>
                  </a:lnTo>
                  <a:close/>
                  <a:moveTo>
                    <a:pt x="31" y="13"/>
                  </a:moveTo>
                  <a:lnTo>
                    <a:pt x="43" y="13"/>
                  </a:lnTo>
                  <a:lnTo>
                    <a:pt x="43" y="25"/>
                  </a:lnTo>
                  <a:lnTo>
                    <a:pt x="31" y="25"/>
                  </a:lnTo>
                  <a:lnTo>
                    <a:pt x="31" y="13"/>
                  </a:lnTo>
                  <a:close/>
                  <a:moveTo>
                    <a:pt x="31" y="37"/>
                  </a:moveTo>
                  <a:lnTo>
                    <a:pt x="43" y="37"/>
                  </a:lnTo>
                  <a:lnTo>
                    <a:pt x="43" y="50"/>
                  </a:lnTo>
                  <a:lnTo>
                    <a:pt x="31" y="50"/>
                  </a:lnTo>
                  <a:lnTo>
                    <a:pt x="31" y="37"/>
                  </a:lnTo>
                  <a:close/>
                  <a:moveTo>
                    <a:pt x="31" y="62"/>
                  </a:moveTo>
                  <a:lnTo>
                    <a:pt x="43" y="62"/>
                  </a:lnTo>
                  <a:lnTo>
                    <a:pt x="43" y="74"/>
                  </a:lnTo>
                  <a:lnTo>
                    <a:pt x="31" y="74"/>
                  </a:lnTo>
                  <a:lnTo>
                    <a:pt x="31" y="62"/>
                  </a:lnTo>
                  <a:close/>
                  <a:moveTo>
                    <a:pt x="6" y="13"/>
                  </a:moveTo>
                  <a:lnTo>
                    <a:pt x="18" y="13"/>
                  </a:lnTo>
                  <a:lnTo>
                    <a:pt x="18" y="25"/>
                  </a:lnTo>
                  <a:lnTo>
                    <a:pt x="6" y="25"/>
                  </a:lnTo>
                  <a:lnTo>
                    <a:pt x="6" y="13"/>
                  </a:lnTo>
                  <a:close/>
                  <a:moveTo>
                    <a:pt x="6" y="37"/>
                  </a:moveTo>
                  <a:lnTo>
                    <a:pt x="18" y="37"/>
                  </a:lnTo>
                  <a:lnTo>
                    <a:pt x="18" y="50"/>
                  </a:lnTo>
                  <a:lnTo>
                    <a:pt x="6" y="50"/>
                  </a:lnTo>
                  <a:lnTo>
                    <a:pt x="6" y="37"/>
                  </a:lnTo>
                  <a:close/>
                  <a:moveTo>
                    <a:pt x="6" y="62"/>
                  </a:moveTo>
                  <a:lnTo>
                    <a:pt x="18" y="62"/>
                  </a:lnTo>
                  <a:lnTo>
                    <a:pt x="18" y="74"/>
                  </a:lnTo>
                  <a:lnTo>
                    <a:pt x="6" y="74"/>
                  </a:lnTo>
                  <a:lnTo>
                    <a:pt x="6" y="62"/>
                  </a:lnTo>
                  <a:close/>
                  <a:moveTo>
                    <a:pt x="55" y="31"/>
                  </a:moveTo>
                  <a:lnTo>
                    <a:pt x="98" y="31"/>
                  </a:lnTo>
                  <a:lnTo>
                    <a:pt x="98" y="37"/>
                  </a:lnTo>
                  <a:lnTo>
                    <a:pt x="55" y="37"/>
                  </a:lnTo>
                  <a:lnTo>
                    <a:pt x="55" y="31"/>
                  </a:lnTo>
                  <a:close/>
                  <a:moveTo>
                    <a:pt x="55" y="99"/>
                  </a:moveTo>
                  <a:lnTo>
                    <a:pt x="68" y="99"/>
                  </a:lnTo>
                  <a:lnTo>
                    <a:pt x="68" y="74"/>
                  </a:lnTo>
                  <a:lnTo>
                    <a:pt x="86" y="74"/>
                  </a:lnTo>
                  <a:lnTo>
                    <a:pt x="86" y="99"/>
                  </a:lnTo>
                  <a:lnTo>
                    <a:pt x="98" y="99"/>
                  </a:lnTo>
                  <a:lnTo>
                    <a:pt x="98" y="43"/>
                  </a:lnTo>
                  <a:lnTo>
                    <a:pt x="55" y="43"/>
                  </a:lnTo>
                  <a:lnTo>
                    <a:pt x="55" y="99"/>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15" name="Freeform 57"/>
            <p:cNvSpPr>
              <a:spLocks noEditPoints="1"/>
            </p:cNvSpPr>
            <p:nvPr/>
          </p:nvSpPr>
          <p:spPr bwMode="auto">
            <a:xfrm>
              <a:off x="4184" y="1805"/>
              <a:ext cx="105" cy="104"/>
            </a:xfrm>
            <a:custGeom>
              <a:avLst/>
              <a:gdLst>
                <a:gd name="T0" fmla="*/ 79 w 85"/>
                <a:gd name="T1" fmla="*/ 24 h 85"/>
                <a:gd name="T2" fmla="*/ 61 w 85"/>
                <a:gd name="T3" fmla="*/ 5 h 85"/>
                <a:gd name="T4" fmla="*/ 66 w 85"/>
                <a:gd name="T5" fmla="*/ 0 h 85"/>
                <a:gd name="T6" fmla="*/ 85 w 85"/>
                <a:gd name="T7" fmla="*/ 19 h 85"/>
                <a:gd name="T8" fmla="*/ 79 w 85"/>
                <a:gd name="T9" fmla="*/ 24 h 85"/>
                <a:gd name="T10" fmla="*/ 74 w 85"/>
                <a:gd name="T11" fmla="*/ 29 h 85"/>
                <a:gd name="T12" fmla="*/ 71 w 85"/>
                <a:gd name="T13" fmla="*/ 59 h 85"/>
                <a:gd name="T14" fmla="*/ 13 w 85"/>
                <a:gd name="T15" fmla="*/ 85 h 85"/>
                <a:gd name="T16" fmla="*/ 8 w 85"/>
                <a:gd name="T17" fmla="*/ 81 h 85"/>
                <a:gd name="T18" fmla="*/ 31 w 85"/>
                <a:gd name="T19" fmla="*/ 58 h 85"/>
                <a:gd name="T20" fmla="*/ 34 w 85"/>
                <a:gd name="T21" fmla="*/ 59 h 85"/>
                <a:gd name="T22" fmla="*/ 42 w 85"/>
                <a:gd name="T23" fmla="*/ 51 h 85"/>
                <a:gd name="T24" fmla="*/ 34 w 85"/>
                <a:gd name="T25" fmla="*/ 43 h 85"/>
                <a:gd name="T26" fmla="*/ 26 w 85"/>
                <a:gd name="T27" fmla="*/ 51 h 85"/>
                <a:gd name="T28" fmla="*/ 27 w 85"/>
                <a:gd name="T29" fmla="*/ 54 h 85"/>
                <a:gd name="T30" fmla="*/ 4 w 85"/>
                <a:gd name="T31" fmla="*/ 76 h 85"/>
                <a:gd name="T32" fmla="*/ 0 w 85"/>
                <a:gd name="T33" fmla="*/ 72 h 85"/>
                <a:gd name="T34" fmla="*/ 26 w 85"/>
                <a:gd name="T35" fmla="*/ 13 h 85"/>
                <a:gd name="T36" fmla="*/ 55 w 85"/>
                <a:gd name="T37" fmla="*/ 11 h 85"/>
                <a:gd name="T38" fmla="*/ 74 w 85"/>
                <a:gd name="T39" fmla="*/ 2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85">
                  <a:moveTo>
                    <a:pt x="79" y="24"/>
                  </a:moveTo>
                  <a:cubicBezTo>
                    <a:pt x="61" y="5"/>
                    <a:pt x="61" y="5"/>
                    <a:pt x="61" y="5"/>
                  </a:cubicBezTo>
                  <a:cubicBezTo>
                    <a:pt x="66" y="0"/>
                    <a:pt x="66" y="0"/>
                    <a:pt x="66" y="0"/>
                  </a:cubicBezTo>
                  <a:cubicBezTo>
                    <a:pt x="85" y="19"/>
                    <a:pt x="85" y="19"/>
                    <a:pt x="85" y="19"/>
                  </a:cubicBezTo>
                  <a:lnTo>
                    <a:pt x="79" y="24"/>
                  </a:lnTo>
                  <a:close/>
                  <a:moveTo>
                    <a:pt x="74" y="29"/>
                  </a:moveTo>
                  <a:cubicBezTo>
                    <a:pt x="71" y="59"/>
                    <a:pt x="71" y="59"/>
                    <a:pt x="71" y="59"/>
                  </a:cubicBezTo>
                  <a:cubicBezTo>
                    <a:pt x="47" y="59"/>
                    <a:pt x="13" y="85"/>
                    <a:pt x="13" y="85"/>
                  </a:cubicBezTo>
                  <a:cubicBezTo>
                    <a:pt x="8" y="81"/>
                    <a:pt x="8" y="81"/>
                    <a:pt x="8" y="81"/>
                  </a:cubicBezTo>
                  <a:cubicBezTo>
                    <a:pt x="31" y="58"/>
                    <a:pt x="31" y="58"/>
                    <a:pt x="31" y="58"/>
                  </a:cubicBezTo>
                  <a:cubicBezTo>
                    <a:pt x="32" y="58"/>
                    <a:pt x="33" y="59"/>
                    <a:pt x="34" y="59"/>
                  </a:cubicBezTo>
                  <a:cubicBezTo>
                    <a:pt x="38" y="59"/>
                    <a:pt x="42" y="55"/>
                    <a:pt x="42" y="51"/>
                  </a:cubicBezTo>
                  <a:cubicBezTo>
                    <a:pt x="42" y="46"/>
                    <a:pt x="38" y="43"/>
                    <a:pt x="34" y="43"/>
                  </a:cubicBezTo>
                  <a:cubicBezTo>
                    <a:pt x="30" y="43"/>
                    <a:pt x="26" y="46"/>
                    <a:pt x="26" y="51"/>
                  </a:cubicBezTo>
                  <a:cubicBezTo>
                    <a:pt x="26" y="52"/>
                    <a:pt x="26" y="53"/>
                    <a:pt x="27" y="54"/>
                  </a:cubicBezTo>
                  <a:cubicBezTo>
                    <a:pt x="4" y="76"/>
                    <a:pt x="4" y="76"/>
                    <a:pt x="4" y="76"/>
                  </a:cubicBezTo>
                  <a:cubicBezTo>
                    <a:pt x="0" y="72"/>
                    <a:pt x="0" y="72"/>
                    <a:pt x="0" y="72"/>
                  </a:cubicBezTo>
                  <a:cubicBezTo>
                    <a:pt x="0" y="72"/>
                    <a:pt x="26" y="37"/>
                    <a:pt x="26" y="13"/>
                  </a:cubicBezTo>
                  <a:cubicBezTo>
                    <a:pt x="55" y="11"/>
                    <a:pt x="55" y="11"/>
                    <a:pt x="55" y="11"/>
                  </a:cubicBezTo>
                  <a:lnTo>
                    <a:pt x="74" y="29"/>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16" name="Freeform 58"/>
            <p:cNvSpPr>
              <a:spLocks noEditPoints="1"/>
            </p:cNvSpPr>
            <p:nvPr/>
          </p:nvSpPr>
          <p:spPr bwMode="auto">
            <a:xfrm>
              <a:off x="4090" y="1681"/>
              <a:ext cx="94" cy="94"/>
            </a:xfrm>
            <a:custGeom>
              <a:avLst/>
              <a:gdLst>
                <a:gd name="T0" fmla="*/ 53 w 77"/>
                <a:gd name="T1" fmla="*/ 29 h 77"/>
                <a:gd name="T2" fmla="*/ 26 w 77"/>
                <a:gd name="T3" fmla="*/ 2 h 77"/>
                <a:gd name="T4" fmla="*/ 39 w 77"/>
                <a:gd name="T5" fmla="*/ 0 h 77"/>
                <a:gd name="T6" fmla="*/ 53 w 77"/>
                <a:gd name="T7" fmla="*/ 3 h 77"/>
                <a:gd name="T8" fmla="*/ 53 w 77"/>
                <a:gd name="T9" fmla="*/ 29 h 77"/>
                <a:gd name="T10" fmla="*/ 58 w 77"/>
                <a:gd name="T11" fmla="*/ 53 h 77"/>
                <a:gd name="T12" fmla="*/ 58 w 77"/>
                <a:gd name="T13" fmla="*/ 5 h 77"/>
                <a:gd name="T14" fmla="*/ 77 w 77"/>
                <a:gd name="T15" fmla="*/ 38 h 77"/>
                <a:gd name="T16" fmla="*/ 74 w 77"/>
                <a:gd name="T17" fmla="*/ 53 h 77"/>
                <a:gd name="T18" fmla="*/ 58 w 77"/>
                <a:gd name="T19" fmla="*/ 53 h 77"/>
                <a:gd name="T20" fmla="*/ 24 w 77"/>
                <a:gd name="T21" fmla="*/ 57 h 77"/>
                <a:gd name="T22" fmla="*/ 72 w 77"/>
                <a:gd name="T23" fmla="*/ 57 h 77"/>
                <a:gd name="T24" fmla="*/ 39 w 77"/>
                <a:gd name="T25" fmla="*/ 77 h 77"/>
                <a:gd name="T26" fmla="*/ 24 w 77"/>
                <a:gd name="T27" fmla="*/ 74 h 77"/>
                <a:gd name="T28" fmla="*/ 24 w 77"/>
                <a:gd name="T29" fmla="*/ 57 h 77"/>
                <a:gd name="T30" fmla="*/ 32 w 77"/>
                <a:gd name="T31" fmla="*/ 17 h 77"/>
                <a:gd name="T32" fmla="*/ 1 w 77"/>
                <a:gd name="T33" fmla="*/ 47 h 77"/>
                <a:gd name="T34" fmla="*/ 0 w 77"/>
                <a:gd name="T35" fmla="*/ 38 h 77"/>
                <a:gd name="T36" fmla="*/ 20 w 77"/>
                <a:gd name="T37" fmla="*/ 5 h 77"/>
                <a:gd name="T38" fmla="*/ 32 w 77"/>
                <a:gd name="T39" fmla="*/ 17 h 77"/>
                <a:gd name="T40" fmla="*/ 20 w 77"/>
                <a:gd name="T41" fmla="*/ 37 h 77"/>
                <a:gd name="T42" fmla="*/ 20 w 77"/>
                <a:gd name="T43" fmla="*/ 72 h 77"/>
                <a:gd name="T44" fmla="*/ 4 w 77"/>
                <a:gd name="T45" fmla="*/ 54 h 77"/>
                <a:gd name="T46" fmla="*/ 20 w 77"/>
                <a:gd name="T47" fmla="*/ 3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77">
                  <a:moveTo>
                    <a:pt x="53" y="29"/>
                  </a:moveTo>
                  <a:cubicBezTo>
                    <a:pt x="26" y="2"/>
                    <a:pt x="26" y="2"/>
                    <a:pt x="26" y="2"/>
                  </a:cubicBezTo>
                  <a:cubicBezTo>
                    <a:pt x="30" y="1"/>
                    <a:pt x="34" y="0"/>
                    <a:pt x="39" y="0"/>
                  </a:cubicBezTo>
                  <a:cubicBezTo>
                    <a:pt x="44" y="0"/>
                    <a:pt x="49" y="1"/>
                    <a:pt x="53" y="3"/>
                  </a:cubicBezTo>
                  <a:lnTo>
                    <a:pt x="53" y="29"/>
                  </a:lnTo>
                  <a:close/>
                  <a:moveTo>
                    <a:pt x="58" y="53"/>
                  </a:moveTo>
                  <a:cubicBezTo>
                    <a:pt x="58" y="5"/>
                    <a:pt x="58" y="5"/>
                    <a:pt x="58" y="5"/>
                  </a:cubicBezTo>
                  <a:cubicBezTo>
                    <a:pt x="69" y="12"/>
                    <a:pt x="77" y="24"/>
                    <a:pt x="77" y="38"/>
                  </a:cubicBezTo>
                  <a:cubicBezTo>
                    <a:pt x="77" y="43"/>
                    <a:pt x="76" y="48"/>
                    <a:pt x="74" y="53"/>
                  </a:cubicBezTo>
                  <a:lnTo>
                    <a:pt x="58" y="53"/>
                  </a:lnTo>
                  <a:close/>
                  <a:moveTo>
                    <a:pt x="24" y="57"/>
                  </a:moveTo>
                  <a:cubicBezTo>
                    <a:pt x="72" y="57"/>
                    <a:pt x="72" y="57"/>
                    <a:pt x="72" y="57"/>
                  </a:cubicBezTo>
                  <a:cubicBezTo>
                    <a:pt x="65" y="69"/>
                    <a:pt x="53" y="77"/>
                    <a:pt x="39" y="77"/>
                  </a:cubicBezTo>
                  <a:cubicBezTo>
                    <a:pt x="34" y="77"/>
                    <a:pt x="29" y="76"/>
                    <a:pt x="24" y="74"/>
                  </a:cubicBezTo>
                  <a:lnTo>
                    <a:pt x="24" y="57"/>
                  </a:lnTo>
                  <a:close/>
                  <a:moveTo>
                    <a:pt x="32" y="17"/>
                  </a:moveTo>
                  <a:cubicBezTo>
                    <a:pt x="1" y="47"/>
                    <a:pt x="1" y="47"/>
                    <a:pt x="1" y="47"/>
                  </a:cubicBezTo>
                  <a:cubicBezTo>
                    <a:pt x="1" y="45"/>
                    <a:pt x="0" y="41"/>
                    <a:pt x="0" y="38"/>
                  </a:cubicBezTo>
                  <a:cubicBezTo>
                    <a:pt x="0" y="24"/>
                    <a:pt x="8" y="11"/>
                    <a:pt x="20" y="5"/>
                  </a:cubicBezTo>
                  <a:lnTo>
                    <a:pt x="32" y="17"/>
                  </a:lnTo>
                  <a:close/>
                  <a:moveTo>
                    <a:pt x="20" y="37"/>
                  </a:moveTo>
                  <a:cubicBezTo>
                    <a:pt x="20" y="72"/>
                    <a:pt x="20" y="72"/>
                    <a:pt x="20" y="72"/>
                  </a:cubicBezTo>
                  <a:cubicBezTo>
                    <a:pt x="12" y="67"/>
                    <a:pt x="7" y="61"/>
                    <a:pt x="4" y="54"/>
                  </a:cubicBezTo>
                  <a:lnTo>
                    <a:pt x="20" y="37"/>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17" name="Freeform 59"/>
            <p:cNvSpPr>
              <a:spLocks noEditPoints="1"/>
            </p:cNvSpPr>
            <p:nvPr/>
          </p:nvSpPr>
          <p:spPr bwMode="auto">
            <a:xfrm>
              <a:off x="4089" y="1791"/>
              <a:ext cx="88" cy="73"/>
            </a:xfrm>
            <a:custGeom>
              <a:avLst/>
              <a:gdLst>
                <a:gd name="T0" fmla="*/ 0 w 72"/>
                <a:gd name="T1" fmla="*/ 0 h 59"/>
                <a:gd name="T2" fmla="*/ 0 w 72"/>
                <a:gd name="T3" fmla="*/ 59 h 59"/>
                <a:gd name="T4" fmla="*/ 72 w 72"/>
                <a:gd name="T5" fmla="*/ 59 h 59"/>
                <a:gd name="T6" fmla="*/ 72 w 72"/>
                <a:gd name="T7" fmla="*/ 0 h 59"/>
                <a:gd name="T8" fmla="*/ 0 w 72"/>
                <a:gd name="T9" fmla="*/ 0 h 59"/>
                <a:gd name="T10" fmla="*/ 67 w 72"/>
                <a:gd name="T11" fmla="*/ 54 h 59"/>
                <a:gd name="T12" fmla="*/ 4 w 72"/>
                <a:gd name="T13" fmla="*/ 54 h 59"/>
                <a:gd name="T14" fmla="*/ 4 w 72"/>
                <a:gd name="T15" fmla="*/ 5 h 59"/>
                <a:gd name="T16" fmla="*/ 67 w 72"/>
                <a:gd name="T17" fmla="*/ 5 h 59"/>
                <a:gd name="T18" fmla="*/ 67 w 72"/>
                <a:gd name="T19" fmla="*/ 54 h 59"/>
                <a:gd name="T20" fmla="*/ 49 w 72"/>
                <a:gd name="T21" fmla="*/ 16 h 59"/>
                <a:gd name="T22" fmla="*/ 56 w 72"/>
                <a:gd name="T23" fmla="*/ 23 h 59"/>
                <a:gd name="T24" fmla="*/ 63 w 72"/>
                <a:gd name="T25" fmla="*/ 16 h 59"/>
                <a:gd name="T26" fmla="*/ 56 w 72"/>
                <a:gd name="T27" fmla="*/ 9 h 59"/>
                <a:gd name="T28" fmla="*/ 49 w 72"/>
                <a:gd name="T29" fmla="*/ 16 h 59"/>
                <a:gd name="T30" fmla="*/ 63 w 72"/>
                <a:gd name="T31" fmla="*/ 50 h 59"/>
                <a:gd name="T32" fmla="*/ 9 w 72"/>
                <a:gd name="T33" fmla="*/ 50 h 59"/>
                <a:gd name="T34" fmla="*/ 22 w 72"/>
                <a:gd name="T35" fmla="*/ 14 h 59"/>
                <a:gd name="T36" fmla="*/ 40 w 72"/>
                <a:gd name="T37" fmla="*/ 36 h 59"/>
                <a:gd name="T38" fmla="*/ 49 w 72"/>
                <a:gd name="T39" fmla="*/ 30 h 59"/>
                <a:gd name="T40" fmla="*/ 63 w 72"/>
                <a:gd name="T41" fmla="*/ 5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 h="59">
                  <a:moveTo>
                    <a:pt x="0" y="0"/>
                  </a:moveTo>
                  <a:cubicBezTo>
                    <a:pt x="0" y="59"/>
                    <a:pt x="0" y="59"/>
                    <a:pt x="0" y="59"/>
                  </a:cubicBezTo>
                  <a:cubicBezTo>
                    <a:pt x="72" y="59"/>
                    <a:pt x="72" y="59"/>
                    <a:pt x="72" y="59"/>
                  </a:cubicBezTo>
                  <a:cubicBezTo>
                    <a:pt x="72" y="0"/>
                    <a:pt x="72" y="0"/>
                    <a:pt x="72" y="0"/>
                  </a:cubicBezTo>
                  <a:lnTo>
                    <a:pt x="0" y="0"/>
                  </a:lnTo>
                  <a:close/>
                  <a:moveTo>
                    <a:pt x="67" y="54"/>
                  </a:moveTo>
                  <a:cubicBezTo>
                    <a:pt x="4" y="54"/>
                    <a:pt x="4" y="54"/>
                    <a:pt x="4" y="54"/>
                  </a:cubicBezTo>
                  <a:cubicBezTo>
                    <a:pt x="4" y="5"/>
                    <a:pt x="4" y="5"/>
                    <a:pt x="4" y="5"/>
                  </a:cubicBezTo>
                  <a:cubicBezTo>
                    <a:pt x="67" y="5"/>
                    <a:pt x="67" y="5"/>
                    <a:pt x="67" y="5"/>
                  </a:cubicBezTo>
                  <a:lnTo>
                    <a:pt x="67" y="54"/>
                  </a:lnTo>
                  <a:close/>
                  <a:moveTo>
                    <a:pt x="49" y="16"/>
                  </a:moveTo>
                  <a:cubicBezTo>
                    <a:pt x="49" y="20"/>
                    <a:pt x="52" y="23"/>
                    <a:pt x="56" y="23"/>
                  </a:cubicBezTo>
                  <a:cubicBezTo>
                    <a:pt x="60" y="23"/>
                    <a:pt x="63" y="20"/>
                    <a:pt x="63" y="16"/>
                  </a:cubicBezTo>
                  <a:cubicBezTo>
                    <a:pt x="63" y="12"/>
                    <a:pt x="60" y="9"/>
                    <a:pt x="56" y="9"/>
                  </a:cubicBezTo>
                  <a:cubicBezTo>
                    <a:pt x="52" y="9"/>
                    <a:pt x="49" y="12"/>
                    <a:pt x="49" y="16"/>
                  </a:cubicBezTo>
                  <a:close/>
                  <a:moveTo>
                    <a:pt x="63" y="50"/>
                  </a:moveTo>
                  <a:cubicBezTo>
                    <a:pt x="9" y="50"/>
                    <a:pt x="9" y="50"/>
                    <a:pt x="9" y="50"/>
                  </a:cubicBezTo>
                  <a:cubicBezTo>
                    <a:pt x="22" y="14"/>
                    <a:pt x="22" y="14"/>
                    <a:pt x="22" y="14"/>
                  </a:cubicBezTo>
                  <a:cubicBezTo>
                    <a:pt x="40" y="36"/>
                    <a:pt x="40" y="36"/>
                    <a:pt x="40" y="36"/>
                  </a:cubicBezTo>
                  <a:cubicBezTo>
                    <a:pt x="49" y="30"/>
                    <a:pt x="49" y="30"/>
                    <a:pt x="49" y="30"/>
                  </a:cubicBezTo>
                  <a:lnTo>
                    <a:pt x="63" y="50"/>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18" name="Freeform 60"/>
            <p:cNvSpPr>
              <a:spLocks noEditPoints="1"/>
            </p:cNvSpPr>
            <p:nvPr/>
          </p:nvSpPr>
          <p:spPr bwMode="auto">
            <a:xfrm>
              <a:off x="4053" y="1891"/>
              <a:ext cx="93" cy="108"/>
            </a:xfrm>
            <a:custGeom>
              <a:avLst/>
              <a:gdLst>
                <a:gd name="T0" fmla="*/ 54 w 76"/>
                <a:gd name="T1" fmla="*/ 0 h 88"/>
                <a:gd name="T2" fmla="*/ 14 w 76"/>
                <a:gd name="T3" fmla="*/ 28 h 88"/>
                <a:gd name="T4" fmla="*/ 16 w 76"/>
                <a:gd name="T5" fmla="*/ 65 h 88"/>
                <a:gd name="T6" fmla="*/ 49 w 76"/>
                <a:gd name="T7" fmla="*/ 27 h 88"/>
                <a:gd name="T8" fmla="*/ 32 w 76"/>
                <a:gd name="T9" fmla="*/ 75 h 88"/>
                <a:gd name="T10" fmla="*/ 70 w 76"/>
                <a:gd name="T11" fmla="*/ 57 h 88"/>
                <a:gd name="T12" fmla="*/ 54 w 76"/>
                <a:gd name="T13" fmla="*/ 0 h 88"/>
                <a:gd name="T14" fmla="*/ 4 w 76"/>
                <a:gd name="T15" fmla="*/ 78 h 88"/>
                <a:gd name="T16" fmla="*/ 10 w 76"/>
                <a:gd name="T17" fmla="*/ 83 h 88"/>
                <a:gd name="T18" fmla="*/ 47 w 76"/>
                <a:gd name="T19" fmla="*/ 41 h 88"/>
                <a:gd name="T20" fmla="*/ 4 w 76"/>
                <a:gd name="T21" fmla="*/ 7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8">
                  <a:moveTo>
                    <a:pt x="54" y="0"/>
                  </a:moveTo>
                  <a:cubicBezTo>
                    <a:pt x="40" y="23"/>
                    <a:pt x="30" y="12"/>
                    <a:pt x="14" y="28"/>
                  </a:cubicBezTo>
                  <a:cubicBezTo>
                    <a:pt x="0" y="42"/>
                    <a:pt x="5" y="59"/>
                    <a:pt x="16" y="65"/>
                  </a:cubicBezTo>
                  <a:cubicBezTo>
                    <a:pt x="28" y="59"/>
                    <a:pt x="40" y="46"/>
                    <a:pt x="49" y="27"/>
                  </a:cubicBezTo>
                  <a:cubicBezTo>
                    <a:pt x="49" y="27"/>
                    <a:pt x="57" y="51"/>
                    <a:pt x="32" y="75"/>
                  </a:cubicBezTo>
                  <a:cubicBezTo>
                    <a:pt x="44" y="88"/>
                    <a:pt x="64" y="79"/>
                    <a:pt x="70" y="57"/>
                  </a:cubicBezTo>
                  <a:cubicBezTo>
                    <a:pt x="76" y="33"/>
                    <a:pt x="60" y="9"/>
                    <a:pt x="54" y="0"/>
                  </a:cubicBezTo>
                  <a:close/>
                  <a:moveTo>
                    <a:pt x="4" y="78"/>
                  </a:moveTo>
                  <a:cubicBezTo>
                    <a:pt x="4" y="79"/>
                    <a:pt x="4" y="83"/>
                    <a:pt x="10" y="83"/>
                  </a:cubicBezTo>
                  <a:cubicBezTo>
                    <a:pt x="14" y="83"/>
                    <a:pt x="36" y="71"/>
                    <a:pt x="47" y="41"/>
                  </a:cubicBezTo>
                  <a:cubicBezTo>
                    <a:pt x="30" y="70"/>
                    <a:pt x="6" y="78"/>
                    <a:pt x="4" y="78"/>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19" name="Freeform 61"/>
            <p:cNvSpPr>
              <a:spLocks noEditPoints="1"/>
            </p:cNvSpPr>
            <p:nvPr/>
          </p:nvSpPr>
          <p:spPr bwMode="auto">
            <a:xfrm>
              <a:off x="4027" y="1521"/>
              <a:ext cx="127" cy="95"/>
            </a:xfrm>
            <a:custGeom>
              <a:avLst/>
              <a:gdLst>
                <a:gd name="T0" fmla="*/ 99 w 103"/>
                <a:gd name="T1" fmla="*/ 4 h 77"/>
                <a:gd name="T2" fmla="*/ 52 w 103"/>
                <a:gd name="T3" fmla="*/ 0 h 77"/>
                <a:gd name="T4" fmla="*/ 4 w 103"/>
                <a:gd name="T5" fmla="*/ 4 h 77"/>
                <a:gd name="T6" fmla="*/ 0 w 103"/>
                <a:gd name="T7" fmla="*/ 39 h 77"/>
                <a:gd name="T8" fmla="*/ 4 w 103"/>
                <a:gd name="T9" fmla="*/ 74 h 77"/>
                <a:gd name="T10" fmla="*/ 52 w 103"/>
                <a:gd name="T11" fmla="*/ 77 h 77"/>
                <a:gd name="T12" fmla="*/ 99 w 103"/>
                <a:gd name="T13" fmla="*/ 74 h 77"/>
                <a:gd name="T14" fmla="*/ 103 w 103"/>
                <a:gd name="T15" fmla="*/ 39 h 77"/>
                <a:gd name="T16" fmla="*/ 99 w 103"/>
                <a:gd name="T17" fmla="*/ 4 h 77"/>
                <a:gd name="T18" fmla="*/ 39 w 103"/>
                <a:gd name="T19" fmla="*/ 58 h 77"/>
                <a:gd name="T20" fmla="*/ 39 w 103"/>
                <a:gd name="T21" fmla="*/ 20 h 77"/>
                <a:gd name="T22" fmla="*/ 71 w 103"/>
                <a:gd name="T23" fmla="*/ 39 h 77"/>
                <a:gd name="T24" fmla="*/ 39 w 103"/>
                <a:gd name="T25" fmla="*/ 5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 h="77">
                  <a:moveTo>
                    <a:pt x="99" y="4"/>
                  </a:moveTo>
                  <a:cubicBezTo>
                    <a:pt x="84" y="2"/>
                    <a:pt x="68" y="0"/>
                    <a:pt x="52" y="0"/>
                  </a:cubicBezTo>
                  <a:cubicBezTo>
                    <a:pt x="35" y="0"/>
                    <a:pt x="19" y="2"/>
                    <a:pt x="4" y="4"/>
                  </a:cubicBezTo>
                  <a:cubicBezTo>
                    <a:pt x="2" y="14"/>
                    <a:pt x="0" y="26"/>
                    <a:pt x="0" y="39"/>
                  </a:cubicBezTo>
                  <a:cubicBezTo>
                    <a:pt x="0" y="52"/>
                    <a:pt x="2" y="63"/>
                    <a:pt x="4" y="74"/>
                  </a:cubicBezTo>
                  <a:cubicBezTo>
                    <a:pt x="19" y="76"/>
                    <a:pt x="35" y="77"/>
                    <a:pt x="52" y="77"/>
                  </a:cubicBezTo>
                  <a:cubicBezTo>
                    <a:pt x="68" y="77"/>
                    <a:pt x="84" y="76"/>
                    <a:pt x="99" y="74"/>
                  </a:cubicBezTo>
                  <a:cubicBezTo>
                    <a:pt x="101" y="63"/>
                    <a:pt x="103" y="52"/>
                    <a:pt x="103" y="39"/>
                  </a:cubicBezTo>
                  <a:cubicBezTo>
                    <a:pt x="103" y="26"/>
                    <a:pt x="101" y="14"/>
                    <a:pt x="99" y="4"/>
                  </a:cubicBezTo>
                  <a:close/>
                  <a:moveTo>
                    <a:pt x="39" y="58"/>
                  </a:moveTo>
                  <a:cubicBezTo>
                    <a:pt x="39" y="20"/>
                    <a:pt x="39" y="20"/>
                    <a:pt x="39" y="20"/>
                  </a:cubicBezTo>
                  <a:cubicBezTo>
                    <a:pt x="71" y="39"/>
                    <a:pt x="71" y="39"/>
                    <a:pt x="71" y="39"/>
                  </a:cubicBezTo>
                  <a:lnTo>
                    <a:pt x="39" y="58"/>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20" name="Freeform 62"/>
            <p:cNvSpPr>
              <a:spLocks noEditPoints="1"/>
            </p:cNvSpPr>
            <p:nvPr/>
          </p:nvSpPr>
          <p:spPr bwMode="auto">
            <a:xfrm>
              <a:off x="4017" y="2130"/>
              <a:ext cx="142" cy="142"/>
            </a:xfrm>
            <a:custGeom>
              <a:avLst/>
              <a:gdLst>
                <a:gd name="T0" fmla="*/ 115 w 115"/>
                <a:gd name="T1" fmla="*/ 32 h 115"/>
                <a:gd name="T2" fmla="*/ 104 w 115"/>
                <a:gd name="T3" fmla="*/ 22 h 115"/>
                <a:gd name="T4" fmla="*/ 84 w 115"/>
                <a:gd name="T5" fmla="*/ 42 h 115"/>
                <a:gd name="T6" fmla="*/ 73 w 115"/>
                <a:gd name="T7" fmla="*/ 30 h 115"/>
                <a:gd name="T8" fmla="*/ 93 w 115"/>
                <a:gd name="T9" fmla="*/ 10 h 115"/>
                <a:gd name="T10" fmla="*/ 83 w 115"/>
                <a:gd name="T11" fmla="*/ 0 h 115"/>
                <a:gd name="T12" fmla="*/ 63 w 115"/>
                <a:gd name="T13" fmla="*/ 20 h 115"/>
                <a:gd name="T14" fmla="*/ 50 w 115"/>
                <a:gd name="T15" fmla="*/ 7 h 115"/>
                <a:gd name="T16" fmla="*/ 40 w 115"/>
                <a:gd name="T17" fmla="*/ 17 h 115"/>
                <a:gd name="T18" fmla="*/ 98 w 115"/>
                <a:gd name="T19" fmla="*/ 74 h 115"/>
                <a:gd name="T20" fmla="*/ 107 w 115"/>
                <a:gd name="T21" fmla="*/ 65 h 115"/>
                <a:gd name="T22" fmla="*/ 95 w 115"/>
                <a:gd name="T23" fmla="*/ 52 h 115"/>
                <a:gd name="T24" fmla="*/ 115 w 115"/>
                <a:gd name="T25" fmla="*/ 32 h 115"/>
                <a:gd name="T26" fmla="*/ 31 w 115"/>
                <a:gd name="T27" fmla="*/ 84 h 115"/>
                <a:gd name="T28" fmla="*/ 89 w 115"/>
                <a:gd name="T29" fmla="*/ 75 h 115"/>
                <a:gd name="T30" fmla="*/ 39 w 115"/>
                <a:gd name="T31" fmla="*/ 26 h 115"/>
                <a:gd name="T32" fmla="*/ 31 w 115"/>
                <a:gd name="T33" fmla="*/ 84 h 115"/>
                <a:gd name="T34" fmla="*/ 21 w 115"/>
                <a:gd name="T35" fmla="*/ 79 h 115"/>
                <a:gd name="T36" fmla="*/ 36 w 115"/>
                <a:gd name="T37" fmla="*/ 93 h 115"/>
                <a:gd name="T38" fmla="*/ 14 w 115"/>
                <a:gd name="T39" fmla="*/ 115 h 115"/>
                <a:gd name="T40" fmla="*/ 0 w 115"/>
                <a:gd name="T41" fmla="*/ 100 h 115"/>
                <a:gd name="T42" fmla="*/ 21 w 115"/>
                <a:gd name="T43"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5" h="115">
                  <a:moveTo>
                    <a:pt x="115" y="32"/>
                  </a:moveTo>
                  <a:cubicBezTo>
                    <a:pt x="104" y="22"/>
                    <a:pt x="104" y="22"/>
                    <a:pt x="104" y="22"/>
                  </a:cubicBezTo>
                  <a:cubicBezTo>
                    <a:pt x="84" y="42"/>
                    <a:pt x="84" y="42"/>
                    <a:pt x="84" y="42"/>
                  </a:cubicBezTo>
                  <a:cubicBezTo>
                    <a:pt x="73" y="30"/>
                    <a:pt x="73" y="30"/>
                    <a:pt x="73" y="30"/>
                  </a:cubicBezTo>
                  <a:cubicBezTo>
                    <a:pt x="93" y="10"/>
                    <a:pt x="93" y="10"/>
                    <a:pt x="93" y="10"/>
                  </a:cubicBezTo>
                  <a:cubicBezTo>
                    <a:pt x="83" y="0"/>
                    <a:pt x="83" y="0"/>
                    <a:pt x="83" y="0"/>
                  </a:cubicBezTo>
                  <a:cubicBezTo>
                    <a:pt x="63" y="20"/>
                    <a:pt x="63" y="20"/>
                    <a:pt x="63" y="20"/>
                  </a:cubicBezTo>
                  <a:cubicBezTo>
                    <a:pt x="50" y="7"/>
                    <a:pt x="50" y="7"/>
                    <a:pt x="50" y="7"/>
                  </a:cubicBezTo>
                  <a:cubicBezTo>
                    <a:pt x="40" y="17"/>
                    <a:pt x="40" y="17"/>
                    <a:pt x="40" y="17"/>
                  </a:cubicBezTo>
                  <a:cubicBezTo>
                    <a:pt x="98" y="74"/>
                    <a:pt x="98" y="74"/>
                    <a:pt x="98" y="74"/>
                  </a:cubicBezTo>
                  <a:cubicBezTo>
                    <a:pt x="107" y="65"/>
                    <a:pt x="107" y="65"/>
                    <a:pt x="107" y="65"/>
                  </a:cubicBezTo>
                  <a:cubicBezTo>
                    <a:pt x="95" y="52"/>
                    <a:pt x="95" y="52"/>
                    <a:pt x="95" y="52"/>
                  </a:cubicBezTo>
                  <a:lnTo>
                    <a:pt x="115" y="32"/>
                  </a:lnTo>
                  <a:close/>
                  <a:moveTo>
                    <a:pt x="31" y="84"/>
                  </a:moveTo>
                  <a:cubicBezTo>
                    <a:pt x="49" y="102"/>
                    <a:pt x="74" y="88"/>
                    <a:pt x="89" y="75"/>
                  </a:cubicBezTo>
                  <a:cubicBezTo>
                    <a:pt x="39" y="26"/>
                    <a:pt x="39" y="26"/>
                    <a:pt x="39" y="26"/>
                  </a:cubicBezTo>
                  <a:cubicBezTo>
                    <a:pt x="27" y="41"/>
                    <a:pt x="12" y="65"/>
                    <a:pt x="31" y="84"/>
                  </a:cubicBezTo>
                  <a:close/>
                  <a:moveTo>
                    <a:pt x="21" y="79"/>
                  </a:moveTo>
                  <a:cubicBezTo>
                    <a:pt x="36" y="93"/>
                    <a:pt x="36" y="93"/>
                    <a:pt x="36" y="93"/>
                  </a:cubicBezTo>
                  <a:cubicBezTo>
                    <a:pt x="14" y="115"/>
                    <a:pt x="14" y="115"/>
                    <a:pt x="14" y="115"/>
                  </a:cubicBezTo>
                  <a:cubicBezTo>
                    <a:pt x="0" y="100"/>
                    <a:pt x="0" y="100"/>
                    <a:pt x="0" y="100"/>
                  </a:cubicBezTo>
                  <a:lnTo>
                    <a:pt x="21" y="79"/>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21" name="Freeform 63"/>
            <p:cNvSpPr>
              <a:spLocks noEditPoints="1"/>
            </p:cNvSpPr>
            <p:nvPr/>
          </p:nvSpPr>
          <p:spPr bwMode="auto">
            <a:xfrm>
              <a:off x="3994" y="2302"/>
              <a:ext cx="104" cy="121"/>
            </a:xfrm>
            <a:custGeom>
              <a:avLst/>
              <a:gdLst>
                <a:gd name="T0" fmla="*/ 55 w 85"/>
                <a:gd name="T1" fmla="*/ 14 h 98"/>
                <a:gd name="T2" fmla="*/ 55 w 85"/>
                <a:gd name="T3" fmla="*/ 27 h 98"/>
                <a:gd name="T4" fmla="*/ 64 w 85"/>
                <a:gd name="T5" fmla="*/ 33 h 98"/>
                <a:gd name="T6" fmla="*/ 73 w 85"/>
                <a:gd name="T7" fmla="*/ 55 h 98"/>
                <a:gd name="T8" fmla="*/ 64 w 85"/>
                <a:gd name="T9" fmla="*/ 77 h 98"/>
                <a:gd name="T10" fmla="*/ 43 w 85"/>
                <a:gd name="T11" fmla="*/ 85 h 98"/>
                <a:gd name="T12" fmla="*/ 21 w 85"/>
                <a:gd name="T13" fmla="*/ 77 h 98"/>
                <a:gd name="T14" fmla="*/ 12 w 85"/>
                <a:gd name="T15" fmla="*/ 55 h 98"/>
                <a:gd name="T16" fmla="*/ 21 w 85"/>
                <a:gd name="T17" fmla="*/ 33 h 98"/>
                <a:gd name="T18" fmla="*/ 30 w 85"/>
                <a:gd name="T19" fmla="*/ 27 h 98"/>
                <a:gd name="T20" fmla="*/ 30 w 85"/>
                <a:gd name="T21" fmla="*/ 14 h 98"/>
                <a:gd name="T22" fmla="*/ 0 w 85"/>
                <a:gd name="T23" fmla="*/ 55 h 98"/>
                <a:gd name="T24" fmla="*/ 43 w 85"/>
                <a:gd name="T25" fmla="*/ 98 h 98"/>
                <a:gd name="T26" fmla="*/ 85 w 85"/>
                <a:gd name="T27" fmla="*/ 55 h 98"/>
                <a:gd name="T28" fmla="*/ 55 w 85"/>
                <a:gd name="T29" fmla="*/ 14 h 98"/>
                <a:gd name="T30" fmla="*/ 37 w 85"/>
                <a:gd name="T31" fmla="*/ 0 h 98"/>
                <a:gd name="T32" fmla="*/ 49 w 85"/>
                <a:gd name="T33" fmla="*/ 0 h 98"/>
                <a:gd name="T34" fmla="*/ 49 w 85"/>
                <a:gd name="T35" fmla="*/ 49 h 98"/>
                <a:gd name="T36" fmla="*/ 37 w 85"/>
                <a:gd name="T37" fmla="*/ 49 h 98"/>
                <a:gd name="T38" fmla="*/ 37 w 85"/>
                <a:gd name="T3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98">
                  <a:moveTo>
                    <a:pt x="55" y="14"/>
                  </a:moveTo>
                  <a:cubicBezTo>
                    <a:pt x="55" y="27"/>
                    <a:pt x="55" y="27"/>
                    <a:pt x="55" y="27"/>
                  </a:cubicBezTo>
                  <a:cubicBezTo>
                    <a:pt x="58" y="28"/>
                    <a:pt x="62" y="31"/>
                    <a:pt x="64" y="33"/>
                  </a:cubicBezTo>
                  <a:cubicBezTo>
                    <a:pt x="70" y="39"/>
                    <a:pt x="73" y="47"/>
                    <a:pt x="73" y="55"/>
                  </a:cubicBezTo>
                  <a:cubicBezTo>
                    <a:pt x="73" y="63"/>
                    <a:pt x="70" y="71"/>
                    <a:pt x="64" y="77"/>
                  </a:cubicBezTo>
                  <a:cubicBezTo>
                    <a:pt x="58" y="82"/>
                    <a:pt x="51" y="85"/>
                    <a:pt x="43" y="85"/>
                  </a:cubicBezTo>
                  <a:cubicBezTo>
                    <a:pt x="34" y="85"/>
                    <a:pt x="27" y="82"/>
                    <a:pt x="21" y="77"/>
                  </a:cubicBezTo>
                  <a:cubicBezTo>
                    <a:pt x="15" y="71"/>
                    <a:pt x="12" y="63"/>
                    <a:pt x="12" y="55"/>
                  </a:cubicBezTo>
                  <a:cubicBezTo>
                    <a:pt x="12" y="47"/>
                    <a:pt x="15" y="39"/>
                    <a:pt x="21" y="33"/>
                  </a:cubicBezTo>
                  <a:cubicBezTo>
                    <a:pt x="24" y="31"/>
                    <a:pt x="27" y="28"/>
                    <a:pt x="30" y="27"/>
                  </a:cubicBezTo>
                  <a:cubicBezTo>
                    <a:pt x="30" y="14"/>
                    <a:pt x="30" y="14"/>
                    <a:pt x="30" y="14"/>
                  </a:cubicBezTo>
                  <a:cubicBezTo>
                    <a:pt x="13" y="19"/>
                    <a:pt x="0" y="36"/>
                    <a:pt x="0" y="55"/>
                  </a:cubicBezTo>
                  <a:cubicBezTo>
                    <a:pt x="0" y="79"/>
                    <a:pt x="19" y="98"/>
                    <a:pt x="43" y="98"/>
                  </a:cubicBezTo>
                  <a:cubicBezTo>
                    <a:pt x="66" y="98"/>
                    <a:pt x="85" y="79"/>
                    <a:pt x="85" y="55"/>
                  </a:cubicBezTo>
                  <a:cubicBezTo>
                    <a:pt x="85" y="36"/>
                    <a:pt x="73" y="19"/>
                    <a:pt x="55" y="14"/>
                  </a:cubicBezTo>
                  <a:close/>
                  <a:moveTo>
                    <a:pt x="37" y="0"/>
                  </a:moveTo>
                  <a:cubicBezTo>
                    <a:pt x="49" y="0"/>
                    <a:pt x="49" y="0"/>
                    <a:pt x="49" y="0"/>
                  </a:cubicBezTo>
                  <a:cubicBezTo>
                    <a:pt x="49" y="49"/>
                    <a:pt x="49" y="49"/>
                    <a:pt x="49" y="49"/>
                  </a:cubicBezTo>
                  <a:cubicBezTo>
                    <a:pt x="37" y="49"/>
                    <a:pt x="37" y="49"/>
                    <a:pt x="37" y="49"/>
                  </a:cubicBezTo>
                  <a:lnTo>
                    <a:pt x="37" y="0"/>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22" name="Freeform 64"/>
            <p:cNvSpPr>
              <a:spLocks/>
            </p:cNvSpPr>
            <p:nvPr/>
          </p:nvSpPr>
          <p:spPr bwMode="auto">
            <a:xfrm>
              <a:off x="4006" y="2020"/>
              <a:ext cx="57" cy="98"/>
            </a:xfrm>
            <a:custGeom>
              <a:avLst/>
              <a:gdLst>
                <a:gd name="T0" fmla="*/ 0 w 57"/>
                <a:gd name="T1" fmla="*/ 98 h 98"/>
                <a:gd name="T2" fmla="*/ 0 w 57"/>
                <a:gd name="T3" fmla="*/ 0 h 98"/>
                <a:gd name="T4" fmla="*/ 16 w 57"/>
                <a:gd name="T5" fmla="*/ 0 h 98"/>
                <a:gd name="T6" fmla="*/ 16 w 57"/>
                <a:gd name="T7" fmla="*/ 44 h 98"/>
                <a:gd name="T8" fmla="*/ 57 w 57"/>
                <a:gd name="T9" fmla="*/ 4 h 98"/>
                <a:gd name="T10" fmla="*/ 57 w 57"/>
                <a:gd name="T11" fmla="*/ 93 h 98"/>
                <a:gd name="T12" fmla="*/ 16 w 57"/>
                <a:gd name="T13" fmla="*/ 53 h 98"/>
                <a:gd name="T14" fmla="*/ 16 w 57"/>
                <a:gd name="T15" fmla="*/ 98 h 98"/>
                <a:gd name="T16" fmla="*/ 0 w 57"/>
                <a:gd name="T1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98">
                  <a:moveTo>
                    <a:pt x="0" y="98"/>
                  </a:moveTo>
                  <a:lnTo>
                    <a:pt x="0" y="0"/>
                  </a:lnTo>
                  <a:lnTo>
                    <a:pt x="16" y="0"/>
                  </a:lnTo>
                  <a:lnTo>
                    <a:pt x="16" y="44"/>
                  </a:lnTo>
                  <a:lnTo>
                    <a:pt x="57" y="4"/>
                  </a:lnTo>
                  <a:lnTo>
                    <a:pt x="57" y="93"/>
                  </a:lnTo>
                  <a:lnTo>
                    <a:pt x="16" y="53"/>
                  </a:lnTo>
                  <a:lnTo>
                    <a:pt x="16" y="98"/>
                  </a:lnTo>
                  <a:lnTo>
                    <a:pt x="0" y="98"/>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23" name="Freeform 65"/>
            <p:cNvSpPr>
              <a:spLocks noEditPoints="1"/>
            </p:cNvSpPr>
            <p:nvPr/>
          </p:nvSpPr>
          <p:spPr bwMode="auto">
            <a:xfrm>
              <a:off x="3971" y="1640"/>
              <a:ext cx="108" cy="96"/>
            </a:xfrm>
            <a:custGeom>
              <a:avLst/>
              <a:gdLst>
                <a:gd name="T0" fmla="*/ 22 w 88"/>
                <a:gd name="T1" fmla="*/ 0 h 78"/>
                <a:gd name="T2" fmla="*/ 66 w 88"/>
                <a:gd name="T3" fmla="*/ 0 h 78"/>
                <a:gd name="T4" fmla="*/ 66 w 88"/>
                <a:gd name="T5" fmla="*/ 11 h 78"/>
                <a:gd name="T6" fmla="*/ 22 w 88"/>
                <a:gd name="T7" fmla="*/ 11 h 78"/>
                <a:gd name="T8" fmla="*/ 22 w 88"/>
                <a:gd name="T9" fmla="*/ 0 h 78"/>
                <a:gd name="T10" fmla="*/ 83 w 88"/>
                <a:gd name="T11" fmla="*/ 17 h 78"/>
                <a:gd name="T12" fmla="*/ 5 w 88"/>
                <a:gd name="T13" fmla="*/ 17 h 78"/>
                <a:gd name="T14" fmla="*/ 0 w 88"/>
                <a:gd name="T15" fmla="*/ 22 h 78"/>
                <a:gd name="T16" fmla="*/ 0 w 88"/>
                <a:gd name="T17" fmla="*/ 50 h 78"/>
                <a:gd name="T18" fmla="*/ 5 w 88"/>
                <a:gd name="T19" fmla="*/ 55 h 78"/>
                <a:gd name="T20" fmla="*/ 22 w 88"/>
                <a:gd name="T21" fmla="*/ 55 h 78"/>
                <a:gd name="T22" fmla="*/ 22 w 88"/>
                <a:gd name="T23" fmla="*/ 78 h 78"/>
                <a:gd name="T24" fmla="*/ 66 w 88"/>
                <a:gd name="T25" fmla="*/ 78 h 78"/>
                <a:gd name="T26" fmla="*/ 66 w 88"/>
                <a:gd name="T27" fmla="*/ 55 h 78"/>
                <a:gd name="T28" fmla="*/ 83 w 88"/>
                <a:gd name="T29" fmla="*/ 55 h 78"/>
                <a:gd name="T30" fmla="*/ 88 w 88"/>
                <a:gd name="T31" fmla="*/ 50 h 78"/>
                <a:gd name="T32" fmla="*/ 88 w 88"/>
                <a:gd name="T33" fmla="*/ 22 h 78"/>
                <a:gd name="T34" fmla="*/ 83 w 88"/>
                <a:gd name="T35" fmla="*/ 17 h 78"/>
                <a:gd name="T36" fmla="*/ 60 w 88"/>
                <a:gd name="T37" fmla="*/ 72 h 78"/>
                <a:gd name="T38" fmla="*/ 27 w 88"/>
                <a:gd name="T39" fmla="*/ 72 h 78"/>
                <a:gd name="T40" fmla="*/ 27 w 88"/>
                <a:gd name="T41" fmla="*/ 44 h 78"/>
                <a:gd name="T42" fmla="*/ 60 w 88"/>
                <a:gd name="T43" fmla="*/ 44 h 78"/>
                <a:gd name="T44" fmla="*/ 60 w 88"/>
                <a:gd name="T45" fmla="*/ 72 h 78"/>
                <a:gd name="T46" fmla="*/ 84 w 88"/>
                <a:gd name="T47" fmla="*/ 25 h 78"/>
                <a:gd name="T48" fmla="*/ 80 w 88"/>
                <a:gd name="T49" fmla="*/ 29 h 78"/>
                <a:gd name="T50" fmla="*/ 76 w 88"/>
                <a:gd name="T51" fmla="*/ 25 h 78"/>
                <a:gd name="T52" fmla="*/ 80 w 88"/>
                <a:gd name="T53" fmla="*/ 21 h 78"/>
                <a:gd name="T54" fmla="*/ 84 w 88"/>
                <a:gd name="T55"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8" h="78">
                  <a:moveTo>
                    <a:pt x="22" y="0"/>
                  </a:moveTo>
                  <a:cubicBezTo>
                    <a:pt x="66" y="0"/>
                    <a:pt x="66" y="0"/>
                    <a:pt x="66" y="0"/>
                  </a:cubicBezTo>
                  <a:cubicBezTo>
                    <a:pt x="66" y="11"/>
                    <a:pt x="66" y="11"/>
                    <a:pt x="66" y="11"/>
                  </a:cubicBezTo>
                  <a:cubicBezTo>
                    <a:pt x="22" y="11"/>
                    <a:pt x="22" y="11"/>
                    <a:pt x="22" y="11"/>
                  </a:cubicBezTo>
                  <a:lnTo>
                    <a:pt x="22" y="0"/>
                  </a:lnTo>
                  <a:close/>
                  <a:moveTo>
                    <a:pt x="83" y="17"/>
                  </a:moveTo>
                  <a:cubicBezTo>
                    <a:pt x="5" y="17"/>
                    <a:pt x="5" y="17"/>
                    <a:pt x="5" y="17"/>
                  </a:cubicBezTo>
                  <a:cubicBezTo>
                    <a:pt x="2" y="17"/>
                    <a:pt x="0" y="19"/>
                    <a:pt x="0" y="22"/>
                  </a:cubicBezTo>
                  <a:cubicBezTo>
                    <a:pt x="0" y="50"/>
                    <a:pt x="0" y="50"/>
                    <a:pt x="0" y="50"/>
                  </a:cubicBezTo>
                  <a:cubicBezTo>
                    <a:pt x="0" y="53"/>
                    <a:pt x="2" y="55"/>
                    <a:pt x="5" y="55"/>
                  </a:cubicBezTo>
                  <a:cubicBezTo>
                    <a:pt x="22" y="55"/>
                    <a:pt x="22" y="55"/>
                    <a:pt x="22" y="55"/>
                  </a:cubicBezTo>
                  <a:cubicBezTo>
                    <a:pt x="22" y="78"/>
                    <a:pt x="22" y="78"/>
                    <a:pt x="22" y="78"/>
                  </a:cubicBezTo>
                  <a:cubicBezTo>
                    <a:pt x="66" y="78"/>
                    <a:pt x="66" y="78"/>
                    <a:pt x="66" y="78"/>
                  </a:cubicBezTo>
                  <a:cubicBezTo>
                    <a:pt x="66" y="55"/>
                    <a:pt x="66" y="55"/>
                    <a:pt x="66" y="55"/>
                  </a:cubicBezTo>
                  <a:cubicBezTo>
                    <a:pt x="83" y="55"/>
                    <a:pt x="83" y="55"/>
                    <a:pt x="83" y="55"/>
                  </a:cubicBezTo>
                  <a:cubicBezTo>
                    <a:pt x="86" y="55"/>
                    <a:pt x="88" y="53"/>
                    <a:pt x="88" y="50"/>
                  </a:cubicBezTo>
                  <a:cubicBezTo>
                    <a:pt x="88" y="22"/>
                    <a:pt x="88" y="22"/>
                    <a:pt x="88" y="22"/>
                  </a:cubicBezTo>
                  <a:cubicBezTo>
                    <a:pt x="88" y="19"/>
                    <a:pt x="86" y="17"/>
                    <a:pt x="83" y="17"/>
                  </a:cubicBezTo>
                  <a:close/>
                  <a:moveTo>
                    <a:pt x="60" y="72"/>
                  </a:moveTo>
                  <a:cubicBezTo>
                    <a:pt x="27" y="72"/>
                    <a:pt x="27" y="72"/>
                    <a:pt x="27" y="72"/>
                  </a:cubicBezTo>
                  <a:cubicBezTo>
                    <a:pt x="27" y="44"/>
                    <a:pt x="27" y="44"/>
                    <a:pt x="27" y="44"/>
                  </a:cubicBezTo>
                  <a:cubicBezTo>
                    <a:pt x="60" y="44"/>
                    <a:pt x="60" y="44"/>
                    <a:pt x="60" y="44"/>
                  </a:cubicBezTo>
                  <a:lnTo>
                    <a:pt x="60" y="72"/>
                  </a:lnTo>
                  <a:close/>
                  <a:moveTo>
                    <a:pt x="84" y="25"/>
                  </a:moveTo>
                  <a:cubicBezTo>
                    <a:pt x="84" y="27"/>
                    <a:pt x="82" y="29"/>
                    <a:pt x="80" y="29"/>
                  </a:cubicBezTo>
                  <a:cubicBezTo>
                    <a:pt x="78" y="29"/>
                    <a:pt x="76" y="27"/>
                    <a:pt x="76" y="25"/>
                  </a:cubicBezTo>
                  <a:cubicBezTo>
                    <a:pt x="76" y="23"/>
                    <a:pt x="78" y="21"/>
                    <a:pt x="80" y="21"/>
                  </a:cubicBezTo>
                  <a:cubicBezTo>
                    <a:pt x="82" y="21"/>
                    <a:pt x="84" y="23"/>
                    <a:pt x="84" y="25"/>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24" name="Freeform 66"/>
            <p:cNvSpPr>
              <a:spLocks noEditPoints="1"/>
            </p:cNvSpPr>
            <p:nvPr/>
          </p:nvSpPr>
          <p:spPr bwMode="auto">
            <a:xfrm>
              <a:off x="3974" y="1756"/>
              <a:ext cx="94" cy="99"/>
            </a:xfrm>
            <a:custGeom>
              <a:avLst/>
              <a:gdLst>
                <a:gd name="T0" fmla="*/ 69 w 76"/>
                <a:gd name="T1" fmla="*/ 0 h 81"/>
                <a:gd name="T2" fmla="*/ 8 w 76"/>
                <a:gd name="T3" fmla="*/ 0 h 81"/>
                <a:gd name="T4" fmla="*/ 0 w 76"/>
                <a:gd name="T5" fmla="*/ 7 h 81"/>
                <a:gd name="T6" fmla="*/ 0 w 76"/>
                <a:gd name="T7" fmla="*/ 73 h 81"/>
                <a:gd name="T8" fmla="*/ 8 w 76"/>
                <a:gd name="T9" fmla="*/ 81 h 81"/>
                <a:gd name="T10" fmla="*/ 69 w 76"/>
                <a:gd name="T11" fmla="*/ 81 h 81"/>
                <a:gd name="T12" fmla="*/ 76 w 76"/>
                <a:gd name="T13" fmla="*/ 73 h 81"/>
                <a:gd name="T14" fmla="*/ 76 w 76"/>
                <a:gd name="T15" fmla="*/ 7 h 81"/>
                <a:gd name="T16" fmla="*/ 69 w 76"/>
                <a:gd name="T17" fmla="*/ 0 h 81"/>
                <a:gd name="T18" fmla="*/ 66 w 76"/>
                <a:gd name="T19" fmla="*/ 70 h 81"/>
                <a:gd name="T20" fmla="*/ 11 w 76"/>
                <a:gd name="T21" fmla="*/ 70 h 81"/>
                <a:gd name="T22" fmla="*/ 11 w 76"/>
                <a:gd name="T23" fmla="*/ 10 h 81"/>
                <a:gd name="T24" fmla="*/ 66 w 76"/>
                <a:gd name="T25" fmla="*/ 10 h 81"/>
                <a:gd name="T26" fmla="*/ 66 w 76"/>
                <a:gd name="T27" fmla="*/ 70 h 81"/>
                <a:gd name="T28" fmla="*/ 21 w 76"/>
                <a:gd name="T29" fmla="*/ 45 h 81"/>
                <a:gd name="T30" fmla="*/ 56 w 76"/>
                <a:gd name="T31" fmla="*/ 45 h 81"/>
                <a:gd name="T32" fmla="*/ 56 w 76"/>
                <a:gd name="T33" fmla="*/ 50 h 81"/>
                <a:gd name="T34" fmla="*/ 21 w 76"/>
                <a:gd name="T35" fmla="*/ 50 h 81"/>
                <a:gd name="T36" fmla="*/ 21 w 76"/>
                <a:gd name="T37" fmla="*/ 45 h 81"/>
                <a:gd name="T38" fmla="*/ 21 w 76"/>
                <a:gd name="T39" fmla="*/ 55 h 81"/>
                <a:gd name="T40" fmla="*/ 56 w 76"/>
                <a:gd name="T41" fmla="*/ 55 h 81"/>
                <a:gd name="T42" fmla="*/ 56 w 76"/>
                <a:gd name="T43" fmla="*/ 60 h 81"/>
                <a:gd name="T44" fmla="*/ 21 w 76"/>
                <a:gd name="T45" fmla="*/ 60 h 81"/>
                <a:gd name="T46" fmla="*/ 21 w 76"/>
                <a:gd name="T47" fmla="*/ 55 h 81"/>
                <a:gd name="T48" fmla="*/ 26 w 76"/>
                <a:gd name="T49" fmla="*/ 22 h 81"/>
                <a:gd name="T50" fmla="*/ 33 w 76"/>
                <a:gd name="T51" fmla="*/ 30 h 81"/>
                <a:gd name="T52" fmla="*/ 41 w 76"/>
                <a:gd name="T53" fmla="*/ 22 h 81"/>
                <a:gd name="T54" fmla="*/ 33 w 76"/>
                <a:gd name="T55" fmla="*/ 15 h 81"/>
                <a:gd name="T56" fmla="*/ 26 w 76"/>
                <a:gd name="T57" fmla="*/ 22 h 81"/>
                <a:gd name="T58" fmla="*/ 38 w 76"/>
                <a:gd name="T59" fmla="*/ 30 h 81"/>
                <a:gd name="T60" fmla="*/ 28 w 76"/>
                <a:gd name="T61" fmla="*/ 30 h 81"/>
                <a:gd name="T62" fmla="*/ 21 w 76"/>
                <a:gd name="T63" fmla="*/ 35 h 81"/>
                <a:gd name="T64" fmla="*/ 21 w 76"/>
                <a:gd name="T65" fmla="*/ 40 h 81"/>
                <a:gd name="T66" fmla="*/ 46 w 76"/>
                <a:gd name="T67" fmla="*/ 40 h 81"/>
                <a:gd name="T68" fmla="*/ 46 w 76"/>
                <a:gd name="T69" fmla="*/ 35 h 81"/>
                <a:gd name="T70" fmla="*/ 38 w 76"/>
                <a:gd name="T71" fmla="*/ 3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6" h="81">
                  <a:moveTo>
                    <a:pt x="69" y="0"/>
                  </a:moveTo>
                  <a:cubicBezTo>
                    <a:pt x="8" y="0"/>
                    <a:pt x="8" y="0"/>
                    <a:pt x="8" y="0"/>
                  </a:cubicBezTo>
                  <a:cubicBezTo>
                    <a:pt x="4" y="0"/>
                    <a:pt x="0" y="3"/>
                    <a:pt x="0" y="7"/>
                  </a:cubicBezTo>
                  <a:cubicBezTo>
                    <a:pt x="0" y="73"/>
                    <a:pt x="0" y="73"/>
                    <a:pt x="0" y="73"/>
                  </a:cubicBezTo>
                  <a:cubicBezTo>
                    <a:pt x="0" y="77"/>
                    <a:pt x="4" y="81"/>
                    <a:pt x="8" y="81"/>
                  </a:cubicBezTo>
                  <a:cubicBezTo>
                    <a:pt x="69" y="81"/>
                    <a:pt x="69" y="81"/>
                    <a:pt x="69" y="81"/>
                  </a:cubicBezTo>
                  <a:cubicBezTo>
                    <a:pt x="73" y="81"/>
                    <a:pt x="76" y="77"/>
                    <a:pt x="76" y="73"/>
                  </a:cubicBezTo>
                  <a:cubicBezTo>
                    <a:pt x="76" y="7"/>
                    <a:pt x="76" y="7"/>
                    <a:pt x="76" y="7"/>
                  </a:cubicBezTo>
                  <a:cubicBezTo>
                    <a:pt x="76" y="3"/>
                    <a:pt x="73" y="0"/>
                    <a:pt x="69" y="0"/>
                  </a:cubicBezTo>
                  <a:close/>
                  <a:moveTo>
                    <a:pt x="66" y="70"/>
                  </a:moveTo>
                  <a:cubicBezTo>
                    <a:pt x="11" y="70"/>
                    <a:pt x="11" y="70"/>
                    <a:pt x="11" y="70"/>
                  </a:cubicBezTo>
                  <a:cubicBezTo>
                    <a:pt x="11" y="10"/>
                    <a:pt x="11" y="10"/>
                    <a:pt x="11" y="10"/>
                  </a:cubicBezTo>
                  <a:cubicBezTo>
                    <a:pt x="66" y="10"/>
                    <a:pt x="66" y="10"/>
                    <a:pt x="66" y="10"/>
                  </a:cubicBezTo>
                  <a:lnTo>
                    <a:pt x="66" y="70"/>
                  </a:lnTo>
                  <a:close/>
                  <a:moveTo>
                    <a:pt x="21" y="45"/>
                  </a:moveTo>
                  <a:cubicBezTo>
                    <a:pt x="56" y="45"/>
                    <a:pt x="56" y="45"/>
                    <a:pt x="56" y="45"/>
                  </a:cubicBezTo>
                  <a:cubicBezTo>
                    <a:pt x="56" y="50"/>
                    <a:pt x="56" y="50"/>
                    <a:pt x="56" y="50"/>
                  </a:cubicBezTo>
                  <a:cubicBezTo>
                    <a:pt x="21" y="50"/>
                    <a:pt x="21" y="50"/>
                    <a:pt x="21" y="50"/>
                  </a:cubicBezTo>
                  <a:lnTo>
                    <a:pt x="21" y="45"/>
                  </a:lnTo>
                  <a:close/>
                  <a:moveTo>
                    <a:pt x="21" y="55"/>
                  </a:moveTo>
                  <a:cubicBezTo>
                    <a:pt x="56" y="55"/>
                    <a:pt x="56" y="55"/>
                    <a:pt x="56" y="55"/>
                  </a:cubicBezTo>
                  <a:cubicBezTo>
                    <a:pt x="56" y="60"/>
                    <a:pt x="56" y="60"/>
                    <a:pt x="56" y="60"/>
                  </a:cubicBezTo>
                  <a:cubicBezTo>
                    <a:pt x="21" y="60"/>
                    <a:pt x="21" y="60"/>
                    <a:pt x="21" y="60"/>
                  </a:cubicBezTo>
                  <a:lnTo>
                    <a:pt x="21" y="55"/>
                  </a:lnTo>
                  <a:close/>
                  <a:moveTo>
                    <a:pt x="26" y="22"/>
                  </a:moveTo>
                  <a:cubicBezTo>
                    <a:pt x="26" y="27"/>
                    <a:pt x="29" y="30"/>
                    <a:pt x="33" y="30"/>
                  </a:cubicBezTo>
                  <a:cubicBezTo>
                    <a:pt x="37" y="30"/>
                    <a:pt x="41" y="27"/>
                    <a:pt x="41" y="22"/>
                  </a:cubicBezTo>
                  <a:cubicBezTo>
                    <a:pt x="41" y="18"/>
                    <a:pt x="37" y="15"/>
                    <a:pt x="33" y="15"/>
                  </a:cubicBezTo>
                  <a:cubicBezTo>
                    <a:pt x="29" y="15"/>
                    <a:pt x="26" y="18"/>
                    <a:pt x="26" y="22"/>
                  </a:cubicBezTo>
                  <a:close/>
                  <a:moveTo>
                    <a:pt x="38" y="30"/>
                  </a:moveTo>
                  <a:cubicBezTo>
                    <a:pt x="28" y="30"/>
                    <a:pt x="28" y="30"/>
                    <a:pt x="28" y="30"/>
                  </a:cubicBezTo>
                  <a:cubicBezTo>
                    <a:pt x="24" y="30"/>
                    <a:pt x="21" y="32"/>
                    <a:pt x="21" y="35"/>
                  </a:cubicBezTo>
                  <a:cubicBezTo>
                    <a:pt x="21" y="40"/>
                    <a:pt x="21" y="40"/>
                    <a:pt x="21" y="40"/>
                  </a:cubicBezTo>
                  <a:cubicBezTo>
                    <a:pt x="46" y="40"/>
                    <a:pt x="46" y="40"/>
                    <a:pt x="46" y="40"/>
                  </a:cubicBezTo>
                  <a:cubicBezTo>
                    <a:pt x="46" y="35"/>
                    <a:pt x="46" y="35"/>
                    <a:pt x="46" y="35"/>
                  </a:cubicBezTo>
                  <a:cubicBezTo>
                    <a:pt x="46" y="32"/>
                    <a:pt x="42" y="30"/>
                    <a:pt x="38" y="30"/>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25" name="Freeform 67"/>
            <p:cNvSpPr>
              <a:spLocks noEditPoints="1"/>
            </p:cNvSpPr>
            <p:nvPr/>
          </p:nvSpPr>
          <p:spPr bwMode="auto">
            <a:xfrm>
              <a:off x="4058" y="1410"/>
              <a:ext cx="96" cy="96"/>
            </a:xfrm>
            <a:custGeom>
              <a:avLst/>
              <a:gdLst>
                <a:gd name="T0" fmla="*/ 50 w 96"/>
                <a:gd name="T1" fmla="*/ 0 h 96"/>
                <a:gd name="T2" fmla="*/ 42 w 96"/>
                <a:gd name="T3" fmla="*/ 9 h 96"/>
                <a:gd name="T4" fmla="*/ 50 w 96"/>
                <a:gd name="T5" fmla="*/ 18 h 96"/>
                <a:gd name="T6" fmla="*/ 29 w 96"/>
                <a:gd name="T7" fmla="*/ 42 h 96"/>
                <a:gd name="T8" fmla="*/ 8 w 96"/>
                <a:gd name="T9" fmla="*/ 42 h 96"/>
                <a:gd name="T10" fmla="*/ 26 w 96"/>
                <a:gd name="T11" fmla="*/ 58 h 96"/>
                <a:gd name="T12" fmla="*/ 0 w 96"/>
                <a:gd name="T13" fmla="*/ 93 h 96"/>
                <a:gd name="T14" fmla="*/ 0 w 96"/>
                <a:gd name="T15" fmla="*/ 96 h 96"/>
                <a:gd name="T16" fmla="*/ 4 w 96"/>
                <a:gd name="T17" fmla="*/ 96 h 96"/>
                <a:gd name="T18" fmla="*/ 37 w 96"/>
                <a:gd name="T19" fmla="*/ 71 h 96"/>
                <a:gd name="T20" fmla="*/ 54 w 96"/>
                <a:gd name="T21" fmla="*/ 86 h 96"/>
                <a:gd name="T22" fmla="*/ 54 w 96"/>
                <a:gd name="T23" fmla="*/ 66 h 96"/>
                <a:gd name="T24" fmla="*/ 77 w 96"/>
                <a:gd name="T25" fmla="*/ 45 h 96"/>
                <a:gd name="T26" fmla="*/ 86 w 96"/>
                <a:gd name="T27" fmla="*/ 55 h 96"/>
                <a:gd name="T28" fmla="*/ 96 w 96"/>
                <a:gd name="T29" fmla="*/ 45 h 96"/>
                <a:gd name="T30" fmla="*/ 50 w 96"/>
                <a:gd name="T31" fmla="*/ 0 h 96"/>
                <a:gd name="T32" fmla="*/ 42 w 96"/>
                <a:gd name="T33" fmla="*/ 51 h 96"/>
                <a:gd name="T34" fmla="*/ 36 w 96"/>
                <a:gd name="T35" fmla="*/ 45 h 96"/>
                <a:gd name="T36" fmla="*/ 56 w 96"/>
                <a:gd name="T37" fmla="*/ 24 h 96"/>
                <a:gd name="T38" fmla="*/ 63 w 96"/>
                <a:gd name="T39" fmla="*/ 30 h 96"/>
                <a:gd name="T40" fmla="*/ 42 w 96"/>
                <a:gd name="T41" fmla="*/ 5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96">
                  <a:moveTo>
                    <a:pt x="50" y="0"/>
                  </a:moveTo>
                  <a:lnTo>
                    <a:pt x="42" y="9"/>
                  </a:lnTo>
                  <a:lnTo>
                    <a:pt x="50" y="18"/>
                  </a:lnTo>
                  <a:lnTo>
                    <a:pt x="29" y="42"/>
                  </a:lnTo>
                  <a:lnTo>
                    <a:pt x="8" y="42"/>
                  </a:lnTo>
                  <a:lnTo>
                    <a:pt x="26" y="58"/>
                  </a:lnTo>
                  <a:lnTo>
                    <a:pt x="0" y="93"/>
                  </a:lnTo>
                  <a:lnTo>
                    <a:pt x="0" y="96"/>
                  </a:lnTo>
                  <a:lnTo>
                    <a:pt x="4" y="96"/>
                  </a:lnTo>
                  <a:lnTo>
                    <a:pt x="37" y="71"/>
                  </a:lnTo>
                  <a:lnTo>
                    <a:pt x="54" y="86"/>
                  </a:lnTo>
                  <a:lnTo>
                    <a:pt x="54" y="66"/>
                  </a:lnTo>
                  <a:lnTo>
                    <a:pt x="77" y="45"/>
                  </a:lnTo>
                  <a:lnTo>
                    <a:pt x="86" y="55"/>
                  </a:lnTo>
                  <a:lnTo>
                    <a:pt x="96" y="45"/>
                  </a:lnTo>
                  <a:lnTo>
                    <a:pt x="50" y="0"/>
                  </a:lnTo>
                  <a:close/>
                  <a:moveTo>
                    <a:pt x="42" y="51"/>
                  </a:moveTo>
                  <a:lnTo>
                    <a:pt x="36" y="45"/>
                  </a:lnTo>
                  <a:lnTo>
                    <a:pt x="56" y="24"/>
                  </a:lnTo>
                  <a:lnTo>
                    <a:pt x="63" y="30"/>
                  </a:lnTo>
                  <a:lnTo>
                    <a:pt x="42" y="51"/>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26" name="Freeform 68"/>
            <p:cNvSpPr>
              <a:spLocks noEditPoints="1"/>
            </p:cNvSpPr>
            <p:nvPr/>
          </p:nvSpPr>
          <p:spPr bwMode="auto">
            <a:xfrm>
              <a:off x="4016" y="1145"/>
              <a:ext cx="95" cy="65"/>
            </a:xfrm>
            <a:custGeom>
              <a:avLst/>
              <a:gdLst>
                <a:gd name="T0" fmla="*/ 17 w 77"/>
                <a:gd name="T1" fmla="*/ 20 h 53"/>
                <a:gd name="T2" fmla="*/ 34 w 77"/>
                <a:gd name="T3" fmla="*/ 36 h 53"/>
                <a:gd name="T4" fmla="*/ 17 w 77"/>
                <a:gd name="T5" fmla="*/ 53 h 53"/>
                <a:gd name="T6" fmla="*/ 0 w 77"/>
                <a:gd name="T7" fmla="*/ 36 h 53"/>
                <a:gd name="T8" fmla="*/ 0 w 77"/>
                <a:gd name="T9" fmla="*/ 34 h 53"/>
                <a:gd name="T10" fmla="*/ 34 w 77"/>
                <a:gd name="T11" fmla="*/ 0 h 53"/>
                <a:gd name="T12" fmla="*/ 34 w 77"/>
                <a:gd name="T13" fmla="*/ 10 h 53"/>
                <a:gd name="T14" fmla="*/ 17 w 77"/>
                <a:gd name="T15" fmla="*/ 17 h 53"/>
                <a:gd name="T16" fmla="*/ 14 w 77"/>
                <a:gd name="T17" fmla="*/ 20 h 53"/>
                <a:gd name="T18" fmla="*/ 17 w 77"/>
                <a:gd name="T19" fmla="*/ 20 h 53"/>
                <a:gd name="T20" fmla="*/ 60 w 77"/>
                <a:gd name="T21" fmla="*/ 20 h 53"/>
                <a:gd name="T22" fmla="*/ 77 w 77"/>
                <a:gd name="T23" fmla="*/ 36 h 53"/>
                <a:gd name="T24" fmla="*/ 60 w 77"/>
                <a:gd name="T25" fmla="*/ 53 h 53"/>
                <a:gd name="T26" fmla="*/ 43 w 77"/>
                <a:gd name="T27" fmla="*/ 36 h 53"/>
                <a:gd name="T28" fmla="*/ 43 w 77"/>
                <a:gd name="T29" fmla="*/ 34 h 53"/>
                <a:gd name="T30" fmla="*/ 77 w 77"/>
                <a:gd name="T31" fmla="*/ 0 h 53"/>
                <a:gd name="T32" fmla="*/ 77 w 77"/>
                <a:gd name="T33" fmla="*/ 10 h 53"/>
                <a:gd name="T34" fmla="*/ 60 w 77"/>
                <a:gd name="T35" fmla="*/ 17 h 53"/>
                <a:gd name="T36" fmla="*/ 58 w 77"/>
                <a:gd name="T37" fmla="*/ 20 h 53"/>
                <a:gd name="T38" fmla="*/ 60 w 77"/>
                <a:gd name="T39" fmla="*/ 2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 h="53">
                  <a:moveTo>
                    <a:pt x="17" y="20"/>
                  </a:moveTo>
                  <a:cubicBezTo>
                    <a:pt x="26" y="20"/>
                    <a:pt x="34" y="27"/>
                    <a:pt x="34" y="36"/>
                  </a:cubicBezTo>
                  <a:cubicBezTo>
                    <a:pt x="34" y="46"/>
                    <a:pt x="26" y="53"/>
                    <a:pt x="17" y="53"/>
                  </a:cubicBezTo>
                  <a:cubicBezTo>
                    <a:pt x="8" y="53"/>
                    <a:pt x="0" y="46"/>
                    <a:pt x="0" y="36"/>
                  </a:cubicBezTo>
                  <a:cubicBezTo>
                    <a:pt x="0" y="34"/>
                    <a:pt x="0" y="34"/>
                    <a:pt x="0" y="34"/>
                  </a:cubicBezTo>
                  <a:cubicBezTo>
                    <a:pt x="0" y="16"/>
                    <a:pt x="15" y="0"/>
                    <a:pt x="34" y="0"/>
                  </a:cubicBezTo>
                  <a:cubicBezTo>
                    <a:pt x="34" y="10"/>
                    <a:pt x="34" y="10"/>
                    <a:pt x="34" y="10"/>
                  </a:cubicBezTo>
                  <a:cubicBezTo>
                    <a:pt x="27" y="10"/>
                    <a:pt x="21" y="13"/>
                    <a:pt x="17" y="17"/>
                  </a:cubicBezTo>
                  <a:cubicBezTo>
                    <a:pt x="16" y="18"/>
                    <a:pt x="15" y="19"/>
                    <a:pt x="14" y="20"/>
                  </a:cubicBezTo>
                  <a:cubicBezTo>
                    <a:pt x="15" y="20"/>
                    <a:pt x="16" y="20"/>
                    <a:pt x="17" y="20"/>
                  </a:cubicBezTo>
                  <a:close/>
                  <a:moveTo>
                    <a:pt x="60" y="20"/>
                  </a:moveTo>
                  <a:cubicBezTo>
                    <a:pt x="70" y="20"/>
                    <a:pt x="77" y="27"/>
                    <a:pt x="77" y="36"/>
                  </a:cubicBezTo>
                  <a:cubicBezTo>
                    <a:pt x="77" y="46"/>
                    <a:pt x="70" y="53"/>
                    <a:pt x="60" y="53"/>
                  </a:cubicBezTo>
                  <a:cubicBezTo>
                    <a:pt x="51" y="53"/>
                    <a:pt x="43" y="46"/>
                    <a:pt x="43" y="36"/>
                  </a:cubicBezTo>
                  <a:cubicBezTo>
                    <a:pt x="43" y="34"/>
                    <a:pt x="43" y="34"/>
                    <a:pt x="43" y="34"/>
                  </a:cubicBezTo>
                  <a:cubicBezTo>
                    <a:pt x="43" y="16"/>
                    <a:pt x="58" y="0"/>
                    <a:pt x="77" y="0"/>
                  </a:cubicBezTo>
                  <a:cubicBezTo>
                    <a:pt x="77" y="10"/>
                    <a:pt x="77" y="10"/>
                    <a:pt x="77" y="10"/>
                  </a:cubicBezTo>
                  <a:cubicBezTo>
                    <a:pt x="71" y="10"/>
                    <a:pt x="65" y="13"/>
                    <a:pt x="60" y="17"/>
                  </a:cubicBezTo>
                  <a:cubicBezTo>
                    <a:pt x="59" y="18"/>
                    <a:pt x="58" y="19"/>
                    <a:pt x="58" y="20"/>
                  </a:cubicBezTo>
                  <a:cubicBezTo>
                    <a:pt x="58" y="20"/>
                    <a:pt x="59" y="20"/>
                    <a:pt x="60" y="20"/>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27" name="Freeform 69"/>
            <p:cNvSpPr>
              <a:spLocks/>
            </p:cNvSpPr>
            <p:nvPr/>
          </p:nvSpPr>
          <p:spPr bwMode="auto">
            <a:xfrm>
              <a:off x="3993" y="1306"/>
              <a:ext cx="147" cy="140"/>
            </a:xfrm>
            <a:custGeom>
              <a:avLst/>
              <a:gdLst>
                <a:gd name="T0" fmla="*/ 78 w 120"/>
                <a:gd name="T1" fmla="*/ 29 h 114"/>
                <a:gd name="T2" fmla="*/ 83 w 120"/>
                <a:gd name="T3" fmla="*/ 0 h 114"/>
                <a:gd name="T4" fmla="*/ 120 w 120"/>
                <a:gd name="T5" fmla="*/ 52 h 114"/>
                <a:gd name="T6" fmla="*/ 68 w 120"/>
                <a:gd name="T7" fmla="*/ 90 h 114"/>
                <a:gd name="T8" fmla="*/ 73 w 120"/>
                <a:gd name="T9" fmla="*/ 60 h 114"/>
                <a:gd name="T10" fmla="*/ 27 w 120"/>
                <a:gd name="T11" fmla="*/ 114 h 114"/>
                <a:gd name="T12" fmla="*/ 78 w 120"/>
                <a:gd name="T13" fmla="*/ 29 h 114"/>
              </a:gdLst>
              <a:ahLst/>
              <a:cxnLst>
                <a:cxn ang="0">
                  <a:pos x="T0" y="T1"/>
                </a:cxn>
                <a:cxn ang="0">
                  <a:pos x="T2" y="T3"/>
                </a:cxn>
                <a:cxn ang="0">
                  <a:pos x="T4" y="T5"/>
                </a:cxn>
                <a:cxn ang="0">
                  <a:pos x="T6" y="T7"/>
                </a:cxn>
                <a:cxn ang="0">
                  <a:pos x="T8" y="T9"/>
                </a:cxn>
                <a:cxn ang="0">
                  <a:pos x="T10" y="T11"/>
                </a:cxn>
                <a:cxn ang="0">
                  <a:pos x="T12" y="T13"/>
                </a:cxn>
              </a:cxnLst>
              <a:rect l="0" t="0" r="r" b="b"/>
              <a:pathLst>
                <a:path w="120" h="114">
                  <a:moveTo>
                    <a:pt x="78" y="29"/>
                  </a:moveTo>
                  <a:cubicBezTo>
                    <a:pt x="83" y="0"/>
                    <a:pt x="83" y="0"/>
                    <a:pt x="83" y="0"/>
                  </a:cubicBezTo>
                  <a:cubicBezTo>
                    <a:pt x="120" y="52"/>
                    <a:pt x="120" y="52"/>
                    <a:pt x="120" y="52"/>
                  </a:cubicBezTo>
                  <a:cubicBezTo>
                    <a:pt x="68" y="90"/>
                    <a:pt x="68" y="90"/>
                    <a:pt x="68" y="90"/>
                  </a:cubicBezTo>
                  <a:cubicBezTo>
                    <a:pt x="73" y="60"/>
                    <a:pt x="73" y="60"/>
                    <a:pt x="73" y="60"/>
                  </a:cubicBezTo>
                  <a:cubicBezTo>
                    <a:pt x="21" y="51"/>
                    <a:pt x="18" y="88"/>
                    <a:pt x="27" y="114"/>
                  </a:cubicBezTo>
                  <a:cubicBezTo>
                    <a:pt x="0" y="73"/>
                    <a:pt x="16" y="18"/>
                    <a:pt x="78" y="29"/>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28" name="Freeform 70"/>
            <p:cNvSpPr>
              <a:spLocks/>
            </p:cNvSpPr>
            <p:nvPr/>
          </p:nvSpPr>
          <p:spPr bwMode="auto">
            <a:xfrm>
              <a:off x="4025" y="1219"/>
              <a:ext cx="92" cy="97"/>
            </a:xfrm>
            <a:custGeom>
              <a:avLst/>
              <a:gdLst>
                <a:gd name="T0" fmla="*/ 44 w 92"/>
                <a:gd name="T1" fmla="*/ 97 h 97"/>
                <a:gd name="T2" fmla="*/ 44 w 92"/>
                <a:gd name="T3" fmla="*/ 53 h 97"/>
                <a:gd name="T4" fmla="*/ 0 w 92"/>
                <a:gd name="T5" fmla="*/ 97 h 97"/>
                <a:gd name="T6" fmla="*/ 0 w 92"/>
                <a:gd name="T7" fmla="*/ 0 h 97"/>
                <a:gd name="T8" fmla="*/ 44 w 92"/>
                <a:gd name="T9" fmla="*/ 44 h 97"/>
                <a:gd name="T10" fmla="*/ 44 w 92"/>
                <a:gd name="T11" fmla="*/ 0 h 97"/>
                <a:gd name="T12" fmla="*/ 92 w 92"/>
                <a:gd name="T13" fmla="*/ 49 h 97"/>
                <a:gd name="T14" fmla="*/ 44 w 92"/>
                <a:gd name="T15" fmla="*/ 97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97">
                  <a:moveTo>
                    <a:pt x="44" y="97"/>
                  </a:moveTo>
                  <a:lnTo>
                    <a:pt x="44" y="53"/>
                  </a:lnTo>
                  <a:lnTo>
                    <a:pt x="0" y="97"/>
                  </a:lnTo>
                  <a:lnTo>
                    <a:pt x="0" y="0"/>
                  </a:lnTo>
                  <a:lnTo>
                    <a:pt x="44" y="44"/>
                  </a:lnTo>
                  <a:lnTo>
                    <a:pt x="44" y="0"/>
                  </a:lnTo>
                  <a:lnTo>
                    <a:pt x="92" y="49"/>
                  </a:lnTo>
                  <a:lnTo>
                    <a:pt x="44" y="97"/>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29" name="Freeform 71"/>
            <p:cNvSpPr>
              <a:spLocks/>
            </p:cNvSpPr>
            <p:nvPr/>
          </p:nvSpPr>
          <p:spPr bwMode="auto">
            <a:xfrm>
              <a:off x="3930" y="1881"/>
              <a:ext cx="117" cy="116"/>
            </a:xfrm>
            <a:custGeom>
              <a:avLst/>
              <a:gdLst>
                <a:gd name="T0" fmla="*/ 95 w 95"/>
                <a:gd name="T1" fmla="*/ 35 h 94"/>
                <a:gd name="T2" fmla="*/ 60 w 95"/>
                <a:gd name="T3" fmla="*/ 35 h 94"/>
                <a:gd name="T4" fmla="*/ 73 w 95"/>
                <a:gd name="T5" fmla="*/ 22 h 94"/>
                <a:gd name="T6" fmla="*/ 48 w 95"/>
                <a:gd name="T7" fmla="*/ 12 h 94"/>
                <a:gd name="T8" fmla="*/ 23 w 95"/>
                <a:gd name="T9" fmla="*/ 22 h 94"/>
                <a:gd name="T10" fmla="*/ 12 w 95"/>
                <a:gd name="T11" fmla="*/ 47 h 94"/>
                <a:gd name="T12" fmla="*/ 23 w 95"/>
                <a:gd name="T13" fmla="*/ 72 h 94"/>
                <a:gd name="T14" fmla="*/ 48 w 95"/>
                <a:gd name="T15" fmla="*/ 83 h 94"/>
                <a:gd name="T16" fmla="*/ 73 w 95"/>
                <a:gd name="T17" fmla="*/ 72 h 94"/>
                <a:gd name="T18" fmla="*/ 74 w 95"/>
                <a:gd name="T19" fmla="*/ 70 h 94"/>
                <a:gd name="T20" fmla="*/ 83 w 95"/>
                <a:gd name="T21" fmla="*/ 78 h 94"/>
                <a:gd name="T22" fmla="*/ 48 w 95"/>
                <a:gd name="T23" fmla="*/ 94 h 94"/>
                <a:gd name="T24" fmla="*/ 0 w 95"/>
                <a:gd name="T25" fmla="*/ 47 h 94"/>
                <a:gd name="T26" fmla="*/ 48 w 95"/>
                <a:gd name="T27" fmla="*/ 0 h 94"/>
                <a:gd name="T28" fmla="*/ 81 w 95"/>
                <a:gd name="T29" fmla="*/ 14 h 94"/>
                <a:gd name="T30" fmla="*/ 95 w 95"/>
                <a:gd name="T31" fmla="*/ 0 h 94"/>
                <a:gd name="T32" fmla="*/ 95 w 95"/>
                <a:gd name="T33" fmla="*/ 3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94">
                  <a:moveTo>
                    <a:pt x="95" y="35"/>
                  </a:moveTo>
                  <a:cubicBezTo>
                    <a:pt x="60" y="35"/>
                    <a:pt x="60" y="35"/>
                    <a:pt x="60" y="35"/>
                  </a:cubicBezTo>
                  <a:cubicBezTo>
                    <a:pt x="73" y="22"/>
                    <a:pt x="73" y="22"/>
                    <a:pt x="73" y="22"/>
                  </a:cubicBezTo>
                  <a:cubicBezTo>
                    <a:pt x="66" y="15"/>
                    <a:pt x="57" y="12"/>
                    <a:pt x="48" y="12"/>
                  </a:cubicBezTo>
                  <a:cubicBezTo>
                    <a:pt x="38" y="12"/>
                    <a:pt x="29" y="15"/>
                    <a:pt x="23" y="22"/>
                  </a:cubicBezTo>
                  <a:cubicBezTo>
                    <a:pt x="16" y="29"/>
                    <a:pt x="12" y="38"/>
                    <a:pt x="12" y="47"/>
                  </a:cubicBezTo>
                  <a:cubicBezTo>
                    <a:pt x="12" y="57"/>
                    <a:pt x="16" y="65"/>
                    <a:pt x="23" y="72"/>
                  </a:cubicBezTo>
                  <a:cubicBezTo>
                    <a:pt x="29" y="79"/>
                    <a:pt x="38" y="83"/>
                    <a:pt x="48" y="83"/>
                  </a:cubicBezTo>
                  <a:cubicBezTo>
                    <a:pt x="57" y="83"/>
                    <a:pt x="66" y="79"/>
                    <a:pt x="73" y="72"/>
                  </a:cubicBezTo>
                  <a:cubicBezTo>
                    <a:pt x="73" y="72"/>
                    <a:pt x="74" y="71"/>
                    <a:pt x="74" y="70"/>
                  </a:cubicBezTo>
                  <a:cubicBezTo>
                    <a:pt x="83" y="78"/>
                    <a:pt x="83" y="78"/>
                    <a:pt x="83" y="78"/>
                  </a:cubicBezTo>
                  <a:cubicBezTo>
                    <a:pt x="75" y="88"/>
                    <a:pt x="62" y="94"/>
                    <a:pt x="48" y="94"/>
                  </a:cubicBezTo>
                  <a:cubicBezTo>
                    <a:pt x="22" y="94"/>
                    <a:pt x="0" y="73"/>
                    <a:pt x="0" y="47"/>
                  </a:cubicBezTo>
                  <a:cubicBezTo>
                    <a:pt x="0" y="21"/>
                    <a:pt x="22" y="0"/>
                    <a:pt x="48" y="0"/>
                  </a:cubicBezTo>
                  <a:cubicBezTo>
                    <a:pt x="61" y="0"/>
                    <a:pt x="73" y="5"/>
                    <a:pt x="81" y="14"/>
                  </a:cubicBezTo>
                  <a:cubicBezTo>
                    <a:pt x="95" y="0"/>
                    <a:pt x="95" y="0"/>
                    <a:pt x="95" y="0"/>
                  </a:cubicBezTo>
                  <a:lnTo>
                    <a:pt x="95" y="35"/>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30" name="Freeform 72"/>
            <p:cNvSpPr>
              <a:spLocks noEditPoints="1"/>
            </p:cNvSpPr>
            <p:nvPr/>
          </p:nvSpPr>
          <p:spPr bwMode="auto">
            <a:xfrm>
              <a:off x="3877" y="1496"/>
              <a:ext cx="128" cy="128"/>
            </a:xfrm>
            <a:custGeom>
              <a:avLst/>
              <a:gdLst>
                <a:gd name="T0" fmla="*/ 86 w 104"/>
                <a:gd name="T1" fmla="*/ 0 h 104"/>
                <a:gd name="T2" fmla="*/ 17 w 104"/>
                <a:gd name="T3" fmla="*/ 0 h 104"/>
                <a:gd name="T4" fmla="*/ 0 w 104"/>
                <a:gd name="T5" fmla="*/ 18 h 104"/>
                <a:gd name="T6" fmla="*/ 0 w 104"/>
                <a:gd name="T7" fmla="*/ 87 h 104"/>
                <a:gd name="T8" fmla="*/ 17 w 104"/>
                <a:gd name="T9" fmla="*/ 104 h 104"/>
                <a:gd name="T10" fmla="*/ 86 w 104"/>
                <a:gd name="T11" fmla="*/ 104 h 104"/>
                <a:gd name="T12" fmla="*/ 104 w 104"/>
                <a:gd name="T13" fmla="*/ 87 h 104"/>
                <a:gd name="T14" fmla="*/ 104 w 104"/>
                <a:gd name="T15" fmla="*/ 18 h 104"/>
                <a:gd name="T16" fmla="*/ 86 w 104"/>
                <a:gd name="T17" fmla="*/ 0 h 104"/>
                <a:gd name="T18" fmla="*/ 28 w 104"/>
                <a:gd name="T19" fmla="*/ 85 h 104"/>
                <a:gd name="T20" fmla="*/ 19 w 104"/>
                <a:gd name="T21" fmla="*/ 76 h 104"/>
                <a:gd name="T22" fmla="*/ 28 w 104"/>
                <a:gd name="T23" fmla="*/ 67 h 104"/>
                <a:gd name="T24" fmla="*/ 37 w 104"/>
                <a:gd name="T25" fmla="*/ 76 h 104"/>
                <a:gd name="T26" fmla="*/ 28 w 104"/>
                <a:gd name="T27" fmla="*/ 85 h 104"/>
                <a:gd name="T28" fmla="*/ 50 w 104"/>
                <a:gd name="T29" fmla="*/ 85 h 104"/>
                <a:gd name="T30" fmla="*/ 41 w 104"/>
                <a:gd name="T31" fmla="*/ 63 h 104"/>
                <a:gd name="T32" fmla="*/ 19 w 104"/>
                <a:gd name="T33" fmla="*/ 54 h 104"/>
                <a:gd name="T34" fmla="*/ 19 w 104"/>
                <a:gd name="T35" fmla="*/ 41 h 104"/>
                <a:gd name="T36" fmla="*/ 63 w 104"/>
                <a:gd name="T37" fmla="*/ 85 h 104"/>
                <a:gd name="T38" fmla="*/ 50 w 104"/>
                <a:gd name="T39" fmla="*/ 85 h 104"/>
                <a:gd name="T40" fmla="*/ 73 w 104"/>
                <a:gd name="T41" fmla="*/ 85 h 104"/>
                <a:gd name="T42" fmla="*/ 19 w 104"/>
                <a:gd name="T43" fmla="*/ 31 h 104"/>
                <a:gd name="T44" fmla="*/ 19 w 104"/>
                <a:gd name="T45" fmla="*/ 18 h 104"/>
                <a:gd name="T46" fmla="*/ 86 w 104"/>
                <a:gd name="T47" fmla="*/ 85 h 104"/>
                <a:gd name="T48" fmla="*/ 73 w 104"/>
                <a:gd name="T49" fmla="*/ 8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 h="104">
                  <a:moveTo>
                    <a:pt x="86" y="0"/>
                  </a:moveTo>
                  <a:cubicBezTo>
                    <a:pt x="17" y="0"/>
                    <a:pt x="17" y="0"/>
                    <a:pt x="17" y="0"/>
                  </a:cubicBezTo>
                  <a:cubicBezTo>
                    <a:pt x="7" y="0"/>
                    <a:pt x="0" y="8"/>
                    <a:pt x="0" y="18"/>
                  </a:cubicBezTo>
                  <a:cubicBezTo>
                    <a:pt x="0" y="87"/>
                    <a:pt x="0" y="87"/>
                    <a:pt x="0" y="87"/>
                  </a:cubicBezTo>
                  <a:cubicBezTo>
                    <a:pt x="0" y="97"/>
                    <a:pt x="7" y="104"/>
                    <a:pt x="17" y="104"/>
                  </a:cubicBezTo>
                  <a:cubicBezTo>
                    <a:pt x="86" y="104"/>
                    <a:pt x="86" y="104"/>
                    <a:pt x="86" y="104"/>
                  </a:cubicBezTo>
                  <a:cubicBezTo>
                    <a:pt x="96" y="104"/>
                    <a:pt x="104" y="97"/>
                    <a:pt x="104" y="87"/>
                  </a:cubicBezTo>
                  <a:cubicBezTo>
                    <a:pt x="104" y="18"/>
                    <a:pt x="104" y="18"/>
                    <a:pt x="104" y="18"/>
                  </a:cubicBezTo>
                  <a:cubicBezTo>
                    <a:pt x="104" y="8"/>
                    <a:pt x="96" y="0"/>
                    <a:pt x="86" y="0"/>
                  </a:cubicBezTo>
                  <a:close/>
                  <a:moveTo>
                    <a:pt x="28" y="85"/>
                  </a:moveTo>
                  <a:cubicBezTo>
                    <a:pt x="23" y="85"/>
                    <a:pt x="19" y="81"/>
                    <a:pt x="19" y="76"/>
                  </a:cubicBezTo>
                  <a:cubicBezTo>
                    <a:pt x="19" y="71"/>
                    <a:pt x="23" y="67"/>
                    <a:pt x="28" y="67"/>
                  </a:cubicBezTo>
                  <a:cubicBezTo>
                    <a:pt x="33" y="67"/>
                    <a:pt x="37" y="71"/>
                    <a:pt x="37" y="76"/>
                  </a:cubicBezTo>
                  <a:cubicBezTo>
                    <a:pt x="37" y="81"/>
                    <a:pt x="33" y="85"/>
                    <a:pt x="28" y="85"/>
                  </a:cubicBezTo>
                  <a:close/>
                  <a:moveTo>
                    <a:pt x="50" y="85"/>
                  </a:moveTo>
                  <a:cubicBezTo>
                    <a:pt x="50" y="77"/>
                    <a:pt x="47" y="69"/>
                    <a:pt x="41" y="63"/>
                  </a:cubicBezTo>
                  <a:cubicBezTo>
                    <a:pt x="35" y="57"/>
                    <a:pt x="27" y="54"/>
                    <a:pt x="19" y="54"/>
                  </a:cubicBezTo>
                  <a:cubicBezTo>
                    <a:pt x="19" y="41"/>
                    <a:pt x="19" y="41"/>
                    <a:pt x="19" y="41"/>
                  </a:cubicBezTo>
                  <a:cubicBezTo>
                    <a:pt x="43" y="41"/>
                    <a:pt x="63" y="61"/>
                    <a:pt x="63" y="85"/>
                  </a:cubicBezTo>
                  <a:cubicBezTo>
                    <a:pt x="50" y="85"/>
                    <a:pt x="50" y="85"/>
                    <a:pt x="50" y="85"/>
                  </a:cubicBezTo>
                  <a:close/>
                  <a:moveTo>
                    <a:pt x="73" y="85"/>
                  </a:moveTo>
                  <a:cubicBezTo>
                    <a:pt x="73" y="55"/>
                    <a:pt x="49" y="31"/>
                    <a:pt x="19" y="31"/>
                  </a:cubicBezTo>
                  <a:cubicBezTo>
                    <a:pt x="19" y="18"/>
                    <a:pt x="19" y="18"/>
                    <a:pt x="19" y="18"/>
                  </a:cubicBezTo>
                  <a:cubicBezTo>
                    <a:pt x="56" y="18"/>
                    <a:pt x="86" y="48"/>
                    <a:pt x="86" y="85"/>
                  </a:cubicBezTo>
                  <a:cubicBezTo>
                    <a:pt x="73" y="85"/>
                    <a:pt x="73" y="85"/>
                    <a:pt x="73" y="85"/>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31" name="Freeform 73"/>
            <p:cNvSpPr>
              <a:spLocks noEditPoints="1"/>
            </p:cNvSpPr>
            <p:nvPr/>
          </p:nvSpPr>
          <p:spPr bwMode="auto">
            <a:xfrm>
              <a:off x="3866" y="1995"/>
              <a:ext cx="118" cy="126"/>
            </a:xfrm>
            <a:custGeom>
              <a:avLst/>
              <a:gdLst>
                <a:gd name="T0" fmla="*/ 41 w 96"/>
                <a:gd name="T1" fmla="*/ 7 h 102"/>
                <a:gd name="T2" fmla="*/ 42 w 96"/>
                <a:gd name="T3" fmla="*/ 3 h 102"/>
                <a:gd name="T4" fmla="*/ 36 w 96"/>
                <a:gd name="T5" fmla="*/ 1 h 102"/>
                <a:gd name="T6" fmla="*/ 35 w 96"/>
                <a:gd name="T7" fmla="*/ 8 h 102"/>
                <a:gd name="T8" fmla="*/ 0 w 96"/>
                <a:gd name="T9" fmla="*/ 54 h 102"/>
                <a:gd name="T10" fmla="*/ 96 w 96"/>
                <a:gd name="T11" fmla="*/ 54 h 102"/>
                <a:gd name="T12" fmla="*/ 33 w 96"/>
                <a:gd name="T13" fmla="*/ 5 h 102"/>
                <a:gd name="T14" fmla="*/ 38 w 96"/>
                <a:gd name="T15" fmla="*/ 2 h 102"/>
                <a:gd name="T16" fmla="*/ 40 w 96"/>
                <a:gd name="T17" fmla="*/ 6 h 102"/>
                <a:gd name="T18" fmla="*/ 35 w 96"/>
                <a:gd name="T19" fmla="*/ 7 h 102"/>
                <a:gd name="T20" fmla="*/ 73 w 96"/>
                <a:gd name="T21" fmla="*/ 80 h 102"/>
                <a:gd name="T22" fmla="*/ 54 w 96"/>
                <a:gd name="T23" fmla="*/ 82 h 102"/>
                <a:gd name="T24" fmla="*/ 48 w 96"/>
                <a:gd name="T25" fmla="*/ 91 h 102"/>
                <a:gd name="T26" fmla="*/ 13 w 96"/>
                <a:gd name="T27" fmla="*/ 65 h 102"/>
                <a:gd name="T28" fmla="*/ 12 w 96"/>
                <a:gd name="T29" fmla="*/ 59 h 102"/>
                <a:gd name="T30" fmla="*/ 22 w 96"/>
                <a:gd name="T31" fmla="*/ 29 h 102"/>
                <a:gd name="T32" fmla="*/ 42 w 96"/>
                <a:gd name="T33" fmla="*/ 27 h 102"/>
                <a:gd name="T34" fmla="*/ 48 w 96"/>
                <a:gd name="T35" fmla="*/ 18 h 102"/>
                <a:gd name="T36" fmla="*/ 83 w 96"/>
                <a:gd name="T37" fmla="*/ 44 h 102"/>
                <a:gd name="T38" fmla="*/ 84 w 96"/>
                <a:gd name="T39" fmla="*/ 50 h 102"/>
                <a:gd name="T40" fmla="*/ 73 w 96"/>
                <a:gd name="T41" fmla="*/ 80 h 102"/>
                <a:gd name="T42" fmla="*/ 53 w 96"/>
                <a:gd name="T43" fmla="*/ 45 h 102"/>
                <a:gd name="T44" fmla="*/ 43 w 96"/>
                <a:gd name="T45" fmla="*/ 33 h 102"/>
                <a:gd name="T46" fmla="*/ 40 w 96"/>
                <a:gd name="T47" fmla="*/ 47 h 102"/>
                <a:gd name="T48" fmla="*/ 38 w 96"/>
                <a:gd name="T49" fmla="*/ 50 h 102"/>
                <a:gd name="T50" fmla="*/ 26 w 96"/>
                <a:gd name="T51" fmla="*/ 59 h 102"/>
                <a:gd name="T52" fmla="*/ 38 w 96"/>
                <a:gd name="T53" fmla="*/ 60 h 102"/>
                <a:gd name="T54" fmla="*/ 43 w 96"/>
                <a:gd name="T55" fmla="*/ 64 h 102"/>
                <a:gd name="T56" fmla="*/ 53 w 96"/>
                <a:gd name="T57" fmla="*/ 76 h 102"/>
                <a:gd name="T58" fmla="*/ 56 w 96"/>
                <a:gd name="T59" fmla="*/ 62 h 102"/>
                <a:gd name="T60" fmla="*/ 58 w 96"/>
                <a:gd name="T61" fmla="*/ 59 h 102"/>
                <a:gd name="T62" fmla="*/ 70 w 96"/>
                <a:gd name="T63" fmla="*/ 50 h 102"/>
                <a:gd name="T64" fmla="*/ 58 w 96"/>
                <a:gd name="T65" fmla="*/ 49 h 102"/>
                <a:gd name="T66" fmla="*/ 48 w 96"/>
                <a:gd name="T67" fmla="*/ 45 h 102"/>
                <a:gd name="T68" fmla="*/ 48 w 96"/>
                <a:gd name="T69" fmla="*/ 45 h 102"/>
                <a:gd name="T70" fmla="*/ 48 w 96"/>
                <a:gd name="T71" fmla="*/ 45 h 102"/>
                <a:gd name="T72" fmla="*/ 49 w 96"/>
                <a:gd name="T73" fmla="*/ 45 h 102"/>
                <a:gd name="T74" fmla="*/ 52 w 96"/>
                <a:gd name="T75" fmla="*/ 46 h 102"/>
                <a:gd name="T76" fmla="*/ 39 w 96"/>
                <a:gd name="T77" fmla="*/ 58 h 102"/>
                <a:gd name="T78" fmla="*/ 46 w 96"/>
                <a:gd name="T79" fmla="*/ 45 h 102"/>
                <a:gd name="T80" fmla="*/ 53 w 96"/>
                <a:gd name="T81" fmla="*/ 63 h 102"/>
                <a:gd name="T82" fmla="*/ 50 w 96"/>
                <a:gd name="T83" fmla="*/ 64 h 102"/>
                <a:gd name="T84" fmla="*/ 47 w 96"/>
                <a:gd name="T85" fmla="*/ 64 h 102"/>
                <a:gd name="T86" fmla="*/ 47 w 96"/>
                <a:gd name="T87" fmla="*/ 64 h 102"/>
                <a:gd name="T88" fmla="*/ 51 w 96"/>
                <a:gd name="T89" fmla="*/ 58 h 102"/>
                <a:gd name="T90" fmla="*/ 57 w 96"/>
                <a:gd name="T91" fmla="*/ 5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02">
                  <a:moveTo>
                    <a:pt x="48" y="7"/>
                  </a:moveTo>
                  <a:cubicBezTo>
                    <a:pt x="46" y="7"/>
                    <a:pt x="43" y="7"/>
                    <a:pt x="41" y="7"/>
                  </a:cubicBezTo>
                  <a:cubicBezTo>
                    <a:pt x="41" y="7"/>
                    <a:pt x="41" y="7"/>
                    <a:pt x="41" y="7"/>
                  </a:cubicBezTo>
                  <a:cubicBezTo>
                    <a:pt x="42" y="6"/>
                    <a:pt x="43" y="5"/>
                    <a:pt x="42" y="3"/>
                  </a:cubicBezTo>
                  <a:cubicBezTo>
                    <a:pt x="42" y="2"/>
                    <a:pt x="40" y="0"/>
                    <a:pt x="38" y="0"/>
                  </a:cubicBezTo>
                  <a:cubicBezTo>
                    <a:pt x="37" y="0"/>
                    <a:pt x="37" y="0"/>
                    <a:pt x="36" y="1"/>
                  </a:cubicBezTo>
                  <a:cubicBezTo>
                    <a:pt x="33" y="1"/>
                    <a:pt x="31" y="3"/>
                    <a:pt x="32" y="6"/>
                  </a:cubicBezTo>
                  <a:cubicBezTo>
                    <a:pt x="32" y="7"/>
                    <a:pt x="33" y="8"/>
                    <a:pt x="35" y="8"/>
                  </a:cubicBezTo>
                  <a:cubicBezTo>
                    <a:pt x="35" y="8"/>
                    <a:pt x="35" y="8"/>
                    <a:pt x="35" y="9"/>
                  </a:cubicBezTo>
                  <a:cubicBezTo>
                    <a:pt x="15" y="14"/>
                    <a:pt x="0" y="33"/>
                    <a:pt x="0" y="54"/>
                  </a:cubicBezTo>
                  <a:cubicBezTo>
                    <a:pt x="0" y="81"/>
                    <a:pt x="22" y="102"/>
                    <a:pt x="48" y="102"/>
                  </a:cubicBezTo>
                  <a:cubicBezTo>
                    <a:pt x="74" y="102"/>
                    <a:pt x="96" y="81"/>
                    <a:pt x="96" y="54"/>
                  </a:cubicBezTo>
                  <a:cubicBezTo>
                    <a:pt x="96" y="28"/>
                    <a:pt x="74" y="7"/>
                    <a:pt x="48" y="7"/>
                  </a:cubicBezTo>
                  <a:close/>
                  <a:moveTo>
                    <a:pt x="33" y="5"/>
                  </a:moveTo>
                  <a:cubicBezTo>
                    <a:pt x="33" y="4"/>
                    <a:pt x="35" y="3"/>
                    <a:pt x="37" y="2"/>
                  </a:cubicBezTo>
                  <a:cubicBezTo>
                    <a:pt x="37" y="2"/>
                    <a:pt x="37" y="2"/>
                    <a:pt x="38" y="2"/>
                  </a:cubicBezTo>
                  <a:cubicBezTo>
                    <a:pt x="39" y="2"/>
                    <a:pt x="41" y="3"/>
                    <a:pt x="41" y="4"/>
                  </a:cubicBezTo>
                  <a:cubicBezTo>
                    <a:pt x="41" y="4"/>
                    <a:pt x="41" y="5"/>
                    <a:pt x="40" y="6"/>
                  </a:cubicBezTo>
                  <a:cubicBezTo>
                    <a:pt x="39" y="5"/>
                    <a:pt x="38" y="5"/>
                    <a:pt x="37" y="5"/>
                  </a:cubicBezTo>
                  <a:cubicBezTo>
                    <a:pt x="36" y="5"/>
                    <a:pt x="36" y="6"/>
                    <a:pt x="35" y="7"/>
                  </a:cubicBezTo>
                  <a:cubicBezTo>
                    <a:pt x="34" y="7"/>
                    <a:pt x="33" y="6"/>
                    <a:pt x="33" y="5"/>
                  </a:cubicBezTo>
                  <a:close/>
                  <a:moveTo>
                    <a:pt x="73" y="80"/>
                  </a:moveTo>
                  <a:cubicBezTo>
                    <a:pt x="69" y="84"/>
                    <a:pt x="64" y="88"/>
                    <a:pt x="58" y="89"/>
                  </a:cubicBezTo>
                  <a:cubicBezTo>
                    <a:pt x="54" y="82"/>
                    <a:pt x="54" y="82"/>
                    <a:pt x="54" y="82"/>
                  </a:cubicBezTo>
                  <a:cubicBezTo>
                    <a:pt x="53" y="90"/>
                    <a:pt x="53" y="90"/>
                    <a:pt x="53" y="90"/>
                  </a:cubicBezTo>
                  <a:cubicBezTo>
                    <a:pt x="51" y="91"/>
                    <a:pt x="50" y="91"/>
                    <a:pt x="48" y="91"/>
                  </a:cubicBezTo>
                  <a:cubicBezTo>
                    <a:pt x="38" y="91"/>
                    <a:pt x="29" y="87"/>
                    <a:pt x="22" y="80"/>
                  </a:cubicBezTo>
                  <a:cubicBezTo>
                    <a:pt x="18" y="76"/>
                    <a:pt x="15" y="70"/>
                    <a:pt x="13" y="65"/>
                  </a:cubicBezTo>
                  <a:cubicBezTo>
                    <a:pt x="20" y="60"/>
                    <a:pt x="20" y="60"/>
                    <a:pt x="20" y="60"/>
                  </a:cubicBezTo>
                  <a:cubicBezTo>
                    <a:pt x="12" y="59"/>
                    <a:pt x="12" y="59"/>
                    <a:pt x="12" y="59"/>
                  </a:cubicBezTo>
                  <a:cubicBezTo>
                    <a:pt x="12" y="58"/>
                    <a:pt x="12" y="56"/>
                    <a:pt x="12" y="54"/>
                  </a:cubicBezTo>
                  <a:cubicBezTo>
                    <a:pt x="12" y="45"/>
                    <a:pt x="15" y="36"/>
                    <a:pt x="22" y="29"/>
                  </a:cubicBezTo>
                  <a:cubicBezTo>
                    <a:pt x="27" y="24"/>
                    <a:pt x="32" y="21"/>
                    <a:pt x="38" y="20"/>
                  </a:cubicBezTo>
                  <a:cubicBezTo>
                    <a:pt x="42" y="27"/>
                    <a:pt x="42" y="27"/>
                    <a:pt x="42" y="27"/>
                  </a:cubicBezTo>
                  <a:cubicBezTo>
                    <a:pt x="43" y="19"/>
                    <a:pt x="43" y="19"/>
                    <a:pt x="43" y="19"/>
                  </a:cubicBezTo>
                  <a:cubicBezTo>
                    <a:pt x="45" y="18"/>
                    <a:pt x="46" y="18"/>
                    <a:pt x="48" y="18"/>
                  </a:cubicBezTo>
                  <a:cubicBezTo>
                    <a:pt x="58" y="18"/>
                    <a:pt x="67" y="22"/>
                    <a:pt x="73" y="29"/>
                  </a:cubicBezTo>
                  <a:cubicBezTo>
                    <a:pt x="78" y="33"/>
                    <a:pt x="81" y="39"/>
                    <a:pt x="83" y="44"/>
                  </a:cubicBezTo>
                  <a:cubicBezTo>
                    <a:pt x="76" y="49"/>
                    <a:pt x="76" y="49"/>
                    <a:pt x="76" y="49"/>
                  </a:cubicBezTo>
                  <a:cubicBezTo>
                    <a:pt x="84" y="50"/>
                    <a:pt x="84" y="50"/>
                    <a:pt x="84" y="50"/>
                  </a:cubicBezTo>
                  <a:cubicBezTo>
                    <a:pt x="84" y="51"/>
                    <a:pt x="84" y="53"/>
                    <a:pt x="84" y="54"/>
                  </a:cubicBezTo>
                  <a:cubicBezTo>
                    <a:pt x="84" y="64"/>
                    <a:pt x="80" y="73"/>
                    <a:pt x="73" y="80"/>
                  </a:cubicBezTo>
                  <a:close/>
                  <a:moveTo>
                    <a:pt x="73" y="30"/>
                  </a:moveTo>
                  <a:cubicBezTo>
                    <a:pt x="53" y="45"/>
                    <a:pt x="53" y="45"/>
                    <a:pt x="53" y="45"/>
                  </a:cubicBezTo>
                  <a:cubicBezTo>
                    <a:pt x="52" y="44"/>
                    <a:pt x="50" y="43"/>
                    <a:pt x="48" y="43"/>
                  </a:cubicBezTo>
                  <a:cubicBezTo>
                    <a:pt x="43" y="33"/>
                    <a:pt x="43" y="33"/>
                    <a:pt x="43" y="33"/>
                  </a:cubicBezTo>
                  <a:cubicBezTo>
                    <a:pt x="43" y="44"/>
                    <a:pt x="43" y="44"/>
                    <a:pt x="43" y="44"/>
                  </a:cubicBezTo>
                  <a:cubicBezTo>
                    <a:pt x="42" y="45"/>
                    <a:pt x="40" y="46"/>
                    <a:pt x="40" y="47"/>
                  </a:cubicBezTo>
                  <a:cubicBezTo>
                    <a:pt x="33" y="45"/>
                    <a:pt x="33" y="45"/>
                    <a:pt x="33" y="45"/>
                  </a:cubicBezTo>
                  <a:cubicBezTo>
                    <a:pt x="38" y="50"/>
                    <a:pt x="38" y="50"/>
                    <a:pt x="38" y="50"/>
                  </a:cubicBezTo>
                  <a:cubicBezTo>
                    <a:pt x="37" y="51"/>
                    <a:pt x="37" y="53"/>
                    <a:pt x="37" y="54"/>
                  </a:cubicBezTo>
                  <a:cubicBezTo>
                    <a:pt x="26" y="59"/>
                    <a:pt x="26" y="59"/>
                    <a:pt x="26" y="59"/>
                  </a:cubicBezTo>
                  <a:cubicBezTo>
                    <a:pt x="38" y="59"/>
                    <a:pt x="38" y="59"/>
                    <a:pt x="38" y="59"/>
                  </a:cubicBezTo>
                  <a:cubicBezTo>
                    <a:pt x="38" y="59"/>
                    <a:pt x="38" y="60"/>
                    <a:pt x="38" y="60"/>
                  </a:cubicBezTo>
                  <a:cubicBezTo>
                    <a:pt x="23" y="79"/>
                    <a:pt x="23" y="79"/>
                    <a:pt x="23" y="79"/>
                  </a:cubicBezTo>
                  <a:cubicBezTo>
                    <a:pt x="43" y="64"/>
                    <a:pt x="43" y="64"/>
                    <a:pt x="43" y="64"/>
                  </a:cubicBezTo>
                  <a:cubicBezTo>
                    <a:pt x="44" y="65"/>
                    <a:pt x="46" y="66"/>
                    <a:pt x="47" y="66"/>
                  </a:cubicBezTo>
                  <a:cubicBezTo>
                    <a:pt x="53" y="76"/>
                    <a:pt x="53" y="76"/>
                    <a:pt x="53" y="76"/>
                  </a:cubicBezTo>
                  <a:cubicBezTo>
                    <a:pt x="53" y="64"/>
                    <a:pt x="53" y="64"/>
                    <a:pt x="53" y="64"/>
                  </a:cubicBezTo>
                  <a:cubicBezTo>
                    <a:pt x="54" y="64"/>
                    <a:pt x="55" y="63"/>
                    <a:pt x="56" y="62"/>
                  </a:cubicBezTo>
                  <a:cubicBezTo>
                    <a:pt x="63" y="64"/>
                    <a:pt x="63" y="64"/>
                    <a:pt x="63" y="64"/>
                  </a:cubicBezTo>
                  <a:cubicBezTo>
                    <a:pt x="58" y="59"/>
                    <a:pt x="58" y="59"/>
                    <a:pt x="58" y="59"/>
                  </a:cubicBezTo>
                  <a:cubicBezTo>
                    <a:pt x="59" y="58"/>
                    <a:pt x="59" y="56"/>
                    <a:pt x="59" y="55"/>
                  </a:cubicBezTo>
                  <a:cubicBezTo>
                    <a:pt x="70" y="50"/>
                    <a:pt x="70" y="50"/>
                    <a:pt x="70" y="50"/>
                  </a:cubicBezTo>
                  <a:cubicBezTo>
                    <a:pt x="58" y="50"/>
                    <a:pt x="58" y="50"/>
                    <a:pt x="58" y="50"/>
                  </a:cubicBezTo>
                  <a:cubicBezTo>
                    <a:pt x="58" y="49"/>
                    <a:pt x="58" y="49"/>
                    <a:pt x="58" y="49"/>
                  </a:cubicBezTo>
                  <a:lnTo>
                    <a:pt x="73" y="30"/>
                  </a:lnTo>
                  <a:close/>
                  <a:moveTo>
                    <a:pt x="48" y="45"/>
                  </a:moveTo>
                  <a:cubicBezTo>
                    <a:pt x="48" y="45"/>
                    <a:pt x="48" y="45"/>
                    <a:pt x="48" y="45"/>
                  </a:cubicBezTo>
                  <a:cubicBezTo>
                    <a:pt x="48" y="45"/>
                    <a:pt x="48" y="45"/>
                    <a:pt x="48" y="45"/>
                  </a:cubicBezTo>
                  <a:close/>
                  <a:moveTo>
                    <a:pt x="46" y="45"/>
                  </a:moveTo>
                  <a:cubicBezTo>
                    <a:pt x="47" y="45"/>
                    <a:pt x="47" y="45"/>
                    <a:pt x="48" y="45"/>
                  </a:cubicBezTo>
                  <a:cubicBezTo>
                    <a:pt x="48" y="45"/>
                    <a:pt x="49" y="45"/>
                    <a:pt x="49" y="45"/>
                  </a:cubicBezTo>
                  <a:cubicBezTo>
                    <a:pt x="49" y="45"/>
                    <a:pt x="49" y="45"/>
                    <a:pt x="49" y="45"/>
                  </a:cubicBezTo>
                  <a:cubicBezTo>
                    <a:pt x="49" y="45"/>
                    <a:pt x="49" y="45"/>
                    <a:pt x="49" y="45"/>
                  </a:cubicBezTo>
                  <a:cubicBezTo>
                    <a:pt x="50" y="45"/>
                    <a:pt x="51" y="45"/>
                    <a:pt x="52" y="46"/>
                  </a:cubicBezTo>
                  <a:cubicBezTo>
                    <a:pt x="45" y="51"/>
                    <a:pt x="45" y="51"/>
                    <a:pt x="45" y="51"/>
                  </a:cubicBezTo>
                  <a:cubicBezTo>
                    <a:pt x="39" y="58"/>
                    <a:pt x="39" y="58"/>
                    <a:pt x="39" y="58"/>
                  </a:cubicBezTo>
                  <a:cubicBezTo>
                    <a:pt x="39" y="58"/>
                    <a:pt x="39" y="57"/>
                    <a:pt x="39" y="56"/>
                  </a:cubicBezTo>
                  <a:cubicBezTo>
                    <a:pt x="37" y="51"/>
                    <a:pt x="41" y="46"/>
                    <a:pt x="46" y="45"/>
                  </a:cubicBezTo>
                  <a:close/>
                  <a:moveTo>
                    <a:pt x="53" y="63"/>
                  </a:moveTo>
                  <a:cubicBezTo>
                    <a:pt x="53" y="63"/>
                    <a:pt x="53" y="63"/>
                    <a:pt x="53" y="63"/>
                  </a:cubicBezTo>
                  <a:cubicBezTo>
                    <a:pt x="53" y="63"/>
                    <a:pt x="53" y="63"/>
                    <a:pt x="53" y="63"/>
                  </a:cubicBezTo>
                  <a:cubicBezTo>
                    <a:pt x="52" y="63"/>
                    <a:pt x="51" y="64"/>
                    <a:pt x="50" y="64"/>
                  </a:cubicBezTo>
                  <a:cubicBezTo>
                    <a:pt x="49" y="64"/>
                    <a:pt x="49" y="64"/>
                    <a:pt x="48" y="64"/>
                  </a:cubicBezTo>
                  <a:cubicBezTo>
                    <a:pt x="47" y="64"/>
                    <a:pt x="47" y="64"/>
                    <a:pt x="47" y="64"/>
                  </a:cubicBezTo>
                  <a:cubicBezTo>
                    <a:pt x="47" y="64"/>
                    <a:pt x="47" y="64"/>
                    <a:pt x="47" y="64"/>
                  </a:cubicBezTo>
                  <a:cubicBezTo>
                    <a:pt x="47" y="64"/>
                    <a:pt x="47" y="64"/>
                    <a:pt x="47" y="64"/>
                  </a:cubicBezTo>
                  <a:cubicBezTo>
                    <a:pt x="46" y="64"/>
                    <a:pt x="45" y="64"/>
                    <a:pt x="44" y="63"/>
                  </a:cubicBezTo>
                  <a:cubicBezTo>
                    <a:pt x="51" y="58"/>
                    <a:pt x="51" y="58"/>
                    <a:pt x="51" y="58"/>
                  </a:cubicBezTo>
                  <a:cubicBezTo>
                    <a:pt x="57" y="51"/>
                    <a:pt x="57" y="51"/>
                    <a:pt x="57" y="51"/>
                  </a:cubicBezTo>
                  <a:cubicBezTo>
                    <a:pt x="57" y="51"/>
                    <a:pt x="57" y="52"/>
                    <a:pt x="57" y="52"/>
                  </a:cubicBezTo>
                  <a:cubicBezTo>
                    <a:pt x="58" y="57"/>
                    <a:pt x="56" y="61"/>
                    <a:pt x="53" y="63"/>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32" name="Freeform 74"/>
            <p:cNvSpPr>
              <a:spLocks/>
            </p:cNvSpPr>
            <p:nvPr/>
          </p:nvSpPr>
          <p:spPr bwMode="auto">
            <a:xfrm>
              <a:off x="3820" y="1650"/>
              <a:ext cx="131" cy="132"/>
            </a:xfrm>
            <a:custGeom>
              <a:avLst/>
              <a:gdLst>
                <a:gd name="T0" fmla="*/ 90 w 107"/>
                <a:gd name="T1" fmla="*/ 74 h 107"/>
                <a:gd name="T2" fmla="*/ 78 w 107"/>
                <a:gd name="T3" fmla="*/ 79 h 107"/>
                <a:gd name="T4" fmla="*/ 33 w 107"/>
                <a:gd name="T5" fmla="*/ 56 h 107"/>
                <a:gd name="T6" fmla="*/ 34 w 107"/>
                <a:gd name="T7" fmla="*/ 54 h 107"/>
                <a:gd name="T8" fmla="*/ 33 w 107"/>
                <a:gd name="T9" fmla="*/ 51 h 107"/>
                <a:gd name="T10" fmla="*/ 78 w 107"/>
                <a:gd name="T11" fmla="*/ 28 h 107"/>
                <a:gd name="T12" fmla="*/ 90 w 107"/>
                <a:gd name="T13" fmla="*/ 34 h 107"/>
                <a:gd name="T14" fmla="*/ 107 w 107"/>
                <a:gd name="T15" fmla="*/ 17 h 107"/>
                <a:gd name="T16" fmla="*/ 90 w 107"/>
                <a:gd name="T17" fmla="*/ 0 h 107"/>
                <a:gd name="T18" fmla="*/ 74 w 107"/>
                <a:gd name="T19" fmla="*/ 17 h 107"/>
                <a:gd name="T20" fmla="*/ 74 w 107"/>
                <a:gd name="T21" fmla="*/ 20 h 107"/>
                <a:gd name="T22" fmla="*/ 29 w 107"/>
                <a:gd name="T23" fmla="*/ 42 h 107"/>
                <a:gd name="T24" fmla="*/ 17 w 107"/>
                <a:gd name="T25" fmla="*/ 37 h 107"/>
                <a:gd name="T26" fmla="*/ 0 w 107"/>
                <a:gd name="T27" fmla="*/ 54 h 107"/>
                <a:gd name="T28" fmla="*/ 17 w 107"/>
                <a:gd name="T29" fmla="*/ 70 h 107"/>
                <a:gd name="T30" fmla="*/ 29 w 107"/>
                <a:gd name="T31" fmla="*/ 65 h 107"/>
                <a:gd name="T32" fmla="*/ 74 w 107"/>
                <a:gd name="T33" fmla="*/ 88 h 107"/>
                <a:gd name="T34" fmla="*/ 74 w 107"/>
                <a:gd name="T35" fmla="*/ 90 h 107"/>
                <a:gd name="T36" fmla="*/ 90 w 107"/>
                <a:gd name="T37" fmla="*/ 107 h 107"/>
                <a:gd name="T38" fmla="*/ 107 w 107"/>
                <a:gd name="T39" fmla="*/ 90 h 107"/>
                <a:gd name="T40" fmla="*/ 90 w 107"/>
                <a:gd name="T41" fmla="*/ 7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7" h="107">
                  <a:moveTo>
                    <a:pt x="90" y="74"/>
                  </a:moveTo>
                  <a:cubicBezTo>
                    <a:pt x="86" y="74"/>
                    <a:pt x="81" y="76"/>
                    <a:pt x="78" y="79"/>
                  </a:cubicBezTo>
                  <a:cubicBezTo>
                    <a:pt x="33" y="56"/>
                    <a:pt x="33" y="56"/>
                    <a:pt x="33" y="56"/>
                  </a:cubicBezTo>
                  <a:cubicBezTo>
                    <a:pt x="34" y="55"/>
                    <a:pt x="34" y="55"/>
                    <a:pt x="34" y="54"/>
                  </a:cubicBezTo>
                  <a:cubicBezTo>
                    <a:pt x="34" y="53"/>
                    <a:pt x="34" y="52"/>
                    <a:pt x="33" y="51"/>
                  </a:cubicBezTo>
                  <a:cubicBezTo>
                    <a:pt x="78" y="28"/>
                    <a:pt x="78" y="28"/>
                    <a:pt x="78" y="28"/>
                  </a:cubicBezTo>
                  <a:cubicBezTo>
                    <a:pt x="81" y="32"/>
                    <a:pt x="86" y="34"/>
                    <a:pt x="90" y="34"/>
                  </a:cubicBezTo>
                  <a:cubicBezTo>
                    <a:pt x="100" y="34"/>
                    <a:pt x="107" y="26"/>
                    <a:pt x="107" y="17"/>
                  </a:cubicBezTo>
                  <a:cubicBezTo>
                    <a:pt x="107" y="8"/>
                    <a:pt x="100" y="0"/>
                    <a:pt x="90" y="0"/>
                  </a:cubicBezTo>
                  <a:cubicBezTo>
                    <a:pt x="81" y="0"/>
                    <a:pt x="74" y="8"/>
                    <a:pt x="74" y="17"/>
                  </a:cubicBezTo>
                  <a:cubicBezTo>
                    <a:pt x="74" y="18"/>
                    <a:pt x="74" y="19"/>
                    <a:pt x="74" y="20"/>
                  </a:cubicBezTo>
                  <a:cubicBezTo>
                    <a:pt x="29" y="42"/>
                    <a:pt x="29" y="42"/>
                    <a:pt x="29" y="42"/>
                  </a:cubicBezTo>
                  <a:cubicBezTo>
                    <a:pt x="26" y="39"/>
                    <a:pt x="22" y="37"/>
                    <a:pt x="17" y="37"/>
                  </a:cubicBezTo>
                  <a:cubicBezTo>
                    <a:pt x="8" y="37"/>
                    <a:pt x="0" y="44"/>
                    <a:pt x="0" y="54"/>
                  </a:cubicBezTo>
                  <a:cubicBezTo>
                    <a:pt x="0" y="63"/>
                    <a:pt x="8" y="70"/>
                    <a:pt x="17" y="70"/>
                  </a:cubicBezTo>
                  <a:cubicBezTo>
                    <a:pt x="22" y="70"/>
                    <a:pt x="26" y="68"/>
                    <a:pt x="29" y="65"/>
                  </a:cubicBezTo>
                  <a:cubicBezTo>
                    <a:pt x="74" y="88"/>
                    <a:pt x="74" y="88"/>
                    <a:pt x="74" y="88"/>
                  </a:cubicBezTo>
                  <a:cubicBezTo>
                    <a:pt x="74" y="89"/>
                    <a:pt x="74" y="89"/>
                    <a:pt x="74" y="90"/>
                  </a:cubicBezTo>
                  <a:cubicBezTo>
                    <a:pt x="74" y="100"/>
                    <a:pt x="81" y="107"/>
                    <a:pt x="90" y="107"/>
                  </a:cubicBezTo>
                  <a:cubicBezTo>
                    <a:pt x="100" y="107"/>
                    <a:pt x="107" y="100"/>
                    <a:pt x="107" y="90"/>
                  </a:cubicBezTo>
                  <a:cubicBezTo>
                    <a:pt x="107" y="81"/>
                    <a:pt x="100" y="74"/>
                    <a:pt x="90" y="74"/>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33" name="Freeform 75"/>
            <p:cNvSpPr>
              <a:spLocks noEditPoints="1"/>
            </p:cNvSpPr>
            <p:nvPr/>
          </p:nvSpPr>
          <p:spPr bwMode="auto">
            <a:xfrm>
              <a:off x="3863" y="1342"/>
              <a:ext cx="125" cy="135"/>
            </a:xfrm>
            <a:custGeom>
              <a:avLst/>
              <a:gdLst>
                <a:gd name="T0" fmla="*/ 13 w 102"/>
                <a:gd name="T1" fmla="*/ 99 h 110"/>
                <a:gd name="T2" fmla="*/ 24 w 102"/>
                <a:gd name="T3" fmla="*/ 110 h 110"/>
                <a:gd name="T4" fmla="*/ 34 w 102"/>
                <a:gd name="T5" fmla="*/ 99 h 110"/>
                <a:gd name="T6" fmla="*/ 34 w 102"/>
                <a:gd name="T7" fmla="*/ 99 h 110"/>
                <a:gd name="T8" fmla="*/ 24 w 102"/>
                <a:gd name="T9" fmla="*/ 89 h 110"/>
                <a:gd name="T10" fmla="*/ 13 w 102"/>
                <a:gd name="T11" fmla="*/ 99 h 110"/>
                <a:gd name="T12" fmla="*/ 82 w 102"/>
                <a:gd name="T13" fmla="*/ 99 h 110"/>
                <a:gd name="T14" fmla="*/ 92 w 102"/>
                <a:gd name="T15" fmla="*/ 110 h 110"/>
                <a:gd name="T16" fmla="*/ 102 w 102"/>
                <a:gd name="T17" fmla="*/ 99 h 110"/>
                <a:gd name="T18" fmla="*/ 102 w 102"/>
                <a:gd name="T19" fmla="*/ 99 h 110"/>
                <a:gd name="T20" fmla="*/ 92 w 102"/>
                <a:gd name="T21" fmla="*/ 89 h 110"/>
                <a:gd name="T22" fmla="*/ 82 w 102"/>
                <a:gd name="T23" fmla="*/ 99 h 110"/>
                <a:gd name="T24" fmla="*/ 102 w 102"/>
                <a:gd name="T25" fmla="*/ 55 h 110"/>
                <a:gd name="T26" fmla="*/ 102 w 102"/>
                <a:gd name="T27" fmla="*/ 14 h 110"/>
                <a:gd name="T28" fmla="*/ 13 w 102"/>
                <a:gd name="T29" fmla="*/ 14 h 110"/>
                <a:gd name="T30" fmla="*/ 0 w 102"/>
                <a:gd name="T31" fmla="*/ 0 h 110"/>
                <a:gd name="T32" fmla="*/ 0 w 102"/>
                <a:gd name="T33" fmla="*/ 7 h 110"/>
                <a:gd name="T34" fmla="*/ 7 w 102"/>
                <a:gd name="T35" fmla="*/ 14 h 110"/>
                <a:gd name="T36" fmla="*/ 12 w 102"/>
                <a:gd name="T37" fmla="*/ 58 h 110"/>
                <a:gd name="T38" fmla="*/ 7 w 102"/>
                <a:gd name="T39" fmla="*/ 69 h 110"/>
                <a:gd name="T40" fmla="*/ 20 w 102"/>
                <a:gd name="T41" fmla="*/ 82 h 110"/>
                <a:gd name="T42" fmla="*/ 102 w 102"/>
                <a:gd name="T43" fmla="*/ 82 h 110"/>
                <a:gd name="T44" fmla="*/ 102 w 102"/>
                <a:gd name="T45" fmla="*/ 75 h 110"/>
                <a:gd name="T46" fmla="*/ 20 w 102"/>
                <a:gd name="T47" fmla="*/ 75 h 110"/>
                <a:gd name="T48" fmla="*/ 13 w 102"/>
                <a:gd name="T49" fmla="*/ 69 h 110"/>
                <a:gd name="T50" fmla="*/ 13 w 102"/>
                <a:gd name="T51" fmla="*/ 69 h 110"/>
                <a:gd name="T52" fmla="*/ 102 w 102"/>
                <a:gd name="T53"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2" h="110">
                  <a:moveTo>
                    <a:pt x="13" y="99"/>
                  </a:moveTo>
                  <a:cubicBezTo>
                    <a:pt x="13" y="105"/>
                    <a:pt x="18" y="110"/>
                    <a:pt x="24" y="110"/>
                  </a:cubicBezTo>
                  <a:cubicBezTo>
                    <a:pt x="29" y="110"/>
                    <a:pt x="34" y="105"/>
                    <a:pt x="34" y="99"/>
                  </a:cubicBezTo>
                  <a:cubicBezTo>
                    <a:pt x="34" y="99"/>
                    <a:pt x="34" y="99"/>
                    <a:pt x="34" y="99"/>
                  </a:cubicBezTo>
                  <a:cubicBezTo>
                    <a:pt x="34" y="94"/>
                    <a:pt x="29" y="89"/>
                    <a:pt x="24" y="89"/>
                  </a:cubicBezTo>
                  <a:cubicBezTo>
                    <a:pt x="18" y="89"/>
                    <a:pt x="13" y="94"/>
                    <a:pt x="13" y="99"/>
                  </a:cubicBezTo>
                  <a:close/>
                  <a:moveTo>
                    <a:pt x="82" y="99"/>
                  </a:moveTo>
                  <a:cubicBezTo>
                    <a:pt x="82" y="105"/>
                    <a:pt x="86" y="110"/>
                    <a:pt x="92" y="110"/>
                  </a:cubicBezTo>
                  <a:cubicBezTo>
                    <a:pt x="98" y="110"/>
                    <a:pt x="102" y="105"/>
                    <a:pt x="102" y="99"/>
                  </a:cubicBezTo>
                  <a:cubicBezTo>
                    <a:pt x="102" y="99"/>
                    <a:pt x="102" y="99"/>
                    <a:pt x="102" y="99"/>
                  </a:cubicBezTo>
                  <a:cubicBezTo>
                    <a:pt x="102" y="94"/>
                    <a:pt x="98" y="89"/>
                    <a:pt x="92" y="89"/>
                  </a:cubicBezTo>
                  <a:cubicBezTo>
                    <a:pt x="86" y="89"/>
                    <a:pt x="82" y="94"/>
                    <a:pt x="82" y="99"/>
                  </a:cubicBezTo>
                  <a:close/>
                  <a:moveTo>
                    <a:pt x="102" y="55"/>
                  </a:moveTo>
                  <a:cubicBezTo>
                    <a:pt x="102" y="14"/>
                    <a:pt x="102" y="14"/>
                    <a:pt x="102" y="14"/>
                  </a:cubicBezTo>
                  <a:cubicBezTo>
                    <a:pt x="13" y="14"/>
                    <a:pt x="13" y="14"/>
                    <a:pt x="13" y="14"/>
                  </a:cubicBezTo>
                  <a:cubicBezTo>
                    <a:pt x="13" y="6"/>
                    <a:pt x="7" y="0"/>
                    <a:pt x="0" y="0"/>
                  </a:cubicBezTo>
                  <a:cubicBezTo>
                    <a:pt x="0" y="7"/>
                    <a:pt x="0" y="7"/>
                    <a:pt x="0" y="7"/>
                  </a:cubicBezTo>
                  <a:cubicBezTo>
                    <a:pt x="3" y="7"/>
                    <a:pt x="7" y="10"/>
                    <a:pt x="7" y="14"/>
                  </a:cubicBezTo>
                  <a:cubicBezTo>
                    <a:pt x="12" y="58"/>
                    <a:pt x="12" y="58"/>
                    <a:pt x="12" y="58"/>
                  </a:cubicBezTo>
                  <a:cubicBezTo>
                    <a:pt x="9" y="60"/>
                    <a:pt x="7" y="64"/>
                    <a:pt x="7" y="69"/>
                  </a:cubicBezTo>
                  <a:cubicBezTo>
                    <a:pt x="7" y="76"/>
                    <a:pt x="13" y="82"/>
                    <a:pt x="20" y="82"/>
                  </a:cubicBezTo>
                  <a:cubicBezTo>
                    <a:pt x="102" y="82"/>
                    <a:pt x="102" y="82"/>
                    <a:pt x="102" y="82"/>
                  </a:cubicBezTo>
                  <a:cubicBezTo>
                    <a:pt x="102" y="75"/>
                    <a:pt x="102" y="75"/>
                    <a:pt x="102" y="75"/>
                  </a:cubicBezTo>
                  <a:cubicBezTo>
                    <a:pt x="20" y="75"/>
                    <a:pt x="20" y="75"/>
                    <a:pt x="20" y="75"/>
                  </a:cubicBezTo>
                  <a:cubicBezTo>
                    <a:pt x="16" y="75"/>
                    <a:pt x="13" y="72"/>
                    <a:pt x="13" y="69"/>
                  </a:cubicBezTo>
                  <a:cubicBezTo>
                    <a:pt x="13" y="69"/>
                    <a:pt x="13" y="69"/>
                    <a:pt x="13" y="69"/>
                  </a:cubicBezTo>
                  <a:lnTo>
                    <a:pt x="102" y="55"/>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34" name="Freeform 76"/>
            <p:cNvSpPr>
              <a:spLocks noEditPoints="1"/>
            </p:cNvSpPr>
            <p:nvPr/>
          </p:nvSpPr>
          <p:spPr bwMode="auto">
            <a:xfrm>
              <a:off x="3897" y="1236"/>
              <a:ext cx="106" cy="103"/>
            </a:xfrm>
            <a:custGeom>
              <a:avLst/>
              <a:gdLst>
                <a:gd name="T0" fmla="*/ 82 w 86"/>
                <a:gd name="T1" fmla="*/ 47 h 84"/>
                <a:gd name="T2" fmla="*/ 82 w 86"/>
                <a:gd name="T3" fmla="*/ 42 h 84"/>
                <a:gd name="T4" fmla="*/ 43 w 86"/>
                <a:gd name="T5" fmla="*/ 3 h 84"/>
                <a:gd name="T6" fmla="*/ 36 w 86"/>
                <a:gd name="T7" fmla="*/ 3 h 84"/>
                <a:gd name="T8" fmla="*/ 24 w 86"/>
                <a:gd name="T9" fmla="*/ 0 h 84"/>
                <a:gd name="T10" fmla="*/ 0 w 86"/>
                <a:gd name="T11" fmla="*/ 23 h 84"/>
                <a:gd name="T12" fmla="*/ 4 w 86"/>
                <a:gd name="T13" fmla="*/ 36 h 84"/>
                <a:gd name="T14" fmla="*/ 4 w 86"/>
                <a:gd name="T15" fmla="*/ 42 h 84"/>
                <a:gd name="T16" fmla="*/ 43 w 86"/>
                <a:gd name="T17" fmla="*/ 81 h 84"/>
                <a:gd name="T18" fmla="*/ 50 w 86"/>
                <a:gd name="T19" fmla="*/ 80 h 84"/>
                <a:gd name="T20" fmla="*/ 62 w 86"/>
                <a:gd name="T21" fmla="*/ 84 h 84"/>
                <a:gd name="T22" fmla="*/ 86 w 86"/>
                <a:gd name="T23" fmla="*/ 60 h 84"/>
                <a:gd name="T24" fmla="*/ 82 w 86"/>
                <a:gd name="T25" fmla="*/ 47 h 84"/>
                <a:gd name="T26" fmla="*/ 46 w 86"/>
                <a:gd name="T27" fmla="*/ 71 h 84"/>
                <a:gd name="T28" fmla="*/ 23 w 86"/>
                <a:gd name="T29" fmla="*/ 64 h 84"/>
                <a:gd name="T30" fmla="*/ 24 w 86"/>
                <a:gd name="T31" fmla="*/ 51 h 84"/>
                <a:gd name="T32" fmla="*/ 34 w 86"/>
                <a:gd name="T33" fmla="*/ 58 h 84"/>
                <a:gd name="T34" fmla="*/ 52 w 86"/>
                <a:gd name="T35" fmla="*/ 58 h 84"/>
                <a:gd name="T36" fmla="*/ 41 w 86"/>
                <a:gd name="T37" fmla="*/ 47 h 84"/>
                <a:gd name="T38" fmla="*/ 20 w 86"/>
                <a:gd name="T39" fmla="*/ 30 h 84"/>
                <a:gd name="T40" fmla="*/ 37 w 86"/>
                <a:gd name="T41" fmla="*/ 13 h 84"/>
                <a:gd name="T42" fmla="*/ 61 w 86"/>
                <a:gd name="T43" fmla="*/ 19 h 84"/>
                <a:gd name="T44" fmla="*/ 59 w 86"/>
                <a:gd name="T45" fmla="*/ 31 h 84"/>
                <a:gd name="T46" fmla="*/ 42 w 86"/>
                <a:gd name="T47" fmla="*/ 22 h 84"/>
                <a:gd name="T48" fmla="*/ 38 w 86"/>
                <a:gd name="T49" fmla="*/ 34 h 84"/>
                <a:gd name="T50" fmla="*/ 66 w 86"/>
                <a:gd name="T51" fmla="*/ 49 h 84"/>
                <a:gd name="T52" fmla="*/ 46 w 86"/>
                <a:gd name="T53"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6" h="84">
                  <a:moveTo>
                    <a:pt x="82" y="47"/>
                  </a:moveTo>
                  <a:cubicBezTo>
                    <a:pt x="82" y="45"/>
                    <a:pt x="82" y="44"/>
                    <a:pt x="82" y="42"/>
                  </a:cubicBezTo>
                  <a:cubicBezTo>
                    <a:pt x="82" y="20"/>
                    <a:pt x="64" y="3"/>
                    <a:pt x="43" y="3"/>
                  </a:cubicBezTo>
                  <a:cubicBezTo>
                    <a:pt x="41" y="3"/>
                    <a:pt x="39" y="3"/>
                    <a:pt x="36" y="3"/>
                  </a:cubicBezTo>
                  <a:cubicBezTo>
                    <a:pt x="33" y="1"/>
                    <a:pt x="28" y="0"/>
                    <a:pt x="24" y="0"/>
                  </a:cubicBezTo>
                  <a:cubicBezTo>
                    <a:pt x="11" y="0"/>
                    <a:pt x="0" y="10"/>
                    <a:pt x="0" y="23"/>
                  </a:cubicBezTo>
                  <a:cubicBezTo>
                    <a:pt x="0" y="28"/>
                    <a:pt x="2" y="32"/>
                    <a:pt x="4" y="36"/>
                  </a:cubicBezTo>
                  <a:cubicBezTo>
                    <a:pt x="4" y="38"/>
                    <a:pt x="4" y="40"/>
                    <a:pt x="4" y="42"/>
                  </a:cubicBezTo>
                  <a:cubicBezTo>
                    <a:pt x="4" y="63"/>
                    <a:pt x="21" y="81"/>
                    <a:pt x="43" y="81"/>
                  </a:cubicBezTo>
                  <a:cubicBezTo>
                    <a:pt x="45" y="81"/>
                    <a:pt x="48" y="81"/>
                    <a:pt x="50" y="80"/>
                  </a:cubicBezTo>
                  <a:cubicBezTo>
                    <a:pt x="54" y="83"/>
                    <a:pt x="58" y="84"/>
                    <a:pt x="62" y="84"/>
                  </a:cubicBezTo>
                  <a:cubicBezTo>
                    <a:pt x="75" y="84"/>
                    <a:pt x="86" y="73"/>
                    <a:pt x="86" y="60"/>
                  </a:cubicBezTo>
                  <a:cubicBezTo>
                    <a:pt x="86" y="56"/>
                    <a:pt x="84" y="51"/>
                    <a:pt x="82" y="47"/>
                  </a:cubicBezTo>
                  <a:close/>
                  <a:moveTo>
                    <a:pt x="46" y="71"/>
                  </a:moveTo>
                  <a:cubicBezTo>
                    <a:pt x="34" y="71"/>
                    <a:pt x="28" y="69"/>
                    <a:pt x="23" y="64"/>
                  </a:cubicBezTo>
                  <a:cubicBezTo>
                    <a:pt x="17" y="58"/>
                    <a:pt x="19" y="52"/>
                    <a:pt x="24" y="51"/>
                  </a:cubicBezTo>
                  <a:cubicBezTo>
                    <a:pt x="29" y="51"/>
                    <a:pt x="32" y="57"/>
                    <a:pt x="34" y="58"/>
                  </a:cubicBezTo>
                  <a:cubicBezTo>
                    <a:pt x="37" y="60"/>
                    <a:pt x="47" y="64"/>
                    <a:pt x="52" y="58"/>
                  </a:cubicBezTo>
                  <a:cubicBezTo>
                    <a:pt x="58" y="51"/>
                    <a:pt x="48" y="48"/>
                    <a:pt x="41" y="47"/>
                  </a:cubicBezTo>
                  <a:cubicBezTo>
                    <a:pt x="32" y="45"/>
                    <a:pt x="19" y="40"/>
                    <a:pt x="20" y="30"/>
                  </a:cubicBezTo>
                  <a:cubicBezTo>
                    <a:pt x="21" y="19"/>
                    <a:pt x="29" y="14"/>
                    <a:pt x="37" y="13"/>
                  </a:cubicBezTo>
                  <a:cubicBezTo>
                    <a:pt x="48" y="12"/>
                    <a:pt x="55" y="14"/>
                    <a:pt x="61" y="19"/>
                  </a:cubicBezTo>
                  <a:cubicBezTo>
                    <a:pt x="67" y="25"/>
                    <a:pt x="63" y="31"/>
                    <a:pt x="59" y="31"/>
                  </a:cubicBezTo>
                  <a:cubicBezTo>
                    <a:pt x="55" y="32"/>
                    <a:pt x="51" y="22"/>
                    <a:pt x="42" y="22"/>
                  </a:cubicBezTo>
                  <a:cubicBezTo>
                    <a:pt x="33" y="22"/>
                    <a:pt x="27" y="32"/>
                    <a:pt x="38" y="34"/>
                  </a:cubicBezTo>
                  <a:cubicBezTo>
                    <a:pt x="49" y="37"/>
                    <a:pt x="61" y="38"/>
                    <a:pt x="66" y="49"/>
                  </a:cubicBezTo>
                  <a:cubicBezTo>
                    <a:pt x="70" y="59"/>
                    <a:pt x="59" y="70"/>
                    <a:pt x="46" y="71"/>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35" name="Freeform 77"/>
            <p:cNvSpPr>
              <a:spLocks noEditPoints="1"/>
            </p:cNvSpPr>
            <p:nvPr/>
          </p:nvSpPr>
          <p:spPr bwMode="auto">
            <a:xfrm>
              <a:off x="3942" y="1146"/>
              <a:ext cx="59" cy="78"/>
            </a:xfrm>
            <a:custGeom>
              <a:avLst/>
              <a:gdLst>
                <a:gd name="T0" fmla="*/ 42 w 48"/>
                <a:gd name="T1" fmla="*/ 8 h 63"/>
                <a:gd name="T2" fmla="*/ 6 w 48"/>
                <a:gd name="T3" fmla="*/ 8 h 63"/>
                <a:gd name="T4" fmla="*/ 0 w 48"/>
                <a:gd name="T5" fmla="*/ 14 h 63"/>
                <a:gd name="T6" fmla="*/ 0 w 48"/>
                <a:gd name="T7" fmla="*/ 16 h 63"/>
                <a:gd name="T8" fmla="*/ 48 w 48"/>
                <a:gd name="T9" fmla="*/ 16 h 63"/>
                <a:gd name="T10" fmla="*/ 48 w 48"/>
                <a:gd name="T11" fmla="*/ 14 h 63"/>
                <a:gd name="T12" fmla="*/ 42 w 48"/>
                <a:gd name="T13" fmla="*/ 8 h 63"/>
                <a:gd name="T14" fmla="*/ 31 w 48"/>
                <a:gd name="T15" fmla="*/ 4 h 63"/>
                <a:gd name="T16" fmla="*/ 32 w 48"/>
                <a:gd name="T17" fmla="*/ 10 h 63"/>
                <a:gd name="T18" fmla="*/ 16 w 48"/>
                <a:gd name="T19" fmla="*/ 10 h 63"/>
                <a:gd name="T20" fmla="*/ 17 w 48"/>
                <a:gd name="T21" fmla="*/ 4 h 63"/>
                <a:gd name="T22" fmla="*/ 31 w 48"/>
                <a:gd name="T23" fmla="*/ 4 h 63"/>
                <a:gd name="T24" fmla="*/ 32 w 48"/>
                <a:gd name="T25" fmla="*/ 0 h 63"/>
                <a:gd name="T26" fmla="*/ 16 w 48"/>
                <a:gd name="T27" fmla="*/ 0 h 63"/>
                <a:gd name="T28" fmla="*/ 13 w 48"/>
                <a:gd name="T29" fmla="*/ 3 h 63"/>
                <a:gd name="T30" fmla="*/ 12 w 48"/>
                <a:gd name="T31" fmla="*/ 11 h 63"/>
                <a:gd name="T32" fmla="*/ 14 w 48"/>
                <a:gd name="T33" fmla="*/ 14 h 63"/>
                <a:gd name="T34" fmla="*/ 34 w 48"/>
                <a:gd name="T35" fmla="*/ 14 h 63"/>
                <a:gd name="T36" fmla="*/ 36 w 48"/>
                <a:gd name="T37" fmla="*/ 11 h 63"/>
                <a:gd name="T38" fmla="*/ 35 w 48"/>
                <a:gd name="T39" fmla="*/ 3 h 63"/>
                <a:gd name="T40" fmla="*/ 32 w 48"/>
                <a:gd name="T41" fmla="*/ 0 h 63"/>
                <a:gd name="T42" fmla="*/ 43 w 48"/>
                <a:gd name="T43" fmla="*/ 20 h 63"/>
                <a:gd name="T44" fmla="*/ 5 w 48"/>
                <a:gd name="T45" fmla="*/ 20 h 63"/>
                <a:gd name="T46" fmla="*/ 2 w 48"/>
                <a:gd name="T47" fmla="*/ 24 h 63"/>
                <a:gd name="T48" fmla="*/ 5 w 48"/>
                <a:gd name="T49" fmla="*/ 59 h 63"/>
                <a:gd name="T50" fmla="*/ 9 w 48"/>
                <a:gd name="T51" fmla="*/ 63 h 63"/>
                <a:gd name="T52" fmla="*/ 39 w 48"/>
                <a:gd name="T53" fmla="*/ 63 h 63"/>
                <a:gd name="T54" fmla="*/ 43 w 48"/>
                <a:gd name="T55" fmla="*/ 59 h 63"/>
                <a:gd name="T56" fmla="*/ 46 w 48"/>
                <a:gd name="T57" fmla="*/ 24 h 63"/>
                <a:gd name="T58" fmla="*/ 43 w 48"/>
                <a:gd name="T59" fmla="*/ 20 h 63"/>
                <a:gd name="T60" fmla="*/ 16 w 48"/>
                <a:gd name="T61" fmla="*/ 55 h 63"/>
                <a:gd name="T62" fmla="*/ 10 w 48"/>
                <a:gd name="T63" fmla="*/ 55 h 63"/>
                <a:gd name="T64" fmla="*/ 8 w 48"/>
                <a:gd name="T65" fmla="*/ 28 h 63"/>
                <a:gd name="T66" fmla="*/ 16 w 48"/>
                <a:gd name="T67" fmla="*/ 28 h 63"/>
                <a:gd name="T68" fmla="*/ 16 w 48"/>
                <a:gd name="T69" fmla="*/ 55 h 63"/>
                <a:gd name="T70" fmla="*/ 28 w 48"/>
                <a:gd name="T71" fmla="*/ 55 h 63"/>
                <a:gd name="T72" fmla="*/ 20 w 48"/>
                <a:gd name="T73" fmla="*/ 55 h 63"/>
                <a:gd name="T74" fmla="*/ 20 w 48"/>
                <a:gd name="T75" fmla="*/ 28 h 63"/>
                <a:gd name="T76" fmla="*/ 28 w 48"/>
                <a:gd name="T77" fmla="*/ 28 h 63"/>
                <a:gd name="T78" fmla="*/ 28 w 48"/>
                <a:gd name="T79" fmla="*/ 55 h 63"/>
                <a:gd name="T80" fmla="*/ 38 w 48"/>
                <a:gd name="T81" fmla="*/ 55 h 63"/>
                <a:gd name="T82" fmla="*/ 32 w 48"/>
                <a:gd name="T83" fmla="*/ 55 h 63"/>
                <a:gd name="T84" fmla="*/ 32 w 48"/>
                <a:gd name="T85" fmla="*/ 28 h 63"/>
                <a:gd name="T86" fmla="*/ 40 w 48"/>
                <a:gd name="T87" fmla="*/ 28 h 63"/>
                <a:gd name="T88" fmla="*/ 38 w 48"/>
                <a:gd name="T89" fmla="*/ 5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8" h="63">
                  <a:moveTo>
                    <a:pt x="42" y="8"/>
                  </a:moveTo>
                  <a:cubicBezTo>
                    <a:pt x="6" y="8"/>
                    <a:pt x="6" y="8"/>
                    <a:pt x="6" y="8"/>
                  </a:cubicBezTo>
                  <a:cubicBezTo>
                    <a:pt x="3" y="8"/>
                    <a:pt x="0" y="10"/>
                    <a:pt x="0" y="14"/>
                  </a:cubicBezTo>
                  <a:cubicBezTo>
                    <a:pt x="0" y="16"/>
                    <a:pt x="0" y="16"/>
                    <a:pt x="0" y="16"/>
                  </a:cubicBezTo>
                  <a:cubicBezTo>
                    <a:pt x="48" y="16"/>
                    <a:pt x="48" y="16"/>
                    <a:pt x="48" y="16"/>
                  </a:cubicBezTo>
                  <a:cubicBezTo>
                    <a:pt x="48" y="14"/>
                    <a:pt x="48" y="14"/>
                    <a:pt x="48" y="14"/>
                  </a:cubicBezTo>
                  <a:cubicBezTo>
                    <a:pt x="48" y="10"/>
                    <a:pt x="45" y="8"/>
                    <a:pt x="42" y="8"/>
                  </a:cubicBezTo>
                  <a:close/>
                  <a:moveTo>
                    <a:pt x="31" y="4"/>
                  </a:moveTo>
                  <a:cubicBezTo>
                    <a:pt x="32" y="10"/>
                    <a:pt x="32" y="10"/>
                    <a:pt x="32" y="10"/>
                  </a:cubicBezTo>
                  <a:cubicBezTo>
                    <a:pt x="16" y="10"/>
                    <a:pt x="16" y="10"/>
                    <a:pt x="16" y="10"/>
                  </a:cubicBezTo>
                  <a:cubicBezTo>
                    <a:pt x="17" y="4"/>
                    <a:pt x="17" y="4"/>
                    <a:pt x="17" y="4"/>
                  </a:cubicBezTo>
                  <a:cubicBezTo>
                    <a:pt x="31" y="4"/>
                    <a:pt x="31" y="4"/>
                    <a:pt x="31" y="4"/>
                  </a:cubicBezTo>
                  <a:moveTo>
                    <a:pt x="32" y="0"/>
                  </a:moveTo>
                  <a:cubicBezTo>
                    <a:pt x="16" y="0"/>
                    <a:pt x="16" y="0"/>
                    <a:pt x="16" y="0"/>
                  </a:cubicBezTo>
                  <a:cubicBezTo>
                    <a:pt x="15" y="0"/>
                    <a:pt x="13" y="1"/>
                    <a:pt x="13" y="3"/>
                  </a:cubicBezTo>
                  <a:cubicBezTo>
                    <a:pt x="12" y="11"/>
                    <a:pt x="12" y="11"/>
                    <a:pt x="12" y="11"/>
                  </a:cubicBezTo>
                  <a:cubicBezTo>
                    <a:pt x="11" y="13"/>
                    <a:pt x="13" y="14"/>
                    <a:pt x="14" y="14"/>
                  </a:cubicBezTo>
                  <a:cubicBezTo>
                    <a:pt x="34" y="14"/>
                    <a:pt x="34" y="14"/>
                    <a:pt x="34" y="14"/>
                  </a:cubicBezTo>
                  <a:cubicBezTo>
                    <a:pt x="36" y="14"/>
                    <a:pt x="37" y="13"/>
                    <a:pt x="36" y="11"/>
                  </a:cubicBezTo>
                  <a:cubicBezTo>
                    <a:pt x="35" y="3"/>
                    <a:pt x="35" y="3"/>
                    <a:pt x="35" y="3"/>
                  </a:cubicBezTo>
                  <a:cubicBezTo>
                    <a:pt x="35" y="1"/>
                    <a:pt x="34" y="0"/>
                    <a:pt x="32" y="0"/>
                  </a:cubicBezTo>
                  <a:close/>
                  <a:moveTo>
                    <a:pt x="43" y="20"/>
                  </a:moveTo>
                  <a:cubicBezTo>
                    <a:pt x="5" y="20"/>
                    <a:pt x="5" y="20"/>
                    <a:pt x="5" y="20"/>
                  </a:cubicBezTo>
                  <a:cubicBezTo>
                    <a:pt x="3" y="20"/>
                    <a:pt x="2" y="21"/>
                    <a:pt x="2" y="24"/>
                  </a:cubicBezTo>
                  <a:cubicBezTo>
                    <a:pt x="5" y="59"/>
                    <a:pt x="5" y="59"/>
                    <a:pt x="5" y="59"/>
                  </a:cubicBezTo>
                  <a:cubicBezTo>
                    <a:pt x="5" y="61"/>
                    <a:pt x="7" y="63"/>
                    <a:pt x="9" y="63"/>
                  </a:cubicBezTo>
                  <a:cubicBezTo>
                    <a:pt x="39" y="63"/>
                    <a:pt x="39" y="63"/>
                    <a:pt x="39" y="63"/>
                  </a:cubicBezTo>
                  <a:cubicBezTo>
                    <a:pt x="41" y="63"/>
                    <a:pt x="43" y="61"/>
                    <a:pt x="43" y="59"/>
                  </a:cubicBezTo>
                  <a:cubicBezTo>
                    <a:pt x="46" y="24"/>
                    <a:pt x="46" y="24"/>
                    <a:pt x="46" y="24"/>
                  </a:cubicBezTo>
                  <a:cubicBezTo>
                    <a:pt x="47" y="21"/>
                    <a:pt x="45" y="20"/>
                    <a:pt x="43" y="20"/>
                  </a:cubicBezTo>
                  <a:close/>
                  <a:moveTo>
                    <a:pt x="16" y="55"/>
                  </a:moveTo>
                  <a:cubicBezTo>
                    <a:pt x="10" y="55"/>
                    <a:pt x="10" y="55"/>
                    <a:pt x="10" y="55"/>
                  </a:cubicBezTo>
                  <a:cubicBezTo>
                    <a:pt x="8" y="28"/>
                    <a:pt x="8" y="28"/>
                    <a:pt x="8" y="28"/>
                  </a:cubicBezTo>
                  <a:cubicBezTo>
                    <a:pt x="16" y="28"/>
                    <a:pt x="16" y="28"/>
                    <a:pt x="16" y="28"/>
                  </a:cubicBezTo>
                  <a:lnTo>
                    <a:pt x="16" y="55"/>
                  </a:lnTo>
                  <a:close/>
                  <a:moveTo>
                    <a:pt x="28" y="55"/>
                  </a:moveTo>
                  <a:cubicBezTo>
                    <a:pt x="20" y="55"/>
                    <a:pt x="20" y="55"/>
                    <a:pt x="20" y="55"/>
                  </a:cubicBezTo>
                  <a:cubicBezTo>
                    <a:pt x="20" y="28"/>
                    <a:pt x="20" y="28"/>
                    <a:pt x="20" y="28"/>
                  </a:cubicBezTo>
                  <a:cubicBezTo>
                    <a:pt x="28" y="28"/>
                    <a:pt x="28" y="28"/>
                    <a:pt x="28" y="28"/>
                  </a:cubicBezTo>
                  <a:lnTo>
                    <a:pt x="28" y="55"/>
                  </a:lnTo>
                  <a:close/>
                  <a:moveTo>
                    <a:pt x="38" y="55"/>
                  </a:moveTo>
                  <a:cubicBezTo>
                    <a:pt x="32" y="55"/>
                    <a:pt x="32" y="55"/>
                    <a:pt x="32" y="55"/>
                  </a:cubicBezTo>
                  <a:cubicBezTo>
                    <a:pt x="32" y="28"/>
                    <a:pt x="32" y="28"/>
                    <a:pt x="32" y="28"/>
                  </a:cubicBezTo>
                  <a:cubicBezTo>
                    <a:pt x="40" y="28"/>
                    <a:pt x="40" y="28"/>
                    <a:pt x="40" y="28"/>
                  </a:cubicBezTo>
                  <a:lnTo>
                    <a:pt x="38" y="55"/>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36" name="Freeform 78"/>
            <p:cNvSpPr>
              <a:spLocks noEditPoints="1"/>
            </p:cNvSpPr>
            <p:nvPr/>
          </p:nvSpPr>
          <p:spPr bwMode="auto">
            <a:xfrm>
              <a:off x="3770" y="1774"/>
              <a:ext cx="160" cy="160"/>
            </a:xfrm>
            <a:custGeom>
              <a:avLst/>
              <a:gdLst>
                <a:gd name="T0" fmla="*/ 65 w 130"/>
                <a:gd name="T1" fmla="*/ 0 h 130"/>
                <a:gd name="T2" fmla="*/ 0 w 130"/>
                <a:gd name="T3" fmla="*/ 65 h 130"/>
                <a:gd name="T4" fmla="*/ 65 w 130"/>
                <a:gd name="T5" fmla="*/ 130 h 130"/>
                <a:gd name="T6" fmla="*/ 130 w 130"/>
                <a:gd name="T7" fmla="*/ 65 h 130"/>
                <a:gd name="T8" fmla="*/ 65 w 130"/>
                <a:gd name="T9" fmla="*/ 0 h 130"/>
                <a:gd name="T10" fmla="*/ 65 w 130"/>
                <a:gd name="T11" fmla="*/ 114 h 130"/>
                <a:gd name="T12" fmla="*/ 16 w 130"/>
                <a:gd name="T13" fmla="*/ 65 h 130"/>
                <a:gd name="T14" fmla="*/ 65 w 130"/>
                <a:gd name="T15" fmla="*/ 16 h 130"/>
                <a:gd name="T16" fmla="*/ 114 w 130"/>
                <a:gd name="T17" fmla="*/ 65 h 130"/>
                <a:gd name="T18" fmla="*/ 65 w 130"/>
                <a:gd name="T19" fmla="*/ 114 h 130"/>
                <a:gd name="T20" fmla="*/ 40 w 130"/>
                <a:gd name="T21" fmla="*/ 65 h 130"/>
                <a:gd name="T22" fmla="*/ 65 w 130"/>
                <a:gd name="T23" fmla="*/ 90 h 130"/>
                <a:gd name="T24" fmla="*/ 89 w 130"/>
                <a:gd name="T25" fmla="*/ 65 h 130"/>
                <a:gd name="T26" fmla="*/ 65 w 130"/>
                <a:gd name="T27" fmla="*/ 41 h 130"/>
                <a:gd name="T28" fmla="*/ 40 w 130"/>
                <a:gd name="T29" fmla="*/ 6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0">
                  <a:moveTo>
                    <a:pt x="65" y="0"/>
                  </a:moveTo>
                  <a:cubicBezTo>
                    <a:pt x="29" y="0"/>
                    <a:pt x="0" y="29"/>
                    <a:pt x="0" y="65"/>
                  </a:cubicBezTo>
                  <a:cubicBezTo>
                    <a:pt x="0" y="101"/>
                    <a:pt x="29" y="130"/>
                    <a:pt x="65" y="130"/>
                  </a:cubicBezTo>
                  <a:cubicBezTo>
                    <a:pt x="101" y="130"/>
                    <a:pt x="130" y="101"/>
                    <a:pt x="130" y="65"/>
                  </a:cubicBezTo>
                  <a:cubicBezTo>
                    <a:pt x="130" y="29"/>
                    <a:pt x="101" y="0"/>
                    <a:pt x="65" y="0"/>
                  </a:cubicBezTo>
                  <a:close/>
                  <a:moveTo>
                    <a:pt x="65" y="114"/>
                  </a:moveTo>
                  <a:cubicBezTo>
                    <a:pt x="38" y="114"/>
                    <a:pt x="16" y="92"/>
                    <a:pt x="16" y="65"/>
                  </a:cubicBezTo>
                  <a:cubicBezTo>
                    <a:pt x="16" y="38"/>
                    <a:pt x="38" y="16"/>
                    <a:pt x="65" y="16"/>
                  </a:cubicBezTo>
                  <a:cubicBezTo>
                    <a:pt x="92" y="16"/>
                    <a:pt x="114" y="38"/>
                    <a:pt x="114" y="65"/>
                  </a:cubicBezTo>
                  <a:cubicBezTo>
                    <a:pt x="114" y="92"/>
                    <a:pt x="92" y="114"/>
                    <a:pt x="65" y="114"/>
                  </a:cubicBezTo>
                  <a:close/>
                  <a:moveTo>
                    <a:pt x="40" y="65"/>
                  </a:moveTo>
                  <a:cubicBezTo>
                    <a:pt x="40" y="79"/>
                    <a:pt x="51" y="90"/>
                    <a:pt x="65" y="90"/>
                  </a:cubicBezTo>
                  <a:cubicBezTo>
                    <a:pt x="78" y="90"/>
                    <a:pt x="89" y="79"/>
                    <a:pt x="89" y="65"/>
                  </a:cubicBezTo>
                  <a:cubicBezTo>
                    <a:pt x="89" y="52"/>
                    <a:pt x="78" y="41"/>
                    <a:pt x="65" y="41"/>
                  </a:cubicBezTo>
                  <a:cubicBezTo>
                    <a:pt x="51" y="41"/>
                    <a:pt x="40" y="52"/>
                    <a:pt x="40" y="65"/>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37" name="Freeform 79"/>
            <p:cNvSpPr>
              <a:spLocks noEditPoints="1"/>
            </p:cNvSpPr>
            <p:nvPr/>
          </p:nvSpPr>
          <p:spPr bwMode="auto">
            <a:xfrm>
              <a:off x="3654" y="1102"/>
              <a:ext cx="265" cy="116"/>
            </a:xfrm>
            <a:custGeom>
              <a:avLst/>
              <a:gdLst>
                <a:gd name="T0" fmla="*/ 188 w 216"/>
                <a:gd name="T1" fmla="*/ 41 h 94"/>
                <a:gd name="T2" fmla="*/ 178 w 216"/>
                <a:gd name="T3" fmla="*/ 43 h 94"/>
                <a:gd name="T4" fmla="*/ 129 w 216"/>
                <a:gd name="T5" fmla="*/ 0 h 94"/>
                <a:gd name="T6" fmla="*/ 111 w 216"/>
                <a:gd name="T7" fmla="*/ 3 h 94"/>
                <a:gd name="T8" fmla="*/ 108 w 216"/>
                <a:gd name="T9" fmla="*/ 6 h 94"/>
                <a:gd name="T10" fmla="*/ 108 w 216"/>
                <a:gd name="T11" fmla="*/ 91 h 94"/>
                <a:gd name="T12" fmla="*/ 111 w 216"/>
                <a:gd name="T13" fmla="*/ 94 h 94"/>
                <a:gd name="T14" fmla="*/ 188 w 216"/>
                <a:gd name="T15" fmla="*/ 94 h 94"/>
                <a:gd name="T16" fmla="*/ 216 w 216"/>
                <a:gd name="T17" fmla="*/ 68 h 94"/>
                <a:gd name="T18" fmla="*/ 188 w 216"/>
                <a:gd name="T19" fmla="*/ 41 h 94"/>
                <a:gd name="T20" fmla="*/ 85 w 216"/>
                <a:gd name="T21" fmla="*/ 94 h 94"/>
                <a:gd name="T22" fmla="*/ 91 w 216"/>
                <a:gd name="T23" fmla="*/ 94 h 94"/>
                <a:gd name="T24" fmla="*/ 95 w 216"/>
                <a:gd name="T25" fmla="*/ 47 h 94"/>
                <a:gd name="T26" fmla="*/ 91 w 216"/>
                <a:gd name="T27" fmla="*/ 0 h 94"/>
                <a:gd name="T28" fmla="*/ 85 w 216"/>
                <a:gd name="T29" fmla="*/ 0 h 94"/>
                <a:gd name="T30" fmla="*/ 81 w 216"/>
                <a:gd name="T31" fmla="*/ 47 h 94"/>
                <a:gd name="T32" fmla="*/ 85 w 216"/>
                <a:gd name="T33" fmla="*/ 94 h 94"/>
                <a:gd name="T34" fmla="*/ 64 w 216"/>
                <a:gd name="T35" fmla="*/ 94 h 94"/>
                <a:gd name="T36" fmla="*/ 58 w 216"/>
                <a:gd name="T37" fmla="*/ 94 h 94"/>
                <a:gd name="T38" fmla="*/ 54 w 216"/>
                <a:gd name="T39" fmla="*/ 60 h 94"/>
                <a:gd name="T40" fmla="*/ 58 w 216"/>
                <a:gd name="T41" fmla="*/ 27 h 94"/>
                <a:gd name="T42" fmla="*/ 64 w 216"/>
                <a:gd name="T43" fmla="*/ 27 h 94"/>
                <a:gd name="T44" fmla="*/ 68 w 216"/>
                <a:gd name="T45" fmla="*/ 61 h 94"/>
                <a:gd name="T46" fmla="*/ 64 w 216"/>
                <a:gd name="T47" fmla="*/ 94 h 94"/>
                <a:gd name="T48" fmla="*/ 31 w 216"/>
                <a:gd name="T49" fmla="*/ 94 h 94"/>
                <a:gd name="T50" fmla="*/ 37 w 216"/>
                <a:gd name="T51" fmla="*/ 94 h 94"/>
                <a:gd name="T52" fmla="*/ 41 w 216"/>
                <a:gd name="T53" fmla="*/ 67 h 94"/>
                <a:gd name="T54" fmla="*/ 37 w 216"/>
                <a:gd name="T55" fmla="*/ 40 h 94"/>
                <a:gd name="T56" fmla="*/ 31 w 216"/>
                <a:gd name="T57" fmla="*/ 40 h 94"/>
                <a:gd name="T58" fmla="*/ 27 w 216"/>
                <a:gd name="T59" fmla="*/ 67 h 94"/>
                <a:gd name="T60" fmla="*/ 31 w 216"/>
                <a:gd name="T61" fmla="*/ 94 h 94"/>
                <a:gd name="T62" fmla="*/ 4 w 216"/>
                <a:gd name="T63" fmla="*/ 81 h 94"/>
                <a:gd name="T64" fmla="*/ 10 w 216"/>
                <a:gd name="T65" fmla="*/ 81 h 94"/>
                <a:gd name="T66" fmla="*/ 14 w 216"/>
                <a:gd name="T67" fmla="*/ 67 h 94"/>
                <a:gd name="T68" fmla="*/ 10 w 216"/>
                <a:gd name="T69" fmla="*/ 54 h 94"/>
                <a:gd name="T70" fmla="*/ 4 w 216"/>
                <a:gd name="T71" fmla="*/ 54 h 94"/>
                <a:gd name="T72" fmla="*/ 0 w 216"/>
                <a:gd name="T73" fmla="*/ 67 h 94"/>
                <a:gd name="T74" fmla="*/ 4 w 216"/>
                <a:gd name="T75" fmla="*/ 8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94">
                  <a:moveTo>
                    <a:pt x="188" y="41"/>
                  </a:moveTo>
                  <a:cubicBezTo>
                    <a:pt x="184" y="41"/>
                    <a:pt x="181" y="42"/>
                    <a:pt x="178" y="43"/>
                  </a:cubicBezTo>
                  <a:cubicBezTo>
                    <a:pt x="175" y="19"/>
                    <a:pt x="154" y="0"/>
                    <a:pt x="129" y="0"/>
                  </a:cubicBezTo>
                  <a:cubicBezTo>
                    <a:pt x="122" y="0"/>
                    <a:pt x="116" y="1"/>
                    <a:pt x="111" y="3"/>
                  </a:cubicBezTo>
                  <a:cubicBezTo>
                    <a:pt x="109" y="4"/>
                    <a:pt x="108" y="5"/>
                    <a:pt x="108" y="6"/>
                  </a:cubicBezTo>
                  <a:cubicBezTo>
                    <a:pt x="108" y="91"/>
                    <a:pt x="108" y="91"/>
                    <a:pt x="108" y="91"/>
                  </a:cubicBezTo>
                  <a:cubicBezTo>
                    <a:pt x="108" y="93"/>
                    <a:pt x="110" y="94"/>
                    <a:pt x="111" y="94"/>
                  </a:cubicBezTo>
                  <a:cubicBezTo>
                    <a:pt x="111" y="94"/>
                    <a:pt x="188" y="94"/>
                    <a:pt x="188" y="94"/>
                  </a:cubicBezTo>
                  <a:cubicBezTo>
                    <a:pt x="204" y="94"/>
                    <a:pt x="216" y="82"/>
                    <a:pt x="216" y="68"/>
                  </a:cubicBezTo>
                  <a:cubicBezTo>
                    <a:pt x="216" y="53"/>
                    <a:pt x="204" y="41"/>
                    <a:pt x="188" y="41"/>
                  </a:cubicBezTo>
                  <a:close/>
                  <a:moveTo>
                    <a:pt x="85" y="94"/>
                  </a:moveTo>
                  <a:cubicBezTo>
                    <a:pt x="91" y="94"/>
                    <a:pt x="91" y="94"/>
                    <a:pt x="91" y="94"/>
                  </a:cubicBezTo>
                  <a:cubicBezTo>
                    <a:pt x="95" y="47"/>
                    <a:pt x="95" y="47"/>
                    <a:pt x="95" y="47"/>
                  </a:cubicBezTo>
                  <a:cubicBezTo>
                    <a:pt x="91" y="0"/>
                    <a:pt x="91" y="0"/>
                    <a:pt x="91" y="0"/>
                  </a:cubicBezTo>
                  <a:cubicBezTo>
                    <a:pt x="85" y="0"/>
                    <a:pt x="85" y="0"/>
                    <a:pt x="85" y="0"/>
                  </a:cubicBezTo>
                  <a:cubicBezTo>
                    <a:pt x="81" y="47"/>
                    <a:pt x="81" y="47"/>
                    <a:pt x="81" y="47"/>
                  </a:cubicBezTo>
                  <a:lnTo>
                    <a:pt x="85" y="94"/>
                  </a:lnTo>
                  <a:close/>
                  <a:moveTo>
                    <a:pt x="64" y="94"/>
                  </a:moveTo>
                  <a:cubicBezTo>
                    <a:pt x="58" y="94"/>
                    <a:pt x="58" y="94"/>
                    <a:pt x="58" y="94"/>
                  </a:cubicBezTo>
                  <a:cubicBezTo>
                    <a:pt x="54" y="60"/>
                    <a:pt x="54" y="60"/>
                    <a:pt x="54" y="60"/>
                  </a:cubicBezTo>
                  <a:cubicBezTo>
                    <a:pt x="58" y="27"/>
                    <a:pt x="58" y="27"/>
                    <a:pt x="58" y="27"/>
                  </a:cubicBezTo>
                  <a:cubicBezTo>
                    <a:pt x="64" y="27"/>
                    <a:pt x="64" y="27"/>
                    <a:pt x="64" y="27"/>
                  </a:cubicBezTo>
                  <a:cubicBezTo>
                    <a:pt x="68" y="61"/>
                    <a:pt x="68" y="61"/>
                    <a:pt x="68" y="61"/>
                  </a:cubicBezTo>
                  <a:lnTo>
                    <a:pt x="64" y="94"/>
                  </a:lnTo>
                  <a:close/>
                  <a:moveTo>
                    <a:pt x="31" y="94"/>
                  </a:moveTo>
                  <a:cubicBezTo>
                    <a:pt x="37" y="94"/>
                    <a:pt x="37" y="94"/>
                    <a:pt x="37" y="94"/>
                  </a:cubicBezTo>
                  <a:cubicBezTo>
                    <a:pt x="41" y="67"/>
                    <a:pt x="41" y="67"/>
                    <a:pt x="41" y="67"/>
                  </a:cubicBezTo>
                  <a:cubicBezTo>
                    <a:pt x="37" y="40"/>
                    <a:pt x="37" y="40"/>
                    <a:pt x="37" y="40"/>
                  </a:cubicBezTo>
                  <a:cubicBezTo>
                    <a:pt x="31" y="40"/>
                    <a:pt x="31" y="40"/>
                    <a:pt x="31" y="40"/>
                  </a:cubicBezTo>
                  <a:cubicBezTo>
                    <a:pt x="27" y="67"/>
                    <a:pt x="27" y="67"/>
                    <a:pt x="27" y="67"/>
                  </a:cubicBezTo>
                  <a:lnTo>
                    <a:pt x="31" y="94"/>
                  </a:lnTo>
                  <a:close/>
                  <a:moveTo>
                    <a:pt x="4" y="81"/>
                  </a:moveTo>
                  <a:cubicBezTo>
                    <a:pt x="10" y="81"/>
                    <a:pt x="10" y="81"/>
                    <a:pt x="10" y="81"/>
                  </a:cubicBezTo>
                  <a:cubicBezTo>
                    <a:pt x="14" y="67"/>
                    <a:pt x="14" y="67"/>
                    <a:pt x="14" y="67"/>
                  </a:cubicBezTo>
                  <a:cubicBezTo>
                    <a:pt x="10" y="54"/>
                    <a:pt x="10" y="54"/>
                    <a:pt x="10" y="54"/>
                  </a:cubicBezTo>
                  <a:cubicBezTo>
                    <a:pt x="4" y="54"/>
                    <a:pt x="4" y="54"/>
                    <a:pt x="4" y="54"/>
                  </a:cubicBezTo>
                  <a:cubicBezTo>
                    <a:pt x="0" y="67"/>
                    <a:pt x="0" y="67"/>
                    <a:pt x="0" y="67"/>
                  </a:cubicBezTo>
                  <a:lnTo>
                    <a:pt x="4" y="81"/>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38" name="Freeform 80"/>
            <p:cNvSpPr>
              <a:spLocks noEditPoints="1"/>
            </p:cNvSpPr>
            <p:nvPr/>
          </p:nvSpPr>
          <p:spPr bwMode="auto">
            <a:xfrm>
              <a:off x="3704" y="1240"/>
              <a:ext cx="148" cy="130"/>
            </a:xfrm>
            <a:custGeom>
              <a:avLst/>
              <a:gdLst>
                <a:gd name="T0" fmla="*/ 50 w 120"/>
                <a:gd name="T1" fmla="*/ 0 h 106"/>
                <a:gd name="T2" fmla="*/ 50 w 120"/>
                <a:gd name="T3" fmla="*/ 0 h 106"/>
                <a:gd name="T4" fmla="*/ 100 w 120"/>
                <a:gd name="T5" fmla="*/ 41 h 106"/>
                <a:gd name="T6" fmla="*/ 50 w 120"/>
                <a:gd name="T7" fmla="*/ 81 h 106"/>
                <a:gd name="T8" fmla="*/ 42 w 120"/>
                <a:gd name="T9" fmla="*/ 80 h 106"/>
                <a:gd name="T10" fmla="*/ 7 w 120"/>
                <a:gd name="T11" fmla="*/ 93 h 106"/>
                <a:gd name="T12" fmla="*/ 7 w 120"/>
                <a:gd name="T13" fmla="*/ 91 h 106"/>
                <a:gd name="T14" fmla="*/ 19 w 120"/>
                <a:gd name="T15" fmla="*/ 75 h 106"/>
                <a:gd name="T16" fmla="*/ 19 w 120"/>
                <a:gd name="T17" fmla="*/ 72 h 106"/>
                <a:gd name="T18" fmla="*/ 0 w 120"/>
                <a:gd name="T19" fmla="*/ 41 h 106"/>
                <a:gd name="T20" fmla="*/ 50 w 120"/>
                <a:gd name="T21" fmla="*/ 0 h 106"/>
                <a:gd name="T22" fmla="*/ 104 w 120"/>
                <a:gd name="T23" fmla="*/ 91 h 106"/>
                <a:gd name="T24" fmla="*/ 113 w 120"/>
                <a:gd name="T25" fmla="*/ 104 h 106"/>
                <a:gd name="T26" fmla="*/ 113 w 120"/>
                <a:gd name="T27" fmla="*/ 106 h 106"/>
                <a:gd name="T28" fmla="*/ 83 w 120"/>
                <a:gd name="T29" fmla="*/ 95 h 106"/>
                <a:gd name="T30" fmla="*/ 77 w 120"/>
                <a:gd name="T31" fmla="*/ 96 h 106"/>
                <a:gd name="T32" fmla="*/ 50 w 120"/>
                <a:gd name="T33" fmla="*/ 89 h 106"/>
                <a:gd name="T34" fmla="*/ 90 w 120"/>
                <a:gd name="T35" fmla="*/ 75 h 106"/>
                <a:gd name="T36" fmla="*/ 103 w 120"/>
                <a:gd name="T37" fmla="*/ 60 h 106"/>
                <a:gd name="T38" fmla="*/ 108 w 120"/>
                <a:gd name="T39" fmla="*/ 41 h 106"/>
                <a:gd name="T40" fmla="*/ 108 w 120"/>
                <a:gd name="T41" fmla="*/ 37 h 106"/>
                <a:gd name="T42" fmla="*/ 120 w 120"/>
                <a:gd name="T43" fmla="*/ 61 h 106"/>
                <a:gd name="T44" fmla="*/ 104 w 120"/>
                <a:gd name="T45" fmla="*/ 88 h 106"/>
                <a:gd name="T46" fmla="*/ 104 w 120"/>
                <a:gd name="T47" fmla="*/ 9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106">
                  <a:moveTo>
                    <a:pt x="50" y="0"/>
                  </a:moveTo>
                  <a:cubicBezTo>
                    <a:pt x="50" y="0"/>
                    <a:pt x="50" y="0"/>
                    <a:pt x="50" y="0"/>
                  </a:cubicBezTo>
                  <a:cubicBezTo>
                    <a:pt x="78" y="0"/>
                    <a:pt x="100" y="18"/>
                    <a:pt x="100" y="41"/>
                  </a:cubicBezTo>
                  <a:cubicBezTo>
                    <a:pt x="100" y="63"/>
                    <a:pt x="78" y="81"/>
                    <a:pt x="50" y="81"/>
                  </a:cubicBezTo>
                  <a:cubicBezTo>
                    <a:pt x="47" y="81"/>
                    <a:pt x="45" y="81"/>
                    <a:pt x="42" y="80"/>
                  </a:cubicBezTo>
                  <a:cubicBezTo>
                    <a:pt x="32" y="91"/>
                    <a:pt x="19" y="93"/>
                    <a:pt x="7" y="93"/>
                  </a:cubicBezTo>
                  <a:cubicBezTo>
                    <a:pt x="7" y="91"/>
                    <a:pt x="7" y="91"/>
                    <a:pt x="7" y="91"/>
                  </a:cubicBezTo>
                  <a:cubicBezTo>
                    <a:pt x="14" y="87"/>
                    <a:pt x="19" y="81"/>
                    <a:pt x="19" y="75"/>
                  </a:cubicBezTo>
                  <a:cubicBezTo>
                    <a:pt x="19" y="74"/>
                    <a:pt x="19" y="73"/>
                    <a:pt x="19" y="72"/>
                  </a:cubicBezTo>
                  <a:cubicBezTo>
                    <a:pt x="8" y="65"/>
                    <a:pt x="0" y="53"/>
                    <a:pt x="0" y="41"/>
                  </a:cubicBezTo>
                  <a:cubicBezTo>
                    <a:pt x="0" y="18"/>
                    <a:pt x="23" y="0"/>
                    <a:pt x="50" y="0"/>
                  </a:cubicBezTo>
                  <a:close/>
                  <a:moveTo>
                    <a:pt x="104" y="91"/>
                  </a:moveTo>
                  <a:cubicBezTo>
                    <a:pt x="104" y="96"/>
                    <a:pt x="107" y="101"/>
                    <a:pt x="113" y="104"/>
                  </a:cubicBezTo>
                  <a:cubicBezTo>
                    <a:pt x="113" y="106"/>
                    <a:pt x="113" y="106"/>
                    <a:pt x="113" y="106"/>
                  </a:cubicBezTo>
                  <a:cubicBezTo>
                    <a:pt x="102" y="106"/>
                    <a:pt x="93" y="105"/>
                    <a:pt x="83" y="95"/>
                  </a:cubicBezTo>
                  <a:cubicBezTo>
                    <a:pt x="81" y="96"/>
                    <a:pt x="79" y="96"/>
                    <a:pt x="77" y="96"/>
                  </a:cubicBezTo>
                  <a:cubicBezTo>
                    <a:pt x="67" y="96"/>
                    <a:pt x="58" y="93"/>
                    <a:pt x="50" y="89"/>
                  </a:cubicBezTo>
                  <a:cubicBezTo>
                    <a:pt x="65" y="89"/>
                    <a:pt x="79" y="84"/>
                    <a:pt x="90" y="75"/>
                  </a:cubicBezTo>
                  <a:cubicBezTo>
                    <a:pt x="96" y="71"/>
                    <a:pt x="100" y="66"/>
                    <a:pt x="103" y="60"/>
                  </a:cubicBezTo>
                  <a:cubicBezTo>
                    <a:pt x="106" y="54"/>
                    <a:pt x="108" y="47"/>
                    <a:pt x="108" y="41"/>
                  </a:cubicBezTo>
                  <a:cubicBezTo>
                    <a:pt x="108" y="40"/>
                    <a:pt x="108" y="38"/>
                    <a:pt x="108" y="37"/>
                  </a:cubicBezTo>
                  <a:cubicBezTo>
                    <a:pt x="115" y="44"/>
                    <a:pt x="120" y="52"/>
                    <a:pt x="120" y="61"/>
                  </a:cubicBezTo>
                  <a:cubicBezTo>
                    <a:pt x="120" y="72"/>
                    <a:pt x="114" y="82"/>
                    <a:pt x="104" y="88"/>
                  </a:cubicBezTo>
                  <a:cubicBezTo>
                    <a:pt x="104" y="89"/>
                    <a:pt x="104" y="90"/>
                    <a:pt x="104" y="91"/>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39" name="Freeform 81"/>
            <p:cNvSpPr>
              <a:spLocks noEditPoints="1"/>
            </p:cNvSpPr>
            <p:nvPr/>
          </p:nvSpPr>
          <p:spPr bwMode="auto">
            <a:xfrm>
              <a:off x="3719" y="1386"/>
              <a:ext cx="130" cy="129"/>
            </a:xfrm>
            <a:custGeom>
              <a:avLst/>
              <a:gdLst>
                <a:gd name="T0" fmla="*/ 20 w 106"/>
                <a:gd name="T1" fmla="*/ 52 h 105"/>
                <a:gd name="T2" fmla="*/ 20 w 106"/>
                <a:gd name="T3" fmla="*/ 49 h 105"/>
                <a:gd name="T4" fmla="*/ 1 w 106"/>
                <a:gd name="T5" fmla="*/ 43 h 105"/>
                <a:gd name="T6" fmla="*/ 0 w 106"/>
                <a:gd name="T7" fmla="*/ 52 h 105"/>
                <a:gd name="T8" fmla="*/ 17 w 106"/>
                <a:gd name="T9" fmla="*/ 91 h 105"/>
                <a:gd name="T10" fmla="*/ 29 w 106"/>
                <a:gd name="T11" fmla="*/ 75 h 105"/>
                <a:gd name="T12" fmla="*/ 20 w 106"/>
                <a:gd name="T13" fmla="*/ 52 h 105"/>
                <a:gd name="T14" fmla="*/ 86 w 106"/>
                <a:gd name="T15" fmla="*/ 52 h 105"/>
                <a:gd name="T16" fmla="*/ 77 w 106"/>
                <a:gd name="T17" fmla="*/ 75 h 105"/>
                <a:gd name="T18" fmla="*/ 89 w 106"/>
                <a:gd name="T19" fmla="*/ 91 h 105"/>
                <a:gd name="T20" fmla="*/ 106 w 106"/>
                <a:gd name="T21" fmla="*/ 52 h 105"/>
                <a:gd name="T22" fmla="*/ 105 w 106"/>
                <a:gd name="T23" fmla="*/ 43 h 105"/>
                <a:gd name="T24" fmla="*/ 86 w 106"/>
                <a:gd name="T25" fmla="*/ 49 h 105"/>
                <a:gd name="T26" fmla="*/ 86 w 106"/>
                <a:gd name="T27" fmla="*/ 52 h 105"/>
                <a:gd name="T28" fmla="*/ 59 w 106"/>
                <a:gd name="T29" fmla="*/ 20 h 105"/>
                <a:gd name="T30" fmla="*/ 82 w 106"/>
                <a:gd name="T31" fmla="*/ 36 h 105"/>
                <a:gd name="T32" fmla="*/ 101 w 106"/>
                <a:gd name="T33" fmla="*/ 30 h 105"/>
                <a:gd name="T34" fmla="*/ 59 w 106"/>
                <a:gd name="T35" fmla="*/ 0 h 105"/>
                <a:gd name="T36" fmla="*/ 59 w 106"/>
                <a:gd name="T37" fmla="*/ 20 h 105"/>
                <a:gd name="T38" fmla="*/ 24 w 106"/>
                <a:gd name="T39" fmla="*/ 36 h 105"/>
                <a:gd name="T40" fmla="*/ 46 w 106"/>
                <a:gd name="T41" fmla="*/ 20 h 105"/>
                <a:gd name="T42" fmla="*/ 46 w 106"/>
                <a:gd name="T43" fmla="*/ 0 h 105"/>
                <a:gd name="T44" fmla="*/ 5 w 106"/>
                <a:gd name="T45" fmla="*/ 30 h 105"/>
                <a:gd name="T46" fmla="*/ 24 w 106"/>
                <a:gd name="T47" fmla="*/ 36 h 105"/>
                <a:gd name="T48" fmla="*/ 67 w 106"/>
                <a:gd name="T49" fmla="*/ 82 h 105"/>
                <a:gd name="T50" fmla="*/ 53 w 106"/>
                <a:gd name="T51" fmla="*/ 85 h 105"/>
                <a:gd name="T52" fmla="*/ 39 w 106"/>
                <a:gd name="T53" fmla="*/ 82 h 105"/>
                <a:gd name="T54" fmla="*/ 28 w 106"/>
                <a:gd name="T55" fmla="*/ 99 h 105"/>
                <a:gd name="T56" fmla="*/ 53 w 106"/>
                <a:gd name="T57" fmla="*/ 105 h 105"/>
                <a:gd name="T58" fmla="*/ 78 w 106"/>
                <a:gd name="T59" fmla="*/ 99 h 105"/>
                <a:gd name="T60" fmla="*/ 67 w 106"/>
                <a:gd name="T61" fmla="*/ 8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6" h="105">
                  <a:moveTo>
                    <a:pt x="20" y="52"/>
                  </a:moveTo>
                  <a:cubicBezTo>
                    <a:pt x="20" y="51"/>
                    <a:pt x="20" y="50"/>
                    <a:pt x="20" y="49"/>
                  </a:cubicBezTo>
                  <a:cubicBezTo>
                    <a:pt x="1" y="43"/>
                    <a:pt x="1" y="43"/>
                    <a:pt x="1" y="43"/>
                  </a:cubicBezTo>
                  <a:cubicBezTo>
                    <a:pt x="1" y="46"/>
                    <a:pt x="0" y="49"/>
                    <a:pt x="0" y="52"/>
                  </a:cubicBezTo>
                  <a:cubicBezTo>
                    <a:pt x="0" y="68"/>
                    <a:pt x="7" y="81"/>
                    <a:pt x="17" y="91"/>
                  </a:cubicBezTo>
                  <a:cubicBezTo>
                    <a:pt x="29" y="75"/>
                    <a:pt x="29" y="75"/>
                    <a:pt x="29" y="75"/>
                  </a:cubicBezTo>
                  <a:cubicBezTo>
                    <a:pt x="23" y="69"/>
                    <a:pt x="20" y="61"/>
                    <a:pt x="20" y="52"/>
                  </a:cubicBezTo>
                  <a:close/>
                  <a:moveTo>
                    <a:pt x="86" y="52"/>
                  </a:moveTo>
                  <a:cubicBezTo>
                    <a:pt x="86" y="61"/>
                    <a:pt x="83" y="69"/>
                    <a:pt x="77" y="75"/>
                  </a:cubicBezTo>
                  <a:cubicBezTo>
                    <a:pt x="89" y="91"/>
                    <a:pt x="89" y="91"/>
                    <a:pt x="89" y="91"/>
                  </a:cubicBezTo>
                  <a:cubicBezTo>
                    <a:pt x="99" y="81"/>
                    <a:pt x="106" y="68"/>
                    <a:pt x="106" y="52"/>
                  </a:cubicBezTo>
                  <a:cubicBezTo>
                    <a:pt x="106" y="49"/>
                    <a:pt x="105" y="46"/>
                    <a:pt x="105" y="43"/>
                  </a:cubicBezTo>
                  <a:cubicBezTo>
                    <a:pt x="86" y="49"/>
                    <a:pt x="86" y="49"/>
                    <a:pt x="86" y="49"/>
                  </a:cubicBezTo>
                  <a:cubicBezTo>
                    <a:pt x="86" y="50"/>
                    <a:pt x="86" y="51"/>
                    <a:pt x="86" y="52"/>
                  </a:cubicBezTo>
                  <a:close/>
                  <a:moveTo>
                    <a:pt x="59" y="20"/>
                  </a:moveTo>
                  <a:cubicBezTo>
                    <a:pt x="69" y="22"/>
                    <a:pt x="77" y="28"/>
                    <a:pt x="82" y="36"/>
                  </a:cubicBezTo>
                  <a:cubicBezTo>
                    <a:pt x="101" y="30"/>
                    <a:pt x="101" y="30"/>
                    <a:pt x="101" y="30"/>
                  </a:cubicBezTo>
                  <a:cubicBezTo>
                    <a:pt x="93" y="14"/>
                    <a:pt x="78" y="3"/>
                    <a:pt x="59" y="0"/>
                  </a:cubicBezTo>
                  <a:lnTo>
                    <a:pt x="59" y="20"/>
                  </a:lnTo>
                  <a:close/>
                  <a:moveTo>
                    <a:pt x="24" y="36"/>
                  </a:moveTo>
                  <a:cubicBezTo>
                    <a:pt x="29" y="28"/>
                    <a:pt x="37" y="22"/>
                    <a:pt x="46" y="20"/>
                  </a:cubicBezTo>
                  <a:cubicBezTo>
                    <a:pt x="46" y="0"/>
                    <a:pt x="46" y="0"/>
                    <a:pt x="46" y="0"/>
                  </a:cubicBezTo>
                  <a:cubicBezTo>
                    <a:pt x="28" y="3"/>
                    <a:pt x="13" y="14"/>
                    <a:pt x="5" y="30"/>
                  </a:cubicBezTo>
                  <a:lnTo>
                    <a:pt x="24" y="36"/>
                  </a:lnTo>
                  <a:close/>
                  <a:moveTo>
                    <a:pt x="67" y="82"/>
                  </a:moveTo>
                  <a:cubicBezTo>
                    <a:pt x="62" y="84"/>
                    <a:pt x="58" y="85"/>
                    <a:pt x="53" y="85"/>
                  </a:cubicBezTo>
                  <a:cubicBezTo>
                    <a:pt x="48" y="85"/>
                    <a:pt x="43" y="84"/>
                    <a:pt x="39" y="82"/>
                  </a:cubicBezTo>
                  <a:cubicBezTo>
                    <a:pt x="28" y="99"/>
                    <a:pt x="28" y="99"/>
                    <a:pt x="28" y="99"/>
                  </a:cubicBezTo>
                  <a:cubicBezTo>
                    <a:pt x="35" y="103"/>
                    <a:pt x="44" y="105"/>
                    <a:pt x="53" y="105"/>
                  </a:cubicBezTo>
                  <a:cubicBezTo>
                    <a:pt x="62" y="105"/>
                    <a:pt x="71" y="103"/>
                    <a:pt x="78" y="99"/>
                  </a:cubicBezTo>
                  <a:lnTo>
                    <a:pt x="67" y="82"/>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40" name="Freeform 82"/>
            <p:cNvSpPr>
              <a:spLocks noEditPoints="1"/>
            </p:cNvSpPr>
            <p:nvPr/>
          </p:nvSpPr>
          <p:spPr bwMode="auto">
            <a:xfrm>
              <a:off x="3727" y="1542"/>
              <a:ext cx="122" cy="129"/>
            </a:xfrm>
            <a:custGeom>
              <a:avLst/>
              <a:gdLst>
                <a:gd name="T0" fmla="*/ 57 w 122"/>
                <a:gd name="T1" fmla="*/ 49 h 129"/>
                <a:gd name="T2" fmla="*/ 41 w 122"/>
                <a:gd name="T3" fmla="*/ 65 h 129"/>
                <a:gd name="T4" fmla="*/ 66 w 122"/>
                <a:gd name="T5" fmla="*/ 49 h 129"/>
                <a:gd name="T6" fmla="*/ 82 w 122"/>
                <a:gd name="T7" fmla="*/ 65 h 129"/>
                <a:gd name="T8" fmla="*/ 66 w 122"/>
                <a:gd name="T9" fmla="*/ 49 h 129"/>
                <a:gd name="T10" fmla="*/ 105 w 122"/>
                <a:gd name="T11" fmla="*/ 49 h 129"/>
                <a:gd name="T12" fmla="*/ 89 w 122"/>
                <a:gd name="T13" fmla="*/ 65 h 129"/>
                <a:gd name="T14" fmla="*/ 16 w 122"/>
                <a:gd name="T15" fmla="*/ 97 h 129"/>
                <a:gd name="T16" fmla="*/ 32 w 122"/>
                <a:gd name="T17" fmla="*/ 113 h 129"/>
                <a:gd name="T18" fmla="*/ 16 w 122"/>
                <a:gd name="T19" fmla="*/ 97 h 129"/>
                <a:gd name="T20" fmla="*/ 57 w 122"/>
                <a:gd name="T21" fmla="*/ 97 h 129"/>
                <a:gd name="T22" fmla="*/ 41 w 122"/>
                <a:gd name="T23" fmla="*/ 113 h 129"/>
                <a:gd name="T24" fmla="*/ 66 w 122"/>
                <a:gd name="T25" fmla="*/ 97 h 129"/>
                <a:gd name="T26" fmla="*/ 82 w 122"/>
                <a:gd name="T27" fmla="*/ 113 h 129"/>
                <a:gd name="T28" fmla="*/ 66 w 122"/>
                <a:gd name="T29" fmla="*/ 97 h 129"/>
                <a:gd name="T30" fmla="*/ 57 w 122"/>
                <a:gd name="T31" fmla="*/ 72 h 129"/>
                <a:gd name="T32" fmla="*/ 41 w 122"/>
                <a:gd name="T33" fmla="*/ 88 h 129"/>
                <a:gd name="T34" fmla="*/ 66 w 122"/>
                <a:gd name="T35" fmla="*/ 72 h 129"/>
                <a:gd name="T36" fmla="*/ 82 w 122"/>
                <a:gd name="T37" fmla="*/ 88 h 129"/>
                <a:gd name="T38" fmla="*/ 66 w 122"/>
                <a:gd name="T39" fmla="*/ 72 h 129"/>
                <a:gd name="T40" fmla="*/ 105 w 122"/>
                <a:gd name="T41" fmla="*/ 72 h 129"/>
                <a:gd name="T42" fmla="*/ 89 w 122"/>
                <a:gd name="T43" fmla="*/ 88 h 129"/>
                <a:gd name="T44" fmla="*/ 16 w 122"/>
                <a:gd name="T45" fmla="*/ 72 h 129"/>
                <a:gd name="T46" fmla="*/ 32 w 122"/>
                <a:gd name="T47" fmla="*/ 88 h 129"/>
                <a:gd name="T48" fmla="*/ 16 w 122"/>
                <a:gd name="T49" fmla="*/ 72 h 129"/>
                <a:gd name="T50" fmla="*/ 105 w 122"/>
                <a:gd name="T51" fmla="*/ 9 h 129"/>
                <a:gd name="T52" fmla="*/ 89 w 122"/>
                <a:gd name="T53" fmla="*/ 0 h 129"/>
                <a:gd name="T54" fmla="*/ 32 w 122"/>
                <a:gd name="T55" fmla="*/ 9 h 129"/>
                <a:gd name="T56" fmla="*/ 16 w 122"/>
                <a:gd name="T57" fmla="*/ 0 h 129"/>
                <a:gd name="T58" fmla="*/ 0 w 122"/>
                <a:gd name="T59" fmla="*/ 129 h 129"/>
                <a:gd name="T60" fmla="*/ 122 w 122"/>
                <a:gd name="T61" fmla="*/ 0 h 129"/>
                <a:gd name="T62" fmla="*/ 113 w 122"/>
                <a:gd name="T63" fmla="*/ 120 h 129"/>
                <a:gd name="T64" fmla="*/ 9 w 122"/>
                <a:gd name="T65" fmla="*/ 32 h 129"/>
                <a:gd name="T66" fmla="*/ 113 w 122"/>
                <a:gd name="T67" fmla="*/ 12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 h="129">
                  <a:moveTo>
                    <a:pt x="41" y="49"/>
                  </a:moveTo>
                  <a:lnTo>
                    <a:pt x="57" y="49"/>
                  </a:lnTo>
                  <a:lnTo>
                    <a:pt x="57" y="65"/>
                  </a:lnTo>
                  <a:lnTo>
                    <a:pt x="41" y="65"/>
                  </a:lnTo>
                  <a:lnTo>
                    <a:pt x="41" y="49"/>
                  </a:lnTo>
                  <a:close/>
                  <a:moveTo>
                    <a:pt x="66" y="49"/>
                  </a:moveTo>
                  <a:lnTo>
                    <a:pt x="82" y="49"/>
                  </a:lnTo>
                  <a:lnTo>
                    <a:pt x="82" y="65"/>
                  </a:lnTo>
                  <a:lnTo>
                    <a:pt x="66" y="65"/>
                  </a:lnTo>
                  <a:lnTo>
                    <a:pt x="66" y="49"/>
                  </a:lnTo>
                  <a:close/>
                  <a:moveTo>
                    <a:pt x="89" y="49"/>
                  </a:moveTo>
                  <a:lnTo>
                    <a:pt x="105" y="49"/>
                  </a:lnTo>
                  <a:lnTo>
                    <a:pt x="105" y="65"/>
                  </a:lnTo>
                  <a:lnTo>
                    <a:pt x="89" y="65"/>
                  </a:lnTo>
                  <a:lnTo>
                    <a:pt x="89" y="49"/>
                  </a:lnTo>
                  <a:close/>
                  <a:moveTo>
                    <a:pt x="16" y="97"/>
                  </a:moveTo>
                  <a:lnTo>
                    <a:pt x="32" y="97"/>
                  </a:lnTo>
                  <a:lnTo>
                    <a:pt x="32" y="113"/>
                  </a:lnTo>
                  <a:lnTo>
                    <a:pt x="16" y="113"/>
                  </a:lnTo>
                  <a:lnTo>
                    <a:pt x="16" y="97"/>
                  </a:lnTo>
                  <a:close/>
                  <a:moveTo>
                    <a:pt x="41" y="97"/>
                  </a:moveTo>
                  <a:lnTo>
                    <a:pt x="57" y="97"/>
                  </a:lnTo>
                  <a:lnTo>
                    <a:pt x="57" y="113"/>
                  </a:lnTo>
                  <a:lnTo>
                    <a:pt x="41" y="113"/>
                  </a:lnTo>
                  <a:lnTo>
                    <a:pt x="41" y="97"/>
                  </a:lnTo>
                  <a:close/>
                  <a:moveTo>
                    <a:pt x="66" y="97"/>
                  </a:moveTo>
                  <a:lnTo>
                    <a:pt x="82" y="97"/>
                  </a:lnTo>
                  <a:lnTo>
                    <a:pt x="82" y="113"/>
                  </a:lnTo>
                  <a:lnTo>
                    <a:pt x="66" y="113"/>
                  </a:lnTo>
                  <a:lnTo>
                    <a:pt x="66" y="97"/>
                  </a:lnTo>
                  <a:close/>
                  <a:moveTo>
                    <a:pt x="41" y="72"/>
                  </a:moveTo>
                  <a:lnTo>
                    <a:pt x="57" y="72"/>
                  </a:lnTo>
                  <a:lnTo>
                    <a:pt x="57" y="88"/>
                  </a:lnTo>
                  <a:lnTo>
                    <a:pt x="41" y="88"/>
                  </a:lnTo>
                  <a:lnTo>
                    <a:pt x="41" y="72"/>
                  </a:lnTo>
                  <a:close/>
                  <a:moveTo>
                    <a:pt x="66" y="72"/>
                  </a:moveTo>
                  <a:lnTo>
                    <a:pt x="82" y="72"/>
                  </a:lnTo>
                  <a:lnTo>
                    <a:pt x="82" y="88"/>
                  </a:lnTo>
                  <a:lnTo>
                    <a:pt x="66" y="88"/>
                  </a:lnTo>
                  <a:lnTo>
                    <a:pt x="66" y="72"/>
                  </a:lnTo>
                  <a:close/>
                  <a:moveTo>
                    <a:pt x="89" y="72"/>
                  </a:moveTo>
                  <a:lnTo>
                    <a:pt x="105" y="72"/>
                  </a:lnTo>
                  <a:lnTo>
                    <a:pt x="105" y="88"/>
                  </a:lnTo>
                  <a:lnTo>
                    <a:pt x="89" y="88"/>
                  </a:lnTo>
                  <a:lnTo>
                    <a:pt x="89" y="72"/>
                  </a:lnTo>
                  <a:close/>
                  <a:moveTo>
                    <a:pt x="16" y="72"/>
                  </a:moveTo>
                  <a:lnTo>
                    <a:pt x="32" y="72"/>
                  </a:lnTo>
                  <a:lnTo>
                    <a:pt x="32" y="88"/>
                  </a:lnTo>
                  <a:lnTo>
                    <a:pt x="16" y="88"/>
                  </a:lnTo>
                  <a:lnTo>
                    <a:pt x="16" y="72"/>
                  </a:lnTo>
                  <a:close/>
                  <a:moveTo>
                    <a:pt x="105" y="0"/>
                  </a:moveTo>
                  <a:lnTo>
                    <a:pt x="105" y="9"/>
                  </a:lnTo>
                  <a:lnTo>
                    <a:pt x="89" y="9"/>
                  </a:lnTo>
                  <a:lnTo>
                    <a:pt x="89" y="0"/>
                  </a:lnTo>
                  <a:lnTo>
                    <a:pt x="32" y="0"/>
                  </a:lnTo>
                  <a:lnTo>
                    <a:pt x="32" y="9"/>
                  </a:lnTo>
                  <a:lnTo>
                    <a:pt x="16" y="9"/>
                  </a:lnTo>
                  <a:lnTo>
                    <a:pt x="16" y="0"/>
                  </a:lnTo>
                  <a:lnTo>
                    <a:pt x="0" y="0"/>
                  </a:lnTo>
                  <a:lnTo>
                    <a:pt x="0" y="129"/>
                  </a:lnTo>
                  <a:lnTo>
                    <a:pt x="122" y="129"/>
                  </a:lnTo>
                  <a:lnTo>
                    <a:pt x="122" y="0"/>
                  </a:lnTo>
                  <a:lnTo>
                    <a:pt x="105" y="0"/>
                  </a:lnTo>
                  <a:close/>
                  <a:moveTo>
                    <a:pt x="113" y="120"/>
                  </a:moveTo>
                  <a:lnTo>
                    <a:pt x="9" y="120"/>
                  </a:lnTo>
                  <a:lnTo>
                    <a:pt x="9" y="32"/>
                  </a:lnTo>
                  <a:lnTo>
                    <a:pt x="113" y="32"/>
                  </a:lnTo>
                  <a:lnTo>
                    <a:pt x="113" y="120"/>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41" name="Freeform 83"/>
            <p:cNvSpPr>
              <a:spLocks noEditPoints="1"/>
            </p:cNvSpPr>
            <p:nvPr/>
          </p:nvSpPr>
          <p:spPr bwMode="auto">
            <a:xfrm>
              <a:off x="3920" y="2137"/>
              <a:ext cx="103" cy="103"/>
            </a:xfrm>
            <a:custGeom>
              <a:avLst/>
              <a:gdLst>
                <a:gd name="T0" fmla="*/ 42 w 84"/>
                <a:gd name="T1" fmla="*/ 0 h 84"/>
                <a:gd name="T2" fmla="*/ 0 w 84"/>
                <a:gd name="T3" fmla="*/ 42 h 84"/>
                <a:gd name="T4" fmla="*/ 42 w 84"/>
                <a:gd name="T5" fmla="*/ 84 h 84"/>
                <a:gd name="T6" fmla="*/ 84 w 84"/>
                <a:gd name="T7" fmla="*/ 42 h 84"/>
                <a:gd name="T8" fmla="*/ 42 w 84"/>
                <a:gd name="T9" fmla="*/ 0 h 84"/>
                <a:gd name="T10" fmla="*/ 42 w 84"/>
                <a:gd name="T11" fmla="*/ 76 h 84"/>
                <a:gd name="T12" fmla="*/ 8 w 84"/>
                <a:gd name="T13" fmla="*/ 42 h 84"/>
                <a:gd name="T14" fmla="*/ 42 w 84"/>
                <a:gd name="T15" fmla="*/ 8 h 84"/>
                <a:gd name="T16" fmla="*/ 76 w 84"/>
                <a:gd name="T17" fmla="*/ 42 h 84"/>
                <a:gd name="T18" fmla="*/ 42 w 84"/>
                <a:gd name="T19" fmla="*/ 76 h 84"/>
                <a:gd name="T20" fmla="*/ 26 w 84"/>
                <a:gd name="T21" fmla="*/ 26 h 84"/>
                <a:gd name="T22" fmla="*/ 58 w 84"/>
                <a:gd name="T23" fmla="*/ 26 h 84"/>
                <a:gd name="T24" fmla="*/ 58 w 84"/>
                <a:gd name="T25" fmla="*/ 58 h 84"/>
                <a:gd name="T26" fmla="*/ 26 w 84"/>
                <a:gd name="T27" fmla="*/ 58 h 84"/>
                <a:gd name="T28" fmla="*/ 26 w 84"/>
                <a:gd name="T29" fmla="*/ 2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84">
                  <a:moveTo>
                    <a:pt x="42" y="0"/>
                  </a:moveTo>
                  <a:cubicBezTo>
                    <a:pt x="19" y="0"/>
                    <a:pt x="0" y="19"/>
                    <a:pt x="0" y="42"/>
                  </a:cubicBezTo>
                  <a:cubicBezTo>
                    <a:pt x="0" y="65"/>
                    <a:pt x="19" y="84"/>
                    <a:pt x="42" y="84"/>
                  </a:cubicBezTo>
                  <a:cubicBezTo>
                    <a:pt x="65" y="84"/>
                    <a:pt x="84" y="65"/>
                    <a:pt x="84" y="42"/>
                  </a:cubicBezTo>
                  <a:cubicBezTo>
                    <a:pt x="84" y="19"/>
                    <a:pt x="65" y="0"/>
                    <a:pt x="42" y="0"/>
                  </a:cubicBezTo>
                  <a:close/>
                  <a:moveTo>
                    <a:pt x="42" y="76"/>
                  </a:moveTo>
                  <a:cubicBezTo>
                    <a:pt x="23" y="76"/>
                    <a:pt x="8" y="61"/>
                    <a:pt x="8" y="42"/>
                  </a:cubicBezTo>
                  <a:cubicBezTo>
                    <a:pt x="8" y="23"/>
                    <a:pt x="23" y="8"/>
                    <a:pt x="42" y="8"/>
                  </a:cubicBezTo>
                  <a:cubicBezTo>
                    <a:pt x="61" y="8"/>
                    <a:pt x="76" y="23"/>
                    <a:pt x="76" y="42"/>
                  </a:cubicBezTo>
                  <a:cubicBezTo>
                    <a:pt x="76" y="61"/>
                    <a:pt x="61" y="76"/>
                    <a:pt x="42" y="76"/>
                  </a:cubicBezTo>
                  <a:close/>
                  <a:moveTo>
                    <a:pt x="26" y="26"/>
                  </a:moveTo>
                  <a:cubicBezTo>
                    <a:pt x="58" y="26"/>
                    <a:pt x="58" y="26"/>
                    <a:pt x="58" y="26"/>
                  </a:cubicBezTo>
                  <a:cubicBezTo>
                    <a:pt x="58" y="58"/>
                    <a:pt x="58" y="58"/>
                    <a:pt x="58" y="58"/>
                  </a:cubicBezTo>
                  <a:cubicBezTo>
                    <a:pt x="26" y="58"/>
                    <a:pt x="26" y="58"/>
                    <a:pt x="26" y="58"/>
                  </a:cubicBezTo>
                  <a:lnTo>
                    <a:pt x="26" y="26"/>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42" name="Freeform 84"/>
            <p:cNvSpPr>
              <a:spLocks noEditPoints="1"/>
            </p:cNvSpPr>
            <p:nvPr/>
          </p:nvSpPr>
          <p:spPr bwMode="auto">
            <a:xfrm>
              <a:off x="3770" y="2122"/>
              <a:ext cx="180" cy="179"/>
            </a:xfrm>
            <a:custGeom>
              <a:avLst/>
              <a:gdLst>
                <a:gd name="T0" fmla="*/ 140 w 146"/>
                <a:gd name="T1" fmla="*/ 123 h 146"/>
                <a:gd name="T2" fmla="*/ 106 w 146"/>
                <a:gd name="T3" fmla="*/ 94 h 146"/>
                <a:gd name="T4" fmla="*/ 96 w 146"/>
                <a:gd name="T5" fmla="*/ 89 h 146"/>
                <a:gd name="T6" fmla="*/ 109 w 146"/>
                <a:gd name="T7" fmla="*/ 54 h 146"/>
                <a:gd name="T8" fmla="*/ 54 w 146"/>
                <a:gd name="T9" fmla="*/ 0 h 146"/>
                <a:gd name="T10" fmla="*/ 0 w 146"/>
                <a:gd name="T11" fmla="*/ 54 h 146"/>
                <a:gd name="T12" fmla="*/ 54 w 146"/>
                <a:gd name="T13" fmla="*/ 108 h 146"/>
                <a:gd name="T14" fmla="*/ 90 w 146"/>
                <a:gd name="T15" fmla="*/ 95 h 146"/>
                <a:gd name="T16" fmla="*/ 94 w 146"/>
                <a:gd name="T17" fmla="*/ 106 h 146"/>
                <a:gd name="T18" fmla="*/ 123 w 146"/>
                <a:gd name="T19" fmla="*/ 140 h 146"/>
                <a:gd name="T20" fmla="*/ 141 w 146"/>
                <a:gd name="T21" fmla="*/ 141 h 146"/>
                <a:gd name="T22" fmla="*/ 140 w 146"/>
                <a:gd name="T23" fmla="*/ 123 h 146"/>
                <a:gd name="T24" fmla="*/ 54 w 146"/>
                <a:gd name="T25" fmla="*/ 90 h 146"/>
                <a:gd name="T26" fmla="*/ 18 w 146"/>
                <a:gd name="T27" fmla="*/ 54 h 146"/>
                <a:gd name="T28" fmla="*/ 54 w 146"/>
                <a:gd name="T29" fmla="*/ 18 h 146"/>
                <a:gd name="T30" fmla="*/ 91 w 146"/>
                <a:gd name="T31" fmla="*/ 54 h 146"/>
                <a:gd name="T32" fmla="*/ 54 w 146"/>
                <a:gd name="T33" fmla="*/ 90 h 146"/>
                <a:gd name="T34" fmla="*/ 63 w 146"/>
                <a:gd name="T35" fmla="*/ 27 h 146"/>
                <a:gd name="T36" fmla="*/ 45 w 146"/>
                <a:gd name="T37" fmla="*/ 27 h 146"/>
                <a:gd name="T38" fmla="*/ 45 w 146"/>
                <a:gd name="T39" fmla="*/ 45 h 146"/>
                <a:gd name="T40" fmla="*/ 27 w 146"/>
                <a:gd name="T41" fmla="*/ 45 h 146"/>
                <a:gd name="T42" fmla="*/ 27 w 146"/>
                <a:gd name="T43" fmla="*/ 63 h 146"/>
                <a:gd name="T44" fmla="*/ 45 w 146"/>
                <a:gd name="T45" fmla="*/ 63 h 146"/>
                <a:gd name="T46" fmla="*/ 45 w 146"/>
                <a:gd name="T47" fmla="*/ 81 h 146"/>
                <a:gd name="T48" fmla="*/ 63 w 146"/>
                <a:gd name="T49" fmla="*/ 81 h 146"/>
                <a:gd name="T50" fmla="*/ 63 w 146"/>
                <a:gd name="T51" fmla="*/ 63 h 146"/>
                <a:gd name="T52" fmla="*/ 81 w 146"/>
                <a:gd name="T53" fmla="*/ 63 h 146"/>
                <a:gd name="T54" fmla="*/ 81 w 146"/>
                <a:gd name="T55" fmla="*/ 45 h 146"/>
                <a:gd name="T56" fmla="*/ 63 w 146"/>
                <a:gd name="T57" fmla="*/ 45 h 146"/>
                <a:gd name="T58" fmla="*/ 63 w 146"/>
                <a:gd name="T59" fmla="*/ 2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6" h="146">
                  <a:moveTo>
                    <a:pt x="140" y="123"/>
                  </a:moveTo>
                  <a:cubicBezTo>
                    <a:pt x="106" y="94"/>
                    <a:pt x="106" y="94"/>
                    <a:pt x="106" y="94"/>
                  </a:cubicBezTo>
                  <a:cubicBezTo>
                    <a:pt x="103" y="90"/>
                    <a:pt x="99" y="89"/>
                    <a:pt x="96" y="89"/>
                  </a:cubicBezTo>
                  <a:cubicBezTo>
                    <a:pt x="104" y="80"/>
                    <a:pt x="109" y="67"/>
                    <a:pt x="109" y="54"/>
                  </a:cubicBezTo>
                  <a:cubicBezTo>
                    <a:pt x="109" y="24"/>
                    <a:pt x="84" y="0"/>
                    <a:pt x="54" y="0"/>
                  </a:cubicBezTo>
                  <a:cubicBezTo>
                    <a:pt x="24" y="0"/>
                    <a:pt x="0" y="24"/>
                    <a:pt x="0" y="54"/>
                  </a:cubicBezTo>
                  <a:cubicBezTo>
                    <a:pt x="0" y="84"/>
                    <a:pt x="24" y="108"/>
                    <a:pt x="54" y="108"/>
                  </a:cubicBezTo>
                  <a:cubicBezTo>
                    <a:pt x="68" y="108"/>
                    <a:pt x="80" y="103"/>
                    <a:pt x="90" y="95"/>
                  </a:cubicBezTo>
                  <a:cubicBezTo>
                    <a:pt x="89" y="98"/>
                    <a:pt x="91" y="102"/>
                    <a:pt x="94" y="106"/>
                  </a:cubicBezTo>
                  <a:cubicBezTo>
                    <a:pt x="123" y="140"/>
                    <a:pt x="123" y="140"/>
                    <a:pt x="123" y="140"/>
                  </a:cubicBezTo>
                  <a:cubicBezTo>
                    <a:pt x="128" y="145"/>
                    <a:pt x="136" y="146"/>
                    <a:pt x="141" y="141"/>
                  </a:cubicBezTo>
                  <a:cubicBezTo>
                    <a:pt x="146" y="136"/>
                    <a:pt x="146" y="128"/>
                    <a:pt x="140" y="123"/>
                  </a:cubicBezTo>
                  <a:close/>
                  <a:moveTo>
                    <a:pt x="54" y="90"/>
                  </a:moveTo>
                  <a:cubicBezTo>
                    <a:pt x="34" y="90"/>
                    <a:pt x="18" y="74"/>
                    <a:pt x="18" y="54"/>
                  </a:cubicBezTo>
                  <a:cubicBezTo>
                    <a:pt x="18" y="34"/>
                    <a:pt x="34" y="18"/>
                    <a:pt x="54" y="18"/>
                  </a:cubicBezTo>
                  <a:cubicBezTo>
                    <a:pt x="74" y="18"/>
                    <a:pt x="91" y="34"/>
                    <a:pt x="91" y="54"/>
                  </a:cubicBezTo>
                  <a:cubicBezTo>
                    <a:pt x="91" y="74"/>
                    <a:pt x="74" y="90"/>
                    <a:pt x="54" y="90"/>
                  </a:cubicBezTo>
                  <a:close/>
                  <a:moveTo>
                    <a:pt x="63" y="27"/>
                  </a:moveTo>
                  <a:cubicBezTo>
                    <a:pt x="45" y="27"/>
                    <a:pt x="45" y="27"/>
                    <a:pt x="45" y="27"/>
                  </a:cubicBezTo>
                  <a:cubicBezTo>
                    <a:pt x="45" y="45"/>
                    <a:pt x="45" y="45"/>
                    <a:pt x="45" y="45"/>
                  </a:cubicBezTo>
                  <a:cubicBezTo>
                    <a:pt x="27" y="45"/>
                    <a:pt x="27" y="45"/>
                    <a:pt x="27" y="45"/>
                  </a:cubicBezTo>
                  <a:cubicBezTo>
                    <a:pt x="27" y="63"/>
                    <a:pt x="27" y="63"/>
                    <a:pt x="27" y="63"/>
                  </a:cubicBezTo>
                  <a:cubicBezTo>
                    <a:pt x="45" y="63"/>
                    <a:pt x="45" y="63"/>
                    <a:pt x="45" y="63"/>
                  </a:cubicBezTo>
                  <a:cubicBezTo>
                    <a:pt x="45" y="81"/>
                    <a:pt x="45" y="81"/>
                    <a:pt x="45" y="81"/>
                  </a:cubicBezTo>
                  <a:cubicBezTo>
                    <a:pt x="63" y="81"/>
                    <a:pt x="63" y="81"/>
                    <a:pt x="63" y="81"/>
                  </a:cubicBezTo>
                  <a:cubicBezTo>
                    <a:pt x="63" y="63"/>
                    <a:pt x="63" y="63"/>
                    <a:pt x="63" y="63"/>
                  </a:cubicBezTo>
                  <a:cubicBezTo>
                    <a:pt x="81" y="63"/>
                    <a:pt x="81" y="63"/>
                    <a:pt x="81" y="63"/>
                  </a:cubicBezTo>
                  <a:cubicBezTo>
                    <a:pt x="81" y="45"/>
                    <a:pt x="81" y="45"/>
                    <a:pt x="81" y="45"/>
                  </a:cubicBezTo>
                  <a:cubicBezTo>
                    <a:pt x="63" y="45"/>
                    <a:pt x="63" y="45"/>
                    <a:pt x="63" y="45"/>
                  </a:cubicBezTo>
                  <a:lnTo>
                    <a:pt x="63" y="27"/>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43" name="Freeform 85"/>
            <p:cNvSpPr>
              <a:spLocks noEditPoints="1"/>
            </p:cNvSpPr>
            <p:nvPr/>
          </p:nvSpPr>
          <p:spPr bwMode="auto">
            <a:xfrm>
              <a:off x="4006" y="2444"/>
              <a:ext cx="105" cy="105"/>
            </a:xfrm>
            <a:custGeom>
              <a:avLst/>
              <a:gdLst>
                <a:gd name="T0" fmla="*/ 16 w 85"/>
                <a:gd name="T1" fmla="*/ 49 h 86"/>
                <a:gd name="T2" fmla="*/ 16 w 85"/>
                <a:gd name="T3" fmla="*/ 86 h 86"/>
                <a:gd name="T4" fmla="*/ 18 w 85"/>
                <a:gd name="T5" fmla="*/ 86 h 86"/>
                <a:gd name="T6" fmla="*/ 21 w 85"/>
                <a:gd name="T7" fmla="*/ 86 h 86"/>
                <a:gd name="T8" fmla="*/ 21 w 85"/>
                <a:gd name="T9" fmla="*/ 49 h 86"/>
                <a:gd name="T10" fmla="*/ 18 w 85"/>
                <a:gd name="T11" fmla="*/ 49 h 86"/>
                <a:gd name="T12" fmla="*/ 16 w 85"/>
                <a:gd name="T13" fmla="*/ 49 h 86"/>
                <a:gd name="T14" fmla="*/ 64 w 85"/>
                <a:gd name="T15" fmla="*/ 49 h 86"/>
                <a:gd name="T16" fmla="*/ 64 w 85"/>
                <a:gd name="T17" fmla="*/ 86 h 86"/>
                <a:gd name="T18" fmla="*/ 67 w 85"/>
                <a:gd name="T19" fmla="*/ 86 h 86"/>
                <a:gd name="T20" fmla="*/ 69 w 85"/>
                <a:gd name="T21" fmla="*/ 86 h 86"/>
                <a:gd name="T22" fmla="*/ 69 w 85"/>
                <a:gd name="T23" fmla="*/ 49 h 86"/>
                <a:gd name="T24" fmla="*/ 67 w 85"/>
                <a:gd name="T25" fmla="*/ 49 h 86"/>
                <a:gd name="T26" fmla="*/ 64 w 85"/>
                <a:gd name="T27" fmla="*/ 49 h 86"/>
                <a:gd name="T28" fmla="*/ 85 w 85"/>
                <a:gd name="T29" fmla="*/ 43 h 86"/>
                <a:gd name="T30" fmla="*/ 42 w 85"/>
                <a:gd name="T31" fmla="*/ 0 h 86"/>
                <a:gd name="T32" fmla="*/ 0 w 85"/>
                <a:gd name="T33" fmla="*/ 43 h 86"/>
                <a:gd name="T34" fmla="*/ 2 w 85"/>
                <a:gd name="T35" fmla="*/ 58 h 86"/>
                <a:gd name="T36" fmla="*/ 0 w 85"/>
                <a:gd name="T37" fmla="*/ 67 h 86"/>
                <a:gd name="T38" fmla="*/ 10 w 85"/>
                <a:gd name="T39" fmla="*/ 84 h 86"/>
                <a:gd name="T40" fmla="*/ 10 w 85"/>
                <a:gd name="T41" fmla="*/ 50 h 86"/>
                <a:gd name="T42" fmla="*/ 6 w 85"/>
                <a:gd name="T43" fmla="*/ 53 h 86"/>
                <a:gd name="T44" fmla="*/ 5 w 85"/>
                <a:gd name="T45" fmla="*/ 46 h 86"/>
                <a:gd name="T46" fmla="*/ 42 w 85"/>
                <a:gd name="T47" fmla="*/ 8 h 86"/>
                <a:gd name="T48" fmla="*/ 80 w 85"/>
                <a:gd name="T49" fmla="*/ 46 h 86"/>
                <a:gd name="T50" fmla="*/ 79 w 85"/>
                <a:gd name="T51" fmla="*/ 53 h 86"/>
                <a:gd name="T52" fmla="*/ 75 w 85"/>
                <a:gd name="T53" fmla="*/ 50 h 86"/>
                <a:gd name="T54" fmla="*/ 75 w 85"/>
                <a:gd name="T55" fmla="*/ 84 h 86"/>
                <a:gd name="T56" fmla="*/ 85 w 85"/>
                <a:gd name="T57" fmla="*/ 67 h 86"/>
                <a:gd name="T58" fmla="*/ 83 w 85"/>
                <a:gd name="T59" fmla="*/ 58 h 86"/>
                <a:gd name="T60" fmla="*/ 85 w 85"/>
                <a:gd name="T61"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5" h="86">
                  <a:moveTo>
                    <a:pt x="16" y="49"/>
                  </a:moveTo>
                  <a:cubicBezTo>
                    <a:pt x="16" y="86"/>
                    <a:pt x="16" y="86"/>
                    <a:pt x="16" y="86"/>
                  </a:cubicBezTo>
                  <a:cubicBezTo>
                    <a:pt x="17" y="86"/>
                    <a:pt x="17" y="86"/>
                    <a:pt x="18" y="86"/>
                  </a:cubicBezTo>
                  <a:cubicBezTo>
                    <a:pt x="21" y="86"/>
                    <a:pt x="21" y="86"/>
                    <a:pt x="21" y="86"/>
                  </a:cubicBezTo>
                  <a:cubicBezTo>
                    <a:pt x="21" y="49"/>
                    <a:pt x="21" y="49"/>
                    <a:pt x="21" y="49"/>
                  </a:cubicBezTo>
                  <a:cubicBezTo>
                    <a:pt x="18" y="49"/>
                    <a:pt x="18" y="49"/>
                    <a:pt x="18" y="49"/>
                  </a:cubicBezTo>
                  <a:cubicBezTo>
                    <a:pt x="17" y="49"/>
                    <a:pt x="17" y="49"/>
                    <a:pt x="16" y="49"/>
                  </a:cubicBezTo>
                  <a:close/>
                  <a:moveTo>
                    <a:pt x="64" y="49"/>
                  </a:moveTo>
                  <a:cubicBezTo>
                    <a:pt x="64" y="86"/>
                    <a:pt x="64" y="86"/>
                    <a:pt x="64" y="86"/>
                  </a:cubicBezTo>
                  <a:cubicBezTo>
                    <a:pt x="67" y="86"/>
                    <a:pt x="67" y="86"/>
                    <a:pt x="67" y="86"/>
                  </a:cubicBezTo>
                  <a:cubicBezTo>
                    <a:pt x="68" y="86"/>
                    <a:pt x="68" y="86"/>
                    <a:pt x="69" y="86"/>
                  </a:cubicBezTo>
                  <a:cubicBezTo>
                    <a:pt x="69" y="49"/>
                    <a:pt x="69" y="49"/>
                    <a:pt x="69" y="49"/>
                  </a:cubicBezTo>
                  <a:cubicBezTo>
                    <a:pt x="68" y="49"/>
                    <a:pt x="68" y="49"/>
                    <a:pt x="67" y="49"/>
                  </a:cubicBezTo>
                  <a:lnTo>
                    <a:pt x="64" y="49"/>
                  </a:lnTo>
                  <a:close/>
                  <a:moveTo>
                    <a:pt x="85" y="43"/>
                  </a:moveTo>
                  <a:cubicBezTo>
                    <a:pt x="85" y="19"/>
                    <a:pt x="66" y="0"/>
                    <a:pt x="42" y="0"/>
                  </a:cubicBezTo>
                  <a:cubicBezTo>
                    <a:pt x="19" y="0"/>
                    <a:pt x="0" y="19"/>
                    <a:pt x="0" y="43"/>
                  </a:cubicBezTo>
                  <a:cubicBezTo>
                    <a:pt x="0" y="48"/>
                    <a:pt x="0" y="53"/>
                    <a:pt x="2" y="58"/>
                  </a:cubicBezTo>
                  <a:cubicBezTo>
                    <a:pt x="0" y="61"/>
                    <a:pt x="0" y="64"/>
                    <a:pt x="0" y="67"/>
                  </a:cubicBezTo>
                  <a:cubicBezTo>
                    <a:pt x="0" y="75"/>
                    <a:pt x="4" y="81"/>
                    <a:pt x="10" y="84"/>
                  </a:cubicBezTo>
                  <a:cubicBezTo>
                    <a:pt x="10" y="50"/>
                    <a:pt x="10" y="50"/>
                    <a:pt x="10" y="50"/>
                  </a:cubicBezTo>
                  <a:cubicBezTo>
                    <a:pt x="9" y="51"/>
                    <a:pt x="7" y="52"/>
                    <a:pt x="6" y="53"/>
                  </a:cubicBezTo>
                  <a:cubicBezTo>
                    <a:pt x="5" y="51"/>
                    <a:pt x="5" y="48"/>
                    <a:pt x="5" y="46"/>
                  </a:cubicBezTo>
                  <a:cubicBezTo>
                    <a:pt x="5" y="25"/>
                    <a:pt x="22" y="8"/>
                    <a:pt x="42" y="8"/>
                  </a:cubicBezTo>
                  <a:cubicBezTo>
                    <a:pt x="63" y="8"/>
                    <a:pt x="80" y="25"/>
                    <a:pt x="80" y="46"/>
                  </a:cubicBezTo>
                  <a:cubicBezTo>
                    <a:pt x="80" y="48"/>
                    <a:pt x="80" y="51"/>
                    <a:pt x="79" y="53"/>
                  </a:cubicBezTo>
                  <a:cubicBezTo>
                    <a:pt x="78" y="52"/>
                    <a:pt x="76" y="51"/>
                    <a:pt x="75" y="50"/>
                  </a:cubicBezTo>
                  <a:cubicBezTo>
                    <a:pt x="75" y="84"/>
                    <a:pt x="75" y="84"/>
                    <a:pt x="75" y="84"/>
                  </a:cubicBezTo>
                  <a:cubicBezTo>
                    <a:pt x="81" y="81"/>
                    <a:pt x="85" y="75"/>
                    <a:pt x="85" y="67"/>
                  </a:cubicBezTo>
                  <a:cubicBezTo>
                    <a:pt x="85" y="64"/>
                    <a:pt x="84" y="61"/>
                    <a:pt x="83" y="58"/>
                  </a:cubicBezTo>
                  <a:cubicBezTo>
                    <a:pt x="85" y="53"/>
                    <a:pt x="85" y="48"/>
                    <a:pt x="85" y="43"/>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44" name="Freeform 86"/>
            <p:cNvSpPr>
              <a:spLocks noEditPoints="1"/>
            </p:cNvSpPr>
            <p:nvPr/>
          </p:nvSpPr>
          <p:spPr bwMode="auto">
            <a:xfrm>
              <a:off x="3848" y="2314"/>
              <a:ext cx="128" cy="129"/>
            </a:xfrm>
            <a:custGeom>
              <a:avLst/>
              <a:gdLst>
                <a:gd name="T0" fmla="*/ 52 w 104"/>
                <a:gd name="T1" fmla="*/ 0 h 105"/>
                <a:gd name="T2" fmla="*/ 0 w 104"/>
                <a:gd name="T3" fmla="*/ 53 h 105"/>
                <a:gd name="T4" fmla="*/ 52 w 104"/>
                <a:gd name="T5" fmla="*/ 105 h 105"/>
                <a:gd name="T6" fmla="*/ 104 w 104"/>
                <a:gd name="T7" fmla="*/ 53 h 105"/>
                <a:gd name="T8" fmla="*/ 52 w 104"/>
                <a:gd name="T9" fmla="*/ 0 h 105"/>
                <a:gd name="T10" fmla="*/ 32 w 104"/>
                <a:gd name="T11" fmla="*/ 53 h 105"/>
                <a:gd name="T12" fmla="*/ 52 w 104"/>
                <a:gd name="T13" fmla="*/ 33 h 105"/>
                <a:gd name="T14" fmla="*/ 72 w 104"/>
                <a:gd name="T15" fmla="*/ 53 h 105"/>
                <a:gd name="T16" fmla="*/ 52 w 104"/>
                <a:gd name="T17" fmla="*/ 72 h 105"/>
                <a:gd name="T18" fmla="*/ 32 w 104"/>
                <a:gd name="T19" fmla="*/ 53 h 105"/>
                <a:gd name="T20" fmla="*/ 94 w 104"/>
                <a:gd name="T21" fmla="*/ 70 h 105"/>
                <a:gd name="T22" fmla="*/ 94 w 104"/>
                <a:gd name="T23" fmla="*/ 70 h 105"/>
                <a:gd name="T24" fmla="*/ 76 w 104"/>
                <a:gd name="T25" fmla="*/ 63 h 105"/>
                <a:gd name="T26" fmla="*/ 78 w 104"/>
                <a:gd name="T27" fmla="*/ 53 h 105"/>
                <a:gd name="T28" fmla="*/ 76 w 104"/>
                <a:gd name="T29" fmla="*/ 43 h 105"/>
                <a:gd name="T30" fmla="*/ 89 w 104"/>
                <a:gd name="T31" fmla="*/ 37 h 105"/>
                <a:gd name="T32" fmla="*/ 94 w 104"/>
                <a:gd name="T33" fmla="*/ 35 h 105"/>
                <a:gd name="T34" fmla="*/ 98 w 104"/>
                <a:gd name="T35" fmla="*/ 53 h 105"/>
                <a:gd name="T36" fmla="*/ 94 w 104"/>
                <a:gd name="T37" fmla="*/ 70 h 105"/>
                <a:gd name="T38" fmla="*/ 69 w 104"/>
                <a:gd name="T39" fmla="*/ 10 h 105"/>
                <a:gd name="T40" fmla="*/ 69 w 104"/>
                <a:gd name="T41" fmla="*/ 10 h 105"/>
                <a:gd name="T42" fmla="*/ 69 w 104"/>
                <a:gd name="T43" fmla="*/ 10 h 105"/>
                <a:gd name="T44" fmla="*/ 62 w 104"/>
                <a:gd name="T45" fmla="*/ 28 h 105"/>
                <a:gd name="T46" fmla="*/ 52 w 104"/>
                <a:gd name="T47" fmla="*/ 26 h 105"/>
                <a:gd name="T48" fmla="*/ 42 w 104"/>
                <a:gd name="T49" fmla="*/ 28 h 105"/>
                <a:gd name="T50" fmla="*/ 38 w 104"/>
                <a:gd name="T51" fmla="*/ 20 h 105"/>
                <a:gd name="T52" fmla="*/ 35 w 104"/>
                <a:gd name="T53" fmla="*/ 10 h 105"/>
                <a:gd name="T54" fmla="*/ 52 w 104"/>
                <a:gd name="T55" fmla="*/ 7 h 105"/>
                <a:gd name="T56" fmla="*/ 69 w 104"/>
                <a:gd name="T57" fmla="*/ 10 h 105"/>
                <a:gd name="T58" fmla="*/ 10 w 104"/>
                <a:gd name="T59" fmla="*/ 35 h 105"/>
                <a:gd name="T60" fmla="*/ 19 w 104"/>
                <a:gd name="T61" fmla="*/ 39 h 105"/>
                <a:gd name="T62" fmla="*/ 28 w 104"/>
                <a:gd name="T63" fmla="*/ 43 h 105"/>
                <a:gd name="T64" fmla="*/ 26 w 104"/>
                <a:gd name="T65" fmla="*/ 53 h 105"/>
                <a:gd name="T66" fmla="*/ 28 w 104"/>
                <a:gd name="T67" fmla="*/ 63 h 105"/>
                <a:gd name="T68" fmla="*/ 10 w 104"/>
                <a:gd name="T69" fmla="*/ 70 h 105"/>
                <a:gd name="T70" fmla="*/ 6 w 104"/>
                <a:gd name="T71" fmla="*/ 53 h 105"/>
                <a:gd name="T72" fmla="*/ 10 w 104"/>
                <a:gd name="T73" fmla="*/ 35 h 105"/>
                <a:gd name="T74" fmla="*/ 35 w 104"/>
                <a:gd name="T75" fmla="*/ 95 h 105"/>
                <a:gd name="T76" fmla="*/ 37 w 104"/>
                <a:gd name="T77" fmla="*/ 89 h 105"/>
                <a:gd name="T78" fmla="*/ 42 w 104"/>
                <a:gd name="T79" fmla="*/ 77 h 105"/>
                <a:gd name="T80" fmla="*/ 52 w 104"/>
                <a:gd name="T81" fmla="*/ 79 h 105"/>
                <a:gd name="T82" fmla="*/ 62 w 104"/>
                <a:gd name="T83" fmla="*/ 77 h 105"/>
                <a:gd name="T84" fmla="*/ 69 w 104"/>
                <a:gd name="T85" fmla="*/ 95 h 105"/>
                <a:gd name="T86" fmla="*/ 69 w 104"/>
                <a:gd name="T87" fmla="*/ 95 h 105"/>
                <a:gd name="T88" fmla="*/ 69 w 104"/>
                <a:gd name="T89" fmla="*/ 95 h 105"/>
                <a:gd name="T90" fmla="*/ 52 w 104"/>
                <a:gd name="T91" fmla="*/ 98 h 105"/>
                <a:gd name="T92" fmla="*/ 35 w 104"/>
                <a:gd name="T93"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105">
                  <a:moveTo>
                    <a:pt x="52" y="0"/>
                  </a:moveTo>
                  <a:cubicBezTo>
                    <a:pt x="23" y="0"/>
                    <a:pt x="0" y="24"/>
                    <a:pt x="0" y="53"/>
                  </a:cubicBezTo>
                  <a:cubicBezTo>
                    <a:pt x="0" y="81"/>
                    <a:pt x="23" y="105"/>
                    <a:pt x="52" y="105"/>
                  </a:cubicBezTo>
                  <a:cubicBezTo>
                    <a:pt x="81" y="105"/>
                    <a:pt x="104" y="81"/>
                    <a:pt x="104" y="53"/>
                  </a:cubicBezTo>
                  <a:cubicBezTo>
                    <a:pt x="104" y="24"/>
                    <a:pt x="81" y="0"/>
                    <a:pt x="52" y="0"/>
                  </a:cubicBezTo>
                  <a:close/>
                  <a:moveTo>
                    <a:pt x="32" y="53"/>
                  </a:moveTo>
                  <a:cubicBezTo>
                    <a:pt x="32" y="42"/>
                    <a:pt x="41" y="33"/>
                    <a:pt x="52" y="33"/>
                  </a:cubicBezTo>
                  <a:cubicBezTo>
                    <a:pt x="63" y="33"/>
                    <a:pt x="72" y="42"/>
                    <a:pt x="72" y="53"/>
                  </a:cubicBezTo>
                  <a:cubicBezTo>
                    <a:pt x="72" y="63"/>
                    <a:pt x="63" y="72"/>
                    <a:pt x="52" y="72"/>
                  </a:cubicBezTo>
                  <a:cubicBezTo>
                    <a:pt x="41" y="72"/>
                    <a:pt x="32" y="63"/>
                    <a:pt x="32" y="53"/>
                  </a:cubicBezTo>
                  <a:close/>
                  <a:moveTo>
                    <a:pt x="94" y="70"/>
                  </a:moveTo>
                  <a:cubicBezTo>
                    <a:pt x="94" y="70"/>
                    <a:pt x="94" y="70"/>
                    <a:pt x="94" y="70"/>
                  </a:cubicBezTo>
                  <a:cubicBezTo>
                    <a:pt x="76" y="63"/>
                    <a:pt x="76" y="63"/>
                    <a:pt x="76" y="63"/>
                  </a:cubicBezTo>
                  <a:cubicBezTo>
                    <a:pt x="77" y="59"/>
                    <a:pt x="78" y="56"/>
                    <a:pt x="78" y="53"/>
                  </a:cubicBezTo>
                  <a:cubicBezTo>
                    <a:pt x="78" y="49"/>
                    <a:pt x="77" y="46"/>
                    <a:pt x="76" y="43"/>
                  </a:cubicBezTo>
                  <a:cubicBezTo>
                    <a:pt x="89" y="37"/>
                    <a:pt x="89" y="37"/>
                    <a:pt x="89" y="37"/>
                  </a:cubicBezTo>
                  <a:cubicBezTo>
                    <a:pt x="94" y="35"/>
                    <a:pt x="94" y="35"/>
                    <a:pt x="94" y="35"/>
                  </a:cubicBezTo>
                  <a:cubicBezTo>
                    <a:pt x="96" y="40"/>
                    <a:pt x="98" y="46"/>
                    <a:pt x="98" y="53"/>
                  </a:cubicBezTo>
                  <a:cubicBezTo>
                    <a:pt x="98" y="59"/>
                    <a:pt x="96" y="65"/>
                    <a:pt x="94" y="70"/>
                  </a:cubicBezTo>
                  <a:close/>
                  <a:moveTo>
                    <a:pt x="69" y="10"/>
                  </a:moveTo>
                  <a:cubicBezTo>
                    <a:pt x="69" y="10"/>
                    <a:pt x="69" y="10"/>
                    <a:pt x="69" y="10"/>
                  </a:cubicBezTo>
                  <a:cubicBezTo>
                    <a:pt x="69" y="10"/>
                    <a:pt x="69" y="10"/>
                    <a:pt x="69" y="10"/>
                  </a:cubicBezTo>
                  <a:cubicBezTo>
                    <a:pt x="62" y="28"/>
                    <a:pt x="62" y="28"/>
                    <a:pt x="62" y="28"/>
                  </a:cubicBezTo>
                  <a:cubicBezTo>
                    <a:pt x="59" y="27"/>
                    <a:pt x="56" y="26"/>
                    <a:pt x="52" y="26"/>
                  </a:cubicBezTo>
                  <a:cubicBezTo>
                    <a:pt x="48" y="26"/>
                    <a:pt x="45" y="27"/>
                    <a:pt x="42" y="28"/>
                  </a:cubicBezTo>
                  <a:cubicBezTo>
                    <a:pt x="38" y="20"/>
                    <a:pt x="38" y="20"/>
                    <a:pt x="38" y="20"/>
                  </a:cubicBezTo>
                  <a:cubicBezTo>
                    <a:pt x="35" y="10"/>
                    <a:pt x="35" y="10"/>
                    <a:pt x="35" y="10"/>
                  </a:cubicBezTo>
                  <a:cubicBezTo>
                    <a:pt x="40" y="8"/>
                    <a:pt x="46" y="7"/>
                    <a:pt x="52" y="7"/>
                  </a:cubicBezTo>
                  <a:cubicBezTo>
                    <a:pt x="58" y="7"/>
                    <a:pt x="64" y="8"/>
                    <a:pt x="69" y="10"/>
                  </a:cubicBezTo>
                  <a:close/>
                  <a:moveTo>
                    <a:pt x="10" y="35"/>
                  </a:moveTo>
                  <a:cubicBezTo>
                    <a:pt x="19" y="39"/>
                    <a:pt x="19" y="39"/>
                    <a:pt x="19" y="39"/>
                  </a:cubicBezTo>
                  <a:cubicBezTo>
                    <a:pt x="28" y="43"/>
                    <a:pt x="28" y="43"/>
                    <a:pt x="28" y="43"/>
                  </a:cubicBezTo>
                  <a:cubicBezTo>
                    <a:pt x="27" y="46"/>
                    <a:pt x="26" y="49"/>
                    <a:pt x="26" y="53"/>
                  </a:cubicBezTo>
                  <a:cubicBezTo>
                    <a:pt x="26" y="56"/>
                    <a:pt x="27" y="59"/>
                    <a:pt x="28" y="63"/>
                  </a:cubicBezTo>
                  <a:cubicBezTo>
                    <a:pt x="10" y="70"/>
                    <a:pt x="10" y="70"/>
                    <a:pt x="10" y="70"/>
                  </a:cubicBezTo>
                  <a:cubicBezTo>
                    <a:pt x="8" y="65"/>
                    <a:pt x="6" y="59"/>
                    <a:pt x="6" y="53"/>
                  </a:cubicBezTo>
                  <a:cubicBezTo>
                    <a:pt x="6" y="46"/>
                    <a:pt x="8" y="40"/>
                    <a:pt x="10" y="35"/>
                  </a:cubicBezTo>
                  <a:close/>
                  <a:moveTo>
                    <a:pt x="35" y="95"/>
                  </a:moveTo>
                  <a:cubicBezTo>
                    <a:pt x="37" y="89"/>
                    <a:pt x="37" y="89"/>
                    <a:pt x="37" y="89"/>
                  </a:cubicBezTo>
                  <a:cubicBezTo>
                    <a:pt x="42" y="77"/>
                    <a:pt x="42" y="77"/>
                    <a:pt x="42" y="77"/>
                  </a:cubicBezTo>
                  <a:cubicBezTo>
                    <a:pt x="45" y="78"/>
                    <a:pt x="48" y="79"/>
                    <a:pt x="52" y="79"/>
                  </a:cubicBezTo>
                  <a:cubicBezTo>
                    <a:pt x="56" y="79"/>
                    <a:pt x="59" y="78"/>
                    <a:pt x="62" y="77"/>
                  </a:cubicBezTo>
                  <a:cubicBezTo>
                    <a:pt x="69" y="95"/>
                    <a:pt x="69" y="95"/>
                    <a:pt x="69" y="95"/>
                  </a:cubicBezTo>
                  <a:cubicBezTo>
                    <a:pt x="69" y="95"/>
                    <a:pt x="69" y="95"/>
                    <a:pt x="69" y="95"/>
                  </a:cubicBezTo>
                  <a:cubicBezTo>
                    <a:pt x="69" y="95"/>
                    <a:pt x="69" y="95"/>
                    <a:pt x="69" y="95"/>
                  </a:cubicBezTo>
                  <a:cubicBezTo>
                    <a:pt x="64" y="97"/>
                    <a:pt x="58" y="98"/>
                    <a:pt x="52" y="98"/>
                  </a:cubicBezTo>
                  <a:cubicBezTo>
                    <a:pt x="46" y="98"/>
                    <a:pt x="40" y="97"/>
                    <a:pt x="35" y="95"/>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45" name="Freeform 87"/>
            <p:cNvSpPr>
              <a:spLocks/>
            </p:cNvSpPr>
            <p:nvPr/>
          </p:nvSpPr>
          <p:spPr bwMode="auto">
            <a:xfrm>
              <a:off x="3886" y="2470"/>
              <a:ext cx="147" cy="148"/>
            </a:xfrm>
            <a:custGeom>
              <a:avLst/>
              <a:gdLst>
                <a:gd name="T0" fmla="*/ 0 w 120"/>
                <a:gd name="T1" fmla="*/ 70 h 121"/>
                <a:gd name="T2" fmla="*/ 10 w 120"/>
                <a:gd name="T3" fmla="*/ 80 h 121"/>
                <a:gd name="T4" fmla="*/ 20 w 120"/>
                <a:gd name="T5" fmla="*/ 70 h 121"/>
                <a:gd name="T6" fmla="*/ 20 w 120"/>
                <a:gd name="T7" fmla="*/ 34 h 121"/>
                <a:gd name="T8" fmla="*/ 103 w 120"/>
                <a:gd name="T9" fmla="*/ 117 h 121"/>
                <a:gd name="T10" fmla="*/ 117 w 120"/>
                <a:gd name="T11" fmla="*/ 117 h 121"/>
                <a:gd name="T12" fmla="*/ 120 w 120"/>
                <a:gd name="T13" fmla="*/ 110 h 121"/>
                <a:gd name="T14" fmla="*/ 117 w 120"/>
                <a:gd name="T15" fmla="*/ 103 h 121"/>
                <a:gd name="T16" fmla="*/ 34 w 120"/>
                <a:gd name="T17" fmla="*/ 20 h 121"/>
                <a:gd name="T18" fmla="*/ 70 w 120"/>
                <a:gd name="T19" fmla="*/ 20 h 121"/>
                <a:gd name="T20" fmla="*/ 80 w 120"/>
                <a:gd name="T21" fmla="*/ 10 h 121"/>
                <a:gd name="T22" fmla="*/ 70 w 120"/>
                <a:gd name="T23" fmla="*/ 0 h 121"/>
                <a:gd name="T24" fmla="*/ 0 w 120"/>
                <a:gd name="T25" fmla="*/ 0 h 121"/>
                <a:gd name="T26" fmla="*/ 0 w 120"/>
                <a:gd name="T27"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121">
                  <a:moveTo>
                    <a:pt x="0" y="70"/>
                  </a:moveTo>
                  <a:cubicBezTo>
                    <a:pt x="0" y="75"/>
                    <a:pt x="4" y="80"/>
                    <a:pt x="10" y="80"/>
                  </a:cubicBezTo>
                  <a:cubicBezTo>
                    <a:pt x="15" y="80"/>
                    <a:pt x="20" y="75"/>
                    <a:pt x="20" y="70"/>
                  </a:cubicBezTo>
                  <a:cubicBezTo>
                    <a:pt x="20" y="34"/>
                    <a:pt x="20" y="34"/>
                    <a:pt x="20" y="34"/>
                  </a:cubicBezTo>
                  <a:cubicBezTo>
                    <a:pt x="103" y="117"/>
                    <a:pt x="103" y="117"/>
                    <a:pt x="103" y="117"/>
                  </a:cubicBezTo>
                  <a:cubicBezTo>
                    <a:pt x="107" y="121"/>
                    <a:pt x="113" y="121"/>
                    <a:pt x="117" y="117"/>
                  </a:cubicBezTo>
                  <a:cubicBezTo>
                    <a:pt x="119" y="115"/>
                    <a:pt x="120" y="113"/>
                    <a:pt x="120" y="110"/>
                  </a:cubicBezTo>
                  <a:cubicBezTo>
                    <a:pt x="120" y="107"/>
                    <a:pt x="119" y="105"/>
                    <a:pt x="117" y="103"/>
                  </a:cubicBezTo>
                  <a:cubicBezTo>
                    <a:pt x="34" y="20"/>
                    <a:pt x="34" y="20"/>
                    <a:pt x="34" y="20"/>
                  </a:cubicBezTo>
                  <a:cubicBezTo>
                    <a:pt x="70" y="20"/>
                    <a:pt x="70" y="20"/>
                    <a:pt x="70" y="20"/>
                  </a:cubicBezTo>
                  <a:cubicBezTo>
                    <a:pt x="75" y="20"/>
                    <a:pt x="80" y="15"/>
                    <a:pt x="80" y="10"/>
                  </a:cubicBezTo>
                  <a:cubicBezTo>
                    <a:pt x="80" y="4"/>
                    <a:pt x="75" y="0"/>
                    <a:pt x="70" y="0"/>
                  </a:cubicBezTo>
                  <a:cubicBezTo>
                    <a:pt x="0" y="0"/>
                    <a:pt x="0" y="0"/>
                    <a:pt x="0" y="0"/>
                  </a:cubicBezTo>
                  <a:lnTo>
                    <a:pt x="0" y="70"/>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46" name="Freeform 88"/>
            <p:cNvSpPr>
              <a:spLocks noEditPoints="1"/>
            </p:cNvSpPr>
            <p:nvPr/>
          </p:nvSpPr>
          <p:spPr bwMode="auto">
            <a:xfrm>
              <a:off x="3691" y="1983"/>
              <a:ext cx="153" cy="125"/>
            </a:xfrm>
            <a:custGeom>
              <a:avLst/>
              <a:gdLst>
                <a:gd name="T0" fmla="*/ 125 w 125"/>
                <a:gd name="T1" fmla="*/ 55 h 102"/>
                <a:gd name="T2" fmla="*/ 110 w 125"/>
                <a:gd name="T3" fmla="*/ 24 h 102"/>
                <a:gd name="T4" fmla="*/ 86 w 125"/>
                <a:gd name="T5" fmla="*/ 24 h 102"/>
                <a:gd name="T6" fmla="*/ 86 w 125"/>
                <a:gd name="T7" fmla="*/ 8 h 102"/>
                <a:gd name="T8" fmla="*/ 78 w 125"/>
                <a:gd name="T9" fmla="*/ 0 h 102"/>
                <a:gd name="T10" fmla="*/ 8 w 125"/>
                <a:gd name="T11" fmla="*/ 0 h 102"/>
                <a:gd name="T12" fmla="*/ 0 w 125"/>
                <a:gd name="T13" fmla="*/ 8 h 102"/>
                <a:gd name="T14" fmla="*/ 0 w 125"/>
                <a:gd name="T15" fmla="*/ 71 h 102"/>
                <a:gd name="T16" fmla="*/ 8 w 125"/>
                <a:gd name="T17" fmla="*/ 79 h 102"/>
                <a:gd name="T18" fmla="*/ 18 w 125"/>
                <a:gd name="T19" fmla="*/ 79 h 102"/>
                <a:gd name="T20" fmla="*/ 16 w 125"/>
                <a:gd name="T21" fmla="*/ 87 h 102"/>
                <a:gd name="T22" fmla="*/ 31 w 125"/>
                <a:gd name="T23" fmla="*/ 102 h 102"/>
                <a:gd name="T24" fmla="*/ 47 w 125"/>
                <a:gd name="T25" fmla="*/ 87 h 102"/>
                <a:gd name="T26" fmla="*/ 45 w 125"/>
                <a:gd name="T27" fmla="*/ 79 h 102"/>
                <a:gd name="T28" fmla="*/ 88 w 125"/>
                <a:gd name="T29" fmla="*/ 79 h 102"/>
                <a:gd name="T30" fmla="*/ 86 w 125"/>
                <a:gd name="T31" fmla="*/ 87 h 102"/>
                <a:gd name="T32" fmla="*/ 102 w 125"/>
                <a:gd name="T33" fmla="*/ 102 h 102"/>
                <a:gd name="T34" fmla="*/ 118 w 125"/>
                <a:gd name="T35" fmla="*/ 87 h 102"/>
                <a:gd name="T36" fmla="*/ 115 w 125"/>
                <a:gd name="T37" fmla="*/ 79 h 102"/>
                <a:gd name="T38" fmla="*/ 125 w 125"/>
                <a:gd name="T39" fmla="*/ 79 h 102"/>
                <a:gd name="T40" fmla="*/ 125 w 125"/>
                <a:gd name="T41" fmla="*/ 55 h 102"/>
                <a:gd name="T42" fmla="*/ 86 w 125"/>
                <a:gd name="T43" fmla="*/ 55 h 102"/>
                <a:gd name="T44" fmla="*/ 86 w 125"/>
                <a:gd name="T45" fmla="*/ 36 h 102"/>
                <a:gd name="T46" fmla="*/ 102 w 125"/>
                <a:gd name="T47" fmla="*/ 36 h 102"/>
                <a:gd name="T48" fmla="*/ 112 w 125"/>
                <a:gd name="T49" fmla="*/ 55 h 102"/>
                <a:gd name="T50" fmla="*/ 86 w 125"/>
                <a:gd name="T51" fmla="*/ 5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5" h="102">
                  <a:moveTo>
                    <a:pt x="125" y="55"/>
                  </a:moveTo>
                  <a:cubicBezTo>
                    <a:pt x="110" y="24"/>
                    <a:pt x="110" y="24"/>
                    <a:pt x="110" y="24"/>
                  </a:cubicBezTo>
                  <a:cubicBezTo>
                    <a:pt x="86" y="24"/>
                    <a:pt x="86" y="24"/>
                    <a:pt x="86" y="24"/>
                  </a:cubicBezTo>
                  <a:cubicBezTo>
                    <a:pt x="86" y="8"/>
                    <a:pt x="86" y="8"/>
                    <a:pt x="86" y="8"/>
                  </a:cubicBezTo>
                  <a:cubicBezTo>
                    <a:pt x="86" y="4"/>
                    <a:pt x="83" y="0"/>
                    <a:pt x="78" y="0"/>
                  </a:cubicBezTo>
                  <a:cubicBezTo>
                    <a:pt x="8" y="0"/>
                    <a:pt x="8" y="0"/>
                    <a:pt x="8" y="0"/>
                  </a:cubicBezTo>
                  <a:cubicBezTo>
                    <a:pt x="3" y="0"/>
                    <a:pt x="0" y="4"/>
                    <a:pt x="0" y="8"/>
                  </a:cubicBezTo>
                  <a:cubicBezTo>
                    <a:pt x="0" y="71"/>
                    <a:pt x="0" y="71"/>
                    <a:pt x="0" y="71"/>
                  </a:cubicBezTo>
                  <a:cubicBezTo>
                    <a:pt x="8" y="79"/>
                    <a:pt x="8" y="79"/>
                    <a:pt x="8" y="79"/>
                  </a:cubicBezTo>
                  <a:cubicBezTo>
                    <a:pt x="18" y="79"/>
                    <a:pt x="18" y="79"/>
                    <a:pt x="18" y="79"/>
                  </a:cubicBezTo>
                  <a:cubicBezTo>
                    <a:pt x="16" y="81"/>
                    <a:pt x="16" y="84"/>
                    <a:pt x="16" y="87"/>
                  </a:cubicBezTo>
                  <a:cubicBezTo>
                    <a:pt x="16" y="95"/>
                    <a:pt x="23" y="102"/>
                    <a:pt x="31" y="102"/>
                  </a:cubicBezTo>
                  <a:cubicBezTo>
                    <a:pt x="40" y="102"/>
                    <a:pt x="47" y="95"/>
                    <a:pt x="47" y="87"/>
                  </a:cubicBezTo>
                  <a:cubicBezTo>
                    <a:pt x="47" y="84"/>
                    <a:pt x="46" y="81"/>
                    <a:pt x="45" y="79"/>
                  </a:cubicBezTo>
                  <a:cubicBezTo>
                    <a:pt x="88" y="79"/>
                    <a:pt x="88" y="79"/>
                    <a:pt x="88" y="79"/>
                  </a:cubicBezTo>
                  <a:cubicBezTo>
                    <a:pt x="87" y="81"/>
                    <a:pt x="86" y="84"/>
                    <a:pt x="86" y="87"/>
                  </a:cubicBezTo>
                  <a:cubicBezTo>
                    <a:pt x="86" y="95"/>
                    <a:pt x="93" y="102"/>
                    <a:pt x="102" y="102"/>
                  </a:cubicBezTo>
                  <a:cubicBezTo>
                    <a:pt x="111" y="102"/>
                    <a:pt x="118" y="95"/>
                    <a:pt x="118" y="87"/>
                  </a:cubicBezTo>
                  <a:cubicBezTo>
                    <a:pt x="118" y="84"/>
                    <a:pt x="117" y="81"/>
                    <a:pt x="115" y="79"/>
                  </a:cubicBezTo>
                  <a:cubicBezTo>
                    <a:pt x="125" y="79"/>
                    <a:pt x="125" y="79"/>
                    <a:pt x="125" y="79"/>
                  </a:cubicBezTo>
                  <a:lnTo>
                    <a:pt x="125" y="55"/>
                  </a:lnTo>
                  <a:close/>
                  <a:moveTo>
                    <a:pt x="86" y="55"/>
                  </a:moveTo>
                  <a:cubicBezTo>
                    <a:pt x="86" y="36"/>
                    <a:pt x="86" y="36"/>
                    <a:pt x="86" y="36"/>
                  </a:cubicBezTo>
                  <a:cubicBezTo>
                    <a:pt x="102" y="36"/>
                    <a:pt x="102" y="36"/>
                    <a:pt x="102" y="36"/>
                  </a:cubicBezTo>
                  <a:cubicBezTo>
                    <a:pt x="112" y="55"/>
                    <a:pt x="112" y="55"/>
                    <a:pt x="112" y="55"/>
                  </a:cubicBezTo>
                  <a:lnTo>
                    <a:pt x="86" y="55"/>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47" name="Freeform 89"/>
            <p:cNvSpPr>
              <a:spLocks noEditPoints="1"/>
            </p:cNvSpPr>
            <p:nvPr/>
          </p:nvSpPr>
          <p:spPr bwMode="auto">
            <a:xfrm>
              <a:off x="3623" y="1836"/>
              <a:ext cx="129" cy="129"/>
            </a:xfrm>
            <a:custGeom>
              <a:avLst/>
              <a:gdLst>
                <a:gd name="T0" fmla="*/ 101 w 105"/>
                <a:gd name="T1" fmla="*/ 29 h 105"/>
                <a:gd name="T2" fmla="*/ 72 w 105"/>
                <a:gd name="T3" fmla="*/ 26 h 105"/>
                <a:gd name="T4" fmla="*/ 89 w 105"/>
                <a:gd name="T5" fmla="*/ 9 h 105"/>
                <a:gd name="T6" fmla="*/ 82 w 105"/>
                <a:gd name="T7" fmla="*/ 3 h 105"/>
                <a:gd name="T8" fmla="*/ 59 w 105"/>
                <a:gd name="T9" fmla="*/ 26 h 105"/>
                <a:gd name="T10" fmla="*/ 53 w 105"/>
                <a:gd name="T11" fmla="*/ 26 h 105"/>
                <a:gd name="T12" fmla="*/ 53 w 105"/>
                <a:gd name="T13" fmla="*/ 26 h 105"/>
                <a:gd name="T14" fmla="*/ 26 w 105"/>
                <a:gd name="T15" fmla="*/ 0 h 105"/>
                <a:gd name="T16" fmla="*/ 20 w 105"/>
                <a:gd name="T17" fmla="*/ 6 h 105"/>
                <a:gd name="T18" fmla="*/ 40 w 105"/>
                <a:gd name="T19" fmla="*/ 26 h 105"/>
                <a:gd name="T20" fmla="*/ 4 w 105"/>
                <a:gd name="T21" fmla="*/ 29 h 105"/>
                <a:gd name="T22" fmla="*/ 0 w 105"/>
                <a:gd name="T23" fmla="*/ 65 h 105"/>
                <a:gd name="T24" fmla="*/ 4 w 105"/>
                <a:gd name="T25" fmla="*/ 101 h 105"/>
                <a:gd name="T26" fmla="*/ 53 w 105"/>
                <a:gd name="T27" fmla="*/ 105 h 105"/>
                <a:gd name="T28" fmla="*/ 101 w 105"/>
                <a:gd name="T29" fmla="*/ 101 h 105"/>
                <a:gd name="T30" fmla="*/ 105 w 105"/>
                <a:gd name="T31" fmla="*/ 65 h 105"/>
                <a:gd name="T32" fmla="*/ 101 w 105"/>
                <a:gd name="T33" fmla="*/ 29 h 105"/>
                <a:gd name="T34" fmla="*/ 89 w 105"/>
                <a:gd name="T35" fmla="*/ 89 h 105"/>
                <a:gd name="T36" fmla="*/ 53 w 105"/>
                <a:gd name="T37" fmla="*/ 92 h 105"/>
                <a:gd name="T38" fmla="*/ 16 w 105"/>
                <a:gd name="T39" fmla="*/ 89 h 105"/>
                <a:gd name="T40" fmla="*/ 13 w 105"/>
                <a:gd name="T41" fmla="*/ 65 h 105"/>
                <a:gd name="T42" fmla="*/ 16 w 105"/>
                <a:gd name="T43" fmla="*/ 41 h 105"/>
                <a:gd name="T44" fmla="*/ 53 w 105"/>
                <a:gd name="T45" fmla="*/ 39 h 105"/>
                <a:gd name="T46" fmla="*/ 89 w 105"/>
                <a:gd name="T47" fmla="*/ 41 h 105"/>
                <a:gd name="T48" fmla="*/ 92 w 105"/>
                <a:gd name="T49" fmla="*/ 65 h 105"/>
                <a:gd name="T50" fmla="*/ 89 w 105"/>
                <a:gd name="T51" fmla="*/ 8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5" h="105">
                  <a:moveTo>
                    <a:pt x="101" y="29"/>
                  </a:moveTo>
                  <a:cubicBezTo>
                    <a:pt x="92" y="28"/>
                    <a:pt x="82" y="27"/>
                    <a:pt x="72" y="26"/>
                  </a:cubicBezTo>
                  <a:cubicBezTo>
                    <a:pt x="89" y="9"/>
                    <a:pt x="89" y="9"/>
                    <a:pt x="89" y="9"/>
                  </a:cubicBezTo>
                  <a:cubicBezTo>
                    <a:pt x="82" y="3"/>
                    <a:pt x="82" y="3"/>
                    <a:pt x="82" y="3"/>
                  </a:cubicBezTo>
                  <a:cubicBezTo>
                    <a:pt x="59" y="26"/>
                    <a:pt x="59" y="26"/>
                    <a:pt x="59" y="26"/>
                  </a:cubicBezTo>
                  <a:cubicBezTo>
                    <a:pt x="57" y="26"/>
                    <a:pt x="55" y="26"/>
                    <a:pt x="53" y="26"/>
                  </a:cubicBezTo>
                  <a:cubicBezTo>
                    <a:pt x="53" y="26"/>
                    <a:pt x="53" y="26"/>
                    <a:pt x="53" y="26"/>
                  </a:cubicBezTo>
                  <a:cubicBezTo>
                    <a:pt x="26" y="0"/>
                    <a:pt x="26" y="0"/>
                    <a:pt x="26" y="0"/>
                  </a:cubicBezTo>
                  <a:cubicBezTo>
                    <a:pt x="20" y="6"/>
                    <a:pt x="20" y="6"/>
                    <a:pt x="20" y="6"/>
                  </a:cubicBezTo>
                  <a:cubicBezTo>
                    <a:pt x="40" y="26"/>
                    <a:pt x="40" y="26"/>
                    <a:pt x="40" y="26"/>
                  </a:cubicBezTo>
                  <a:cubicBezTo>
                    <a:pt x="27" y="27"/>
                    <a:pt x="15" y="28"/>
                    <a:pt x="4" y="29"/>
                  </a:cubicBezTo>
                  <a:cubicBezTo>
                    <a:pt x="2" y="40"/>
                    <a:pt x="0" y="52"/>
                    <a:pt x="0" y="65"/>
                  </a:cubicBezTo>
                  <a:cubicBezTo>
                    <a:pt x="0" y="78"/>
                    <a:pt x="2" y="90"/>
                    <a:pt x="4" y="101"/>
                  </a:cubicBezTo>
                  <a:cubicBezTo>
                    <a:pt x="19" y="104"/>
                    <a:pt x="35" y="105"/>
                    <a:pt x="53" y="105"/>
                  </a:cubicBezTo>
                  <a:cubicBezTo>
                    <a:pt x="70" y="105"/>
                    <a:pt x="86" y="104"/>
                    <a:pt x="101" y="101"/>
                  </a:cubicBezTo>
                  <a:cubicBezTo>
                    <a:pt x="104" y="90"/>
                    <a:pt x="105" y="78"/>
                    <a:pt x="105" y="65"/>
                  </a:cubicBezTo>
                  <a:cubicBezTo>
                    <a:pt x="105" y="52"/>
                    <a:pt x="104" y="40"/>
                    <a:pt x="101" y="29"/>
                  </a:cubicBezTo>
                  <a:close/>
                  <a:moveTo>
                    <a:pt x="89" y="89"/>
                  </a:moveTo>
                  <a:cubicBezTo>
                    <a:pt x="78" y="91"/>
                    <a:pt x="65" y="92"/>
                    <a:pt x="53" y="92"/>
                  </a:cubicBezTo>
                  <a:cubicBezTo>
                    <a:pt x="40" y="92"/>
                    <a:pt x="27" y="91"/>
                    <a:pt x="16" y="89"/>
                  </a:cubicBezTo>
                  <a:cubicBezTo>
                    <a:pt x="14" y="82"/>
                    <a:pt x="13" y="74"/>
                    <a:pt x="13" y="65"/>
                  </a:cubicBezTo>
                  <a:cubicBezTo>
                    <a:pt x="13" y="57"/>
                    <a:pt x="14" y="49"/>
                    <a:pt x="16" y="41"/>
                  </a:cubicBezTo>
                  <a:cubicBezTo>
                    <a:pt x="27" y="40"/>
                    <a:pt x="40" y="39"/>
                    <a:pt x="53" y="39"/>
                  </a:cubicBezTo>
                  <a:cubicBezTo>
                    <a:pt x="65" y="39"/>
                    <a:pt x="78" y="40"/>
                    <a:pt x="89" y="41"/>
                  </a:cubicBezTo>
                  <a:cubicBezTo>
                    <a:pt x="91" y="49"/>
                    <a:pt x="92" y="57"/>
                    <a:pt x="92" y="65"/>
                  </a:cubicBezTo>
                  <a:cubicBezTo>
                    <a:pt x="92" y="74"/>
                    <a:pt x="91" y="82"/>
                    <a:pt x="89" y="89"/>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48" name="Freeform 90"/>
            <p:cNvSpPr>
              <a:spLocks/>
            </p:cNvSpPr>
            <p:nvPr/>
          </p:nvSpPr>
          <p:spPr bwMode="auto">
            <a:xfrm>
              <a:off x="3632" y="1687"/>
              <a:ext cx="164" cy="134"/>
            </a:xfrm>
            <a:custGeom>
              <a:avLst/>
              <a:gdLst>
                <a:gd name="T0" fmla="*/ 134 w 134"/>
                <a:gd name="T1" fmla="*/ 13 h 109"/>
                <a:gd name="T2" fmla="*/ 118 w 134"/>
                <a:gd name="T3" fmla="*/ 17 h 109"/>
                <a:gd name="T4" fmla="*/ 130 w 134"/>
                <a:gd name="T5" fmla="*/ 2 h 109"/>
                <a:gd name="T6" fmla="*/ 113 w 134"/>
                <a:gd name="T7" fmla="*/ 9 h 109"/>
                <a:gd name="T8" fmla="*/ 93 w 134"/>
                <a:gd name="T9" fmla="*/ 0 h 109"/>
                <a:gd name="T10" fmla="*/ 65 w 134"/>
                <a:gd name="T11" fmla="*/ 27 h 109"/>
                <a:gd name="T12" fmla="*/ 66 w 134"/>
                <a:gd name="T13" fmla="*/ 34 h 109"/>
                <a:gd name="T14" fmla="*/ 10 w 134"/>
                <a:gd name="T15" fmla="*/ 5 h 109"/>
                <a:gd name="T16" fmla="*/ 6 w 134"/>
                <a:gd name="T17" fmla="*/ 19 h 109"/>
                <a:gd name="T18" fmla="*/ 18 w 134"/>
                <a:gd name="T19" fmla="*/ 42 h 109"/>
                <a:gd name="T20" fmla="*/ 6 w 134"/>
                <a:gd name="T21" fmla="*/ 38 h 109"/>
                <a:gd name="T22" fmla="*/ 6 w 134"/>
                <a:gd name="T23" fmla="*/ 39 h 109"/>
                <a:gd name="T24" fmla="*/ 28 w 134"/>
                <a:gd name="T25" fmla="*/ 65 h 109"/>
                <a:gd name="T26" fmla="*/ 20 w 134"/>
                <a:gd name="T27" fmla="*/ 66 h 109"/>
                <a:gd name="T28" fmla="*/ 15 w 134"/>
                <a:gd name="T29" fmla="*/ 66 h 109"/>
                <a:gd name="T30" fmla="*/ 41 w 134"/>
                <a:gd name="T31" fmla="*/ 85 h 109"/>
                <a:gd name="T32" fmla="*/ 7 w 134"/>
                <a:gd name="T33" fmla="*/ 97 h 109"/>
                <a:gd name="T34" fmla="*/ 0 w 134"/>
                <a:gd name="T35" fmla="*/ 96 h 109"/>
                <a:gd name="T36" fmla="*/ 42 w 134"/>
                <a:gd name="T37" fmla="*/ 109 h 109"/>
                <a:gd name="T38" fmla="*/ 120 w 134"/>
                <a:gd name="T39" fmla="*/ 31 h 109"/>
                <a:gd name="T40" fmla="*/ 120 w 134"/>
                <a:gd name="T41" fmla="*/ 27 h 109"/>
                <a:gd name="T42" fmla="*/ 134 w 134"/>
                <a:gd name="T43" fmla="*/ 1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4" h="109">
                  <a:moveTo>
                    <a:pt x="134" y="13"/>
                  </a:moveTo>
                  <a:cubicBezTo>
                    <a:pt x="129" y="15"/>
                    <a:pt x="124" y="17"/>
                    <a:pt x="118" y="17"/>
                  </a:cubicBezTo>
                  <a:cubicBezTo>
                    <a:pt x="124" y="14"/>
                    <a:pt x="128" y="8"/>
                    <a:pt x="130" y="2"/>
                  </a:cubicBezTo>
                  <a:cubicBezTo>
                    <a:pt x="125" y="5"/>
                    <a:pt x="119" y="7"/>
                    <a:pt x="113" y="9"/>
                  </a:cubicBezTo>
                  <a:cubicBezTo>
                    <a:pt x="108" y="3"/>
                    <a:pt x="101" y="0"/>
                    <a:pt x="93" y="0"/>
                  </a:cubicBezTo>
                  <a:cubicBezTo>
                    <a:pt x="78" y="0"/>
                    <a:pt x="65" y="12"/>
                    <a:pt x="65" y="27"/>
                  </a:cubicBezTo>
                  <a:cubicBezTo>
                    <a:pt x="65" y="30"/>
                    <a:pt x="66" y="32"/>
                    <a:pt x="66" y="34"/>
                  </a:cubicBezTo>
                  <a:cubicBezTo>
                    <a:pt x="43" y="33"/>
                    <a:pt x="23" y="22"/>
                    <a:pt x="10" y="5"/>
                  </a:cubicBezTo>
                  <a:cubicBezTo>
                    <a:pt x="7" y="9"/>
                    <a:pt x="6" y="14"/>
                    <a:pt x="6" y="19"/>
                  </a:cubicBezTo>
                  <a:cubicBezTo>
                    <a:pt x="6" y="28"/>
                    <a:pt x="11" y="37"/>
                    <a:pt x="18" y="42"/>
                  </a:cubicBezTo>
                  <a:cubicBezTo>
                    <a:pt x="14" y="41"/>
                    <a:pt x="9" y="40"/>
                    <a:pt x="6" y="38"/>
                  </a:cubicBezTo>
                  <a:cubicBezTo>
                    <a:pt x="6" y="38"/>
                    <a:pt x="6" y="38"/>
                    <a:pt x="6" y="39"/>
                  </a:cubicBezTo>
                  <a:cubicBezTo>
                    <a:pt x="6" y="52"/>
                    <a:pt x="15" y="63"/>
                    <a:pt x="28" y="65"/>
                  </a:cubicBezTo>
                  <a:cubicBezTo>
                    <a:pt x="25" y="66"/>
                    <a:pt x="23" y="66"/>
                    <a:pt x="20" y="66"/>
                  </a:cubicBezTo>
                  <a:cubicBezTo>
                    <a:pt x="19" y="66"/>
                    <a:pt x="17" y="66"/>
                    <a:pt x="15" y="66"/>
                  </a:cubicBezTo>
                  <a:cubicBezTo>
                    <a:pt x="19" y="77"/>
                    <a:pt x="29" y="85"/>
                    <a:pt x="41" y="85"/>
                  </a:cubicBezTo>
                  <a:cubicBezTo>
                    <a:pt x="31" y="92"/>
                    <a:pt x="20" y="97"/>
                    <a:pt x="7" y="97"/>
                  </a:cubicBezTo>
                  <a:cubicBezTo>
                    <a:pt x="5" y="97"/>
                    <a:pt x="2" y="97"/>
                    <a:pt x="0" y="96"/>
                  </a:cubicBezTo>
                  <a:cubicBezTo>
                    <a:pt x="12" y="104"/>
                    <a:pt x="27" y="109"/>
                    <a:pt x="42" y="109"/>
                  </a:cubicBezTo>
                  <a:cubicBezTo>
                    <a:pt x="93" y="109"/>
                    <a:pt x="120" y="67"/>
                    <a:pt x="120" y="31"/>
                  </a:cubicBezTo>
                  <a:cubicBezTo>
                    <a:pt x="120" y="29"/>
                    <a:pt x="120" y="28"/>
                    <a:pt x="120" y="27"/>
                  </a:cubicBezTo>
                  <a:cubicBezTo>
                    <a:pt x="126" y="23"/>
                    <a:pt x="130" y="18"/>
                    <a:pt x="134" y="13"/>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49" name="Freeform 91"/>
            <p:cNvSpPr>
              <a:spLocks noEditPoints="1"/>
            </p:cNvSpPr>
            <p:nvPr/>
          </p:nvSpPr>
          <p:spPr bwMode="auto">
            <a:xfrm>
              <a:off x="3705" y="2373"/>
              <a:ext cx="160" cy="149"/>
            </a:xfrm>
            <a:custGeom>
              <a:avLst/>
              <a:gdLst>
                <a:gd name="T0" fmla="*/ 70 w 160"/>
                <a:gd name="T1" fmla="*/ 79 h 149"/>
                <a:gd name="T2" fmla="*/ 90 w 160"/>
                <a:gd name="T3" fmla="*/ 79 h 149"/>
                <a:gd name="T4" fmla="*/ 90 w 160"/>
                <a:gd name="T5" fmla="*/ 40 h 149"/>
                <a:gd name="T6" fmla="*/ 120 w 160"/>
                <a:gd name="T7" fmla="*/ 40 h 149"/>
                <a:gd name="T8" fmla="*/ 80 w 160"/>
                <a:gd name="T9" fmla="*/ 0 h 149"/>
                <a:gd name="T10" fmla="*/ 40 w 160"/>
                <a:gd name="T11" fmla="*/ 40 h 149"/>
                <a:gd name="T12" fmla="*/ 70 w 160"/>
                <a:gd name="T13" fmla="*/ 40 h 149"/>
                <a:gd name="T14" fmla="*/ 70 w 160"/>
                <a:gd name="T15" fmla="*/ 79 h 149"/>
                <a:gd name="T16" fmla="*/ 100 w 160"/>
                <a:gd name="T17" fmla="*/ 57 h 149"/>
                <a:gd name="T18" fmla="*/ 100 w 160"/>
                <a:gd name="T19" fmla="*/ 72 h 149"/>
                <a:gd name="T20" fmla="*/ 145 w 160"/>
                <a:gd name="T21" fmla="*/ 89 h 149"/>
                <a:gd name="T22" fmla="*/ 80 w 160"/>
                <a:gd name="T23" fmla="*/ 114 h 149"/>
                <a:gd name="T24" fmla="*/ 14 w 160"/>
                <a:gd name="T25" fmla="*/ 89 h 149"/>
                <a:gd name="T26" fmla="*/ 59 w 160"/>
                <a:gd name="T27" fmla="*/ 72 h 149"/>
                <a:gd name="T28" fmla="*/ 59 w 160"/>
                <a:gd name="T29" fmla="*/ 57 h 149"/>
                <a:gd name="T30" fmla="*/ 0 w 160"/>
                <a:gd name="T31" fmla="*/ 79 h 149"/>
                <a:gd name="T32" fmla="*/ 0 w 160"/>
                <a:gd name="T33" fmla="*/ 120 h 149"/>
                <a:gd name="T34" fmla="*/ 80 w 160"/>
                <a:gd name="T35" fmla="*/ 149 h 149"/>
                <a:gd name="T36" fmla="*/ 160 w 160"/>
                <a:gd name="T37" fmla="*/ 120 h 149"/>
                <a:gd name="T38" fmla="*/ 160 w 160"/>
                <a:gd name="T39" fmla="*/ 79 h 149"/>
                <a:gd name="T40" fmla="*/ 100 w 160"/>
                <a:gd name="T41" fmla="*/ 57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0" h="149">
                  <a:moveTo>
                    <a:pt x="70" y="79"/>
                  </a:moveTo>
                  <a:lnTo>
                    <a:pt x="90" y="79"/>
                  </a:lnTo>
                  <a:lnTo>
                    <a:pt x="90" y="40"/>
                  </a:lnTo>
                  <a:lnTo>
                    <a:pt x="120" y="40"/>
                  </a:lnTo>
                  <a:lnTo>
                    <a:pt x="80" y="0"/>
                  </a:lnTo>
                  <a:lnTo>
                    <a:pt x="40" y="40"/>
                  </a:lnTo>
                  <a:lnTo>
                    <a:pt x="70" y="40"/>
                  </a:lnTo>
                  <a:lnTo>
                    <a:pt x="70" y="79"/>
                  </a:lnTo>
                  <a:close/>
                  <a:moveTo>
                    <a:pt x="100" y="57"/>
                  </a:moveTo>
                  <a:lnTo>
                    <a:pt x="100" y="72"/>
                  </a:lnTo>
                  <a:lnTo>
                    <a:pt x="145" y="89"/>
                  </a:lnTo>
                  <a:lnTo>
                    <a:pt x="80" y="114"/>
                  </a:lnTo>
                  <a:lnTo>
                    <a:pt x="14" y="89"/>
                  </a:lnTo>
                  <a:lnTo>
                    <a:pt x="59" y="72"/>
                  </a:lnTo>
                  <a:lnTo>
                    <a:pt x="59" y="57"/>
                  </a:lnTo>
                  <a:lnTo>
                    <a:pt x="0" y="79"/>
                  </a:lnTo>
                  <a:lnTo>
                    <a:pt x="0" y="120"/>
                  </a:lnTo>
                  <a:lnTo>
                    <a:pt x="80" y="149"/>
                  </a:lnTo>
                  <a:lnTo>
                    <a:pt x="160" y="120"/>
                  </a:lnTo>
                  <a:lnTo>
                    <a:pt x="160" y="79"/>
                  </a:lnTo>
                  <a:lnTo>
                    <a:pt x="100" y="57"/>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50" name="Freeform 92"/>
            <p:cNvSpPr>
              <a:spLocks noEditPoints="1"/>
            </p:cNvSpPr>
            <p:nvPr/>
          </p:nvSpPr>
          <p:spPr bwMode="auto">
            <a:xfrm>
              <a:off x="3698" y="2535"/>
              <a:ext cx="122" cy="91"/>
            </a:xfrm>
            <a:custGeom>
              <a:avLst/>
              <a:gdLst>
                <a:gd name="T0" fmla="*/ 37 w 99"/>
                <a:gd name="T1" fmla="*/ 16 h 74"/>
                <a:gd name="T2" fmla="*/ 53 w 99"/>
                <a:gd name="T3" fmla="*/ 31 h 74"/>
                <a:gd name="T4" fmla="*/ 68 w 99"/>
                <a:gd name="T5" fmla="*/ 16 h 74"/>
                <a:gd name="T6" fmla="*/ 53 w 99"/>
                <a:gd name="T7" fmla="*/ 0 h 74"/>
                <a:gd name="T8" fmla="*/ 37 w 99"/>
                <a:gd name="T9" fmla="*/ 16 h 74"/>
                <a:gd name="T10" fmla="*/ 0 w 99"/>
                <a:gd name="T11" fmla="*/ 16 h 74"/>
                <a:gd name="T12" fmla="*/ 16 w 99"/>
                <a:gd name="T13" fmla="*/ 31 h 74"/>
                <a:gd name="T14" fmla="*/ 31 w 99"/>
                <a:gd name="T15" fmla="*/ 16 h 74"/>
                <a:gd name="T16" fmla="*/ 16 w 99"/>
                <a:gd name="T17" fmla="*/ 0 h 74"/>
                <a:gd name="T18" fmla="*/ 0 w 99"/>
                <a:gd name="T19" fmla="*/ 16 h 74"/>
                <a:gd name="T20" fmla="*/ 74 w 99"/>
                <a:gd name="T21" fmla="*/ 47 h 74"/>
                <a:gd name="T22" fmla="*/ 74 w 99"/>
                <a:gd name="T23" fmla="*/ 37 h 74"/>
                <a:gd name="T24" fmla="*/ 68 w 99"/>
                <a:gd name="T25" fmla="*/ 31 h 74"/>
                <a:gd name="T26" fmla="*/ 53 w 99"/>
                <a:gd name="T27" fmla="*/ 31 h 74"/>
                <a:gd name="T28" fmla="*/ 16 w 99"/>
                <a:gd name="T29" fmla="*/ 31 h 74"/>
                <a:gd name="T30" fmla="*/ 6 w 99"/>
                <a:gd name="T31" fmla="*/ 31 h 74"/>
                <a:gd name="T32" fmla="*/ 0 w 99"/>
                <a:gd name="T33" fmla="*/ 37 h 74"/>
                <a:gd name="T34" fmla="*/ 0 w 99"/>
                <a:gd name="T35" fmla="*/ 68 h 74"/>
                <a:gd name="T36" fmla="*/ 6 w 99"/>
                <a:gd name="T37" fmla="*/ 74 h 74"/>
                <a:gd name="T38" fmla="*/ 68 w 99"/>
                <a:gd name="T39" fmla="*/ 74 h 74"/>
                <a:gd name="T40" fmla="*/ 74 w 99"/>
                <a:gd name="T41" fmla="*/ 68 h 74"/>
                <a:gd name="T42" fmla="*/ 74 w 99"/>
                <a:gd name="T43" fmla="*/ 59 h 74"/>
                <a:gd name="T44" fmla="*/ 99 w 99"/>
                <a:gd name="T45" fmla="*/ 74 h 74"/>
                <a:gd name="T46" fmla="*/ 99 w 99"/>
                <a:gd name="T47" fmla="*/ 31 h 74"/>
                <a:gd name="T48" fmla="*/ 74 w 99"/>
                <a:gd name="T49" fmla="*/ 47 h 74"/>
                <a:gd name="T50" fmla="*/ 62 w 99"/>
                <a:gd name="T51" fmla="*/ 62 h 74"/>
                <a:gd name="T52" fmla="*/ 13 w 99"/>
                <a:gd name="T53" fmla="*/ 62 h 74"/>
                <a:gd name="T54" fmla="*/ 13 w 99"/>
                <a:gd name="T55" fmla="*/ 43 h 74"/>
                <a:gd name="T56" fmla="*/ 62 w 99"/>
                <a:gd name="T57" fmla="*/ 43 h 74"/>
                <a:gd name="T58" fmla="*/ 62 w 99"/>
                <a:gd name="T59"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 h="74">
                  <a:moveTo>
                    <a:pt x="37" y="16"/>
                  </a:moveTo>
                  <a:cubicBezTo>
                    <a:pt x="37" y="24"/>
                    <a:pt x="44" y="31"/>
                    <a:pt x="53" y="31"/>
                  </a:cubicBezTo>
                  <a:cubicBezTo>
                    <a:pt x="61" y="31"/>
                    <a:pt x="68" y="24"/>
                    <a:pt x="68" y="16"/>
                  </a:cubicBezTo>
                  <a:cubicBezTo>
                    <a:pt x="68" y="7"/>
                    <a:pt x="61" y="0"/>
                    <a:pt x="53" y="0"/>
                  </a:cubicBezTo>
                  <a:cubicBezTo>
                    <a:pt x="44" y="0"/>
                    <a:pt x="37" y="7"/>
                    <a:pt x="37" y="16"/>
                  </a:cubicBezTo>
                  <a:close/>
                  <a:moveTo>
                    <a:pt x="0" y="16"/>
                  </a:moveTo>
                  <a:cubicBezTo>
                    <a:pt x="0" y="24"/>
                    <a:pt x="7" y="31"/>
                    <a:pt x="16" y="31"/>
                  </a:cubicBezTo>
                  <a:cubicBezTo>
                    <a:pt x="24" y="31"/>
                    <a:pt x="31" y="24"/>
                    <a:pt x="31" y="16"/>
                  </a:cubicBezTo>
                  <a:cubicBezTo>
                    <a:pt x="31" y="7"/>
                    <a:pt x="24" y="0"/>
                    <a:pt x="16" y="0"/>
                  </a:cubicBezTo>
                  <a:cubicBezTo>
                    <a:pt x="7" y="0"/>
                    <a:pt x="0" y="7"/>
                    <a:pt x="0" y="16"/>
                  </a:cubicBezTo>
                  <a:close/>
                  <a:moveTo>
                    <a:pt x="74" y="47"/>
                  </a:moveTo>
                  <a:cubicBezTo>
                    <a:pt x="74" y="37"/>
                    <a:pt x="74" y="37"/>
                    <a:pt x="74" y="37"/>
                  </a:cubicBezTo>
                  <a:cubicBezTo>
                    <a:pt x="74" y="34"/>
                    <a:pt x="72" y="31"/>
                    <a:pt x="68" y="31"/>
                  </a:cubicBezTo>
                  <a:cubicBezTo>
                    <a:pt x="53" y="31"/>
                    <a:pt x="53" y="31"/>
                    <a:pt x="53" y="31"/>
                  </a:cubicBezTo>
                  <a:cubicBezTo>
                    <a:pt x="16" y="31"/>
                    <a:pt x="16" y="31"/>
                    <a:pt x="16" y="31"/>
                  </a:cubicBezTo>
                  <a:cubicBezTo>
                    <a:pt x="6" y="31"/>
                    <a:pt x="6" y="31"/>
                    <a:pt x="6" y="31"/>
                  </a:cubicBezTo>
                  <a:cubicBezTo>
                    <a:pt x="3" y="31"/>
                    <a:pt x="0" y="34"/>
                    <a:pt x="0" y="37"/>
                  </a:cubicBezTo>
                  <a:cubicBezTo>
                    <a:pt x="0" y="68"/>
                    <a:pt x="0" y="68"/>
                    <a:pt x="0" y="68"/>
                  </a:cubicBezTo>
                  <a:cubicBezTo>
                    <a:pt x="0" y="72"/>
                    <a:pt x="3" y="74"/>
                    <a:pt x="6" y="74"/>
                  </a:cubicBezTo>
                  <a:cubicBezTo>
                    <a:pt x="68" y="74"/>
                    <a:pt x="68" y="74"/>
                    <a:pt x="68" y="74"/>
                  </a:cubicBezTo>
                  <a:cubicBezTo>
                    <a:pt x="72" y="74"/>
                    <a:pt x="74" y="72"/>
                    <a:pt x="74" y="68"/>
                  </a:cubicBezTo>
                  <a:cubicBezTo>
                    <a:pt x="74" y="59"/>
                    <a:pt x="74" y="59"/>
                    <a:pt x="74" y="59"/>
                  </a:cubicBezTo>
                  <a:cubicBezTo>
                    <a:pt x="99" y="74"/>
                    <a:pt x="99" y="74"/>
                    <a:pt x="99" y="74"/>
                  </a:cubicBezTo>
                  <a:cubicBezTo>
                    <a:pt x="99" y="31"/>
                    <a:pt x="99" y="31"/>
                    <a:pt x="99" y="31"/>
                  </a:cubicBezTo>
                  <a:lnTo>
                    <a:pt x="74" y="47"/>
                  </a:lnTo>
                  <a:close/>
                  <a:moveTo>
                    <a:pt x="62" y="62"/>
                  </a:moveTo>
                  <a:cubicBezTo>
                    <a:pt x="13" y="62"/>
                    <a:pt x="13" y="62"/>
                    <a:pt x="13" y="62"/>
                  </a:cubicBezTo>
                  <a:cubicBezTo>
                    <a:pt x="13" y="43"/>
                    <a:pt x="13" y="43"/>
                    <a:pt x="13" y="43"/>
                  </a:cubicBezTo>
                  <a:cubicBezTo>
                    <a:pt x="62" y="43"/>
                    <a:pt x="62" y="43"/>
                    <a:pt x="62" y="43"/>
                  </a:cubicBezTo>
                  <a:lnTo>
                    <a:pt x="62" y="62"/>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51" name="Freeform 93"/>
            <p:cNvSpPr>
              <a:spLocks noEditPoints="1"/>
            </p:cNvSpPr>
            <p:nvPr/>
          </p:nvSpPr>
          <p:spPr bwMode="auto">
            <a:xfrm>
              <a:off x="3670" y="2235"/>
              <a:ext cx="129" cy="129"/>
            </a:xfrm>
            <a:custGeom>
              <a:avLst/>
              <a:gdLst>
                <a:gd name="T0" fmla="*/ 53 w 105"/>
                <a:gd name="T1" fmla="*/ 0 h 105"/>
                <a:gd name="T2" fmla="*/ 0 w 105"/>
                <a:gd name="T3" fmla="*/ 53 h 105"/>
                <a:gd name="T4" fmla="*/ 53 w 105"/>
                <a:gd name="T5" fmla="*/ 105 h 105"/>
                <a:gd name="T6" fmla="*/ 105 w 105"/>
                <a:gd name="T7" fmla="*/ 53 h 105"/>
                <a:gd name="T8" fmla="*/ 53 w 105"/>
                <a:gd name="T9" fmla="*/ 0 h 105"/>
                <a:gd name="T10" fmla="*/ 84 w 105"/>
                <a:gd name="T11" fmla="*/ 45 h 105"/>
                <a:gd name="T12" fmla="*/ 55 w 105"/>
                <a:gd name="T13" fmla="*/ 85 h 105"/>
                <a:gd name="T14" fmla="*/ 41 w 105"/>
                <a:gd name="T15" fmla="*/ 80 h 105"/>
                <a:gd name="T16" fmla="*/ 31 w 105"/>
                <a:gd name="T17" fmla="*/ 48 h 105"/>
                <a:gd name="T18" fmla="*/ 24 w 105"/>
                <a:gd name="T19" fmla="*/ 50 h 105"/>
                <a:gd name="T20" fmla="*/ 21 w 105"/>
                <a:gd name="T21" fmla="*/ 47 h 105"/>
                <a:gd name="T22" fmla="*/ 40 w 105"/>
                <a:gd name="T23" fmla="*/ 33 h 105"/>
                <a:gd name="T24" fmla="*/ 51 w 105"/>
                <a:gd name="T25" fmla="*/ 54 h 105"/>
                <a:gd name="T26" fmla="*/ 56 w 105"/>
                <a:gd name="T27" fmla="*/ 67 h 105"/>
                <a:gd name="T28" fmla="*/ 64 w 105"/>
                <a:gd name="T29" fmla="*/ 55 h 105"/>
                <a:gd name="T30" fmla="*/ 57 w 105"/>
                <a:gd name="T31" fmla="*/ 47 h 105"/>
                <a:gd name="T32" fmla="*/ 84 w 105"/>
                <a:gd name="T33" fmla="*/ 4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5" h="105">
                  <a:moveTo>
                    <a:pt x="53" y="0"/>
                  </a:moveTo>
                  <a:cubicBezTo>
                    <a:pt x="23" y="0"/>
                    <a:pt x="0" y="24"/>
                    <a:pt x="0" y="53"/>
                  </a:cubicBezTo>
                  <a:cubicBezTo>
                    <a:pt x="0" y="82"/>
                    <a:pt x="23" y="105"/>
                    <a:pt x="53" y="105"/>
                  </a:cubicBezTo>
                  <a:cubicBezTo>
                    <a:pt x="82" y="105"/>
                    <a:pt x="105" y="82"/>
                    <a:pt x="105" y="53"/>
                  </a:cubicBezTo>
                  <a:cubicBezTo>
                    <a:pt x="105" y="24"/>
                    <a:pt x="82" y="0"/>
                    <a:pt x="53" y="0"/>
                  </a:cubicBezTo>
                  <a:close/>
                  <a:moveTo>
                    <a:pt x="84" y="45"/>
                  </a:moveTo>
                  <a:cubicBezTo>
                    <a:pt x="80" y="65"/>
                    <a:pt x="61" y="82"/>
                    <a:pt x="55" y="85"/>
                  </a:cubicBezTo>
                  <a:cubicBezTo>
                    <a:pt x="49" y="89"/>
                    <a:pt x="43" y="84"/>
                    <a:pt x="41" y="80"/>
                  </a:cubicBezTo>
                  <a:cubicBezTo>
                    <a:pt x="39" y="75"/>
                    <a:pt x="33" y="50"/>
                    <a:pt x="31" y="48"/>
                  </a:cubicBezTo>
                  <a:cubicBezTo>
                    <a:pt x="29" y="46"/>
                    <a:pt x="24" y="50"/>
                    <a:pt x="24" y="50"/>
                  </a:cubicBezTo>
                  <a:cubicBezTo>
                    <a:pt x="21" y="47"/>
                    <a:pt x="21" y="47"/>
                    <a:pt x="21" y="47"/>
                  </a:cubicBezTo>
                  <a:cubicBezTo>
                    <a:pt x="21" y="47"/>
                    <a:pt x="32" y="34"/>
                    <a:pt x="40" y="33"/>
                  </a:cubicBezTo>
                  <a:cubicBezTo>
                    <a:pt x="49" y="31"/>
                    <a:pt x="49" y="46"/>
                    <a:pt x="51" y="54"/>
                  </a:cubicBezTo>
                  <a:cubicBezTo>
                    <a:pt x="53" y="62"/>
                    <a:pt x="54" y="67"/>
                    <a:pt x="56" y="67"/>
                  </a:cubicBezTo>
                  <a:cubicBezTo>
                    <a:pt x="58" y="67"/>
                    <a:pt x="61" y="62"/>
                    <a:pt x="64" y="55"/>
                  </a:cubicBezTo>
                  <a:cubicBezTo>
                    <a:pt x="68" y="48"/>
                    <a:pt x="64" y="42"/>
                    <a:pt x="57" y="47"/>
                  </a:cubicBezTo>
                  <a:cubicBezTo>
                    <a:pt x="60" y="30"/>
                    <a:pt x="87" y="25"/>
                    <a:pt x="84" y="45"/>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52" name="Freeform 94"/>
            <p:cNvSpPr>
              <a:spLocks noEditPoints="1"/>
            </p:cNvSpPr>
            <p:nvPr/>
          </p:nvSpPr>
          <p:spPr bwMode="auto">
            <a:xfrm>
              <a:off x="3629" y="2119"/>
              <a:ext cx="126" cy="107"/>
            </a:xfrm>
            <a:custGeom>
              <a:avLst/>
              <a:gdLst>
                <a:gd name="T0" fmla="*/ 84 w 102"/>
                <a:gd name="T1" fmla="*/ 82 h 87"/>
                <a:gd name="T2" fmla="*/ 81 w 102"/>
                <a:gd name="T3" fmla="*/ 81 h 87"/>
                <a:gd name="T4" fmla="*/ 81 w 102"/>
                <a:gd name="T5" fmla="*/ 74 h 87"/>
                <a:gd name="T6" fmla="*/ 93 w 102"/>
                <a:gd name="T7" fmla="*/ 43 h 87"/>
                <a:gd name="T8" fmla="*/ 81 w 102"/>
                <a:gd name="T9" fmla="*/ 12 h 87"/>
                <a:gd name="T10" fmla="*/ 81 w 102"/>
                <a:gd name="T11" fmla="*/ 6 h 87"/>
                <a:gd name="T12" fmla="*/ 87 w 102"/>
                <a:gd name="T13" fmla="*/ 6 h 87"/>
                <a:gd name="T14" fmla="*/ 102 w 102"/>
                <a:gd name="T15" fmla="*/ 43 h 87"/>
                <a:gd name="T16" fmla="*/ 87 w 102"/>
                <a:gd name="T17" fmla="*/ 81 h 87"/>
                <a:gd name="T18" fmla="*/ 84 w 102"/>
                <a:gd name="T19" fmla="*/ 82 h 87"/>
                <a:gd name="T20" fmla="*/ 68 w 102"/>
                <a:gd name="T21" fmla="*/ 73 h 87"/>
                <a:gd name="T22" fmla="*/ 65 w 102"/>
                <a:gd name="T23" fmla="*/ 72 h 87"/>
                <a:gd name="T24" fmla="*/ 65 w 102"/>
                <a:gd name="T25" fmla="*/ 66 h 87"/>
                <a:gd name="T26" fmla="*/ 65 w 102"/>
                <a:gd name="T27" fmla="*/ 21 h 87"/>
                <a:gd name="T28" fmla="*/ 65 w 102"/>
                <a:gd name="T29" fmla="*/ 15 h 87"/>
                <a:gd name="T30" fmla="*/ 71 w 102"/>
                <a:gd name="T31" fmla="*/ 15 h 87"/>
                <a:gd name="T32" fmla="*/ 83 w 102"/>
                <a:gd name="T33" fmla="*/ 43 h 87"/>
                <a:gd name="T34" fmla="*/ 71 w 102"/>
                <a:gd name="T35" fmla="*/ 72 h 87"/>
                <a:gd name="T36" fmla="*/ 68 w 102"/>
                <a:gd name="T37" fmla="*/ 73 h 87"/>
                <a:gd name="T38" fmla="*/ 52 w 102"/>
                <a:gd name="T39" fmla="*/ 65 h 87"/>
                <a:gd name="T40" fmla="*/ 49 w 102"/>
                <a:gd name="T41" fmla="*/ 64 h 87"/>
                <a:gd name="T42" fmla="*/ 49 w 102"/>
                <a:gd name="T43" fmla="*/ 57 h 87"/>
                <a:gd name="T44" fmla="*/ 49 w 102"/>
                <a:gd name="T45" fmla="*/ 30 h 87"/>
                <a:gd name="T46" fmla="*/ 49 w 102"/>
                <a:gd name="T47" fmla="*/ 23 h 87"/>
                <a:gd name="T48" fmla="*/ 55 w 102"/>
                <a:gd name="T49" fmla="*/ 23 h 87"/>
                <a:gd name="T50" fmla="*/ 55 w 102"/>
                <a:gd name="T51" fmla="*/ 64 h 87"/>
                <a:gd name="T52" fmla="*/ 52 w 102"/>
                <a:gd name="T53" fmla="*/ 65 h 87"/>
                <a:gd name="T54" fmla="*/ 38 w 102"/>
                <a:gd name="T55" fmla="*/ 3 h 87"/>
                <a:gd name="T56" fmla="*/ 42 w 102"/>
                <a:gd name="T57" fmla="*/ 4 h 87"/>
                <a:gd name="T58" fmla="*/ 42 w 102"/>
                <a:gd name="T59" fmla="*/ 82 h 87"/>
                <a:gd name="T60" fmla="*/ 38 w 102"/>
                <a:gd name="T61" fmla="*/ 84 h 87"/>
                <a:gd name="T62" fmla="*/ 15 w 102"/>
                <a:gd name="T63" fmla="*/ 61 h 87"/>
                <a:gd name="T64" fmla="*/ 0 w 102"/>
                <a:gd name="T65" fmla="*/ 61 h 87"/>
                <a:gd name="T66" fmla="*/ 0 w 102"/>
                <a:gd name="T67" fmla="*/ 25 h 87"/>
                <a:gd name="T68" fmla="*/ 15 w 102"/>
                <a:gd name="T69" fmla="*/ 25 h 87"/>
                <a:gd name="T70" fmla="*/ 38 w 102"/>
                <a:gd name="T71" fmla="*/ 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87">
                  <a:moveTo>
                    <a:pt x="84" y="82"/>
                  </a:moveTo>
                  <a:cubicBezTo>
                    <a:pt x="83" y="82"/>
                    <a:pt x="81" y="82"/>
                    <a:pt x="81" y="81"/>
                  </a:cubicBezTo>
                  <a:cubicBezTo>
                    <a:pt x="79" y="79"/>
                    <a:pt x="79" y="76"/>
                    <a:pt x="81" y="74"/>
                  </a:cubicBezTo>
                  <a:cubicBezTo>
                    <a:pt x="89" y="66"/>
                    <a:pt x="93" y="55"/>
                    <a:pt x="93" y="43"/>
                  </a:cubicBezTo>
                  <a:cubicBezTo>
                    <a:pt x="93" y="32"/>
                    <a:pt x="89" y="21"/>
                    <a:pt x="81" y="12"/>
                  </a:cubicBezTo>
                  <a:cubicBezTo>
                    <a:pt x="79" y="11"/>
                    <a:pt x="79" y="8"/>
                    <a:pt x="81" y="6"/>
                  </a:cubicBezTo>
                  <a:cubicBezTo>
                    <a:pt x="82" y="4"/>
                    <a:pt x="85" y="4"/>
                    <a:pt x="87" y="6"/>
                  </a:cubicBezTo>
                  <a:cubicBezTo>
                    <a:pt x="97" y="16"/>
                    <a:pt x="102" y="29"/>
                    <a:pt x="102" y="43"/>
                  </a:cubicBezTo>
                  <a:cubicBezTo>
                    <a:pt x="102" y="57"/>
                    <a:pt x="97" y="71"/>
                    <a:pt x="87" y="81"/>
                  </a:cubicBezTo>
                  <a:cubicBezTo>
                    <a:pt x="86" y="82"/>
                    <a:pt x="85" y="82"/>
                    <a:pt x="84" y="82"/>
                  </a:cubicBezTo>
                  <a:close/>
                  <a:moveTo>
                    <a:pt x="68" y="73"/>
                  </a:moveTo>
                  <a:cubicBezTo>
                    <a:pt x="67" y="73"/>
                    <a:pt x="65" y="73"/>
                    <a:pt x="65" y="72"/>
                  </a:cubicBezTo>
                  <a:cubicBezTo>
                    <a:pt x="63" y="70"/>
                    <a:pt x="63" y="67"/>
                    <a:pt x="65" y="66"/>
                  </a:cubicBezTo>
                  <a:cubicBezTo>
                    <a:pt x="77" y="53"/>
                    <a:pt x="77" y="33"/>
                    <a:pt x="65" y="21"/>
                  </a:cubicBezTo>
                  <a:cubicBezTo>
                    <a:pt x="63" y="19"/>
                    <a:pt x="63" y="16"/>
                    <a:pt x="65" y="15"/>
                  </a:cubicBezTo>
                  <a:cubicBezTo>
                    <a:pt x="66" y="13"/>
                    <a:pt x="69" y="13"/>
                    <a:pt x="71" y="15"/>
                  </a:cubicBezTo>
                  <a:cubicBezTo>
                    <a:pt x="79" y="22"/>
                    <a:pt x="83" y="33"/>
                    <a:pt x="83" y="43"/>
                  </a:cubicBezTo>
                  <a:cubicBezTo>
                    <a:pt x="83" y="54"/>
                    <a:pt x="79" y="64"/>
                    <a:pt x="71" y="72"/>
                  </a:cubicBezTo>
                  <a:cubicBezTo>
                    <a:pt x="70" y="73"/>
                    <a:pt x="69" y="73"/>
                    <a:pt x="68" y="73"/>
                  </a:cubicBezTo>
                  <a:close/>
                  <a:moveTo>
                    <a:pt x="52" y="65"/>
                  </a:moveTo>
                  <a:cubicBezTo>
                    <a:pt x="51" y="65"/>
                    <a:pt x="49" y="64"/>
                    <a:pt x="49" y="64"/>
                  </a:cubicBezTo>
                  <a:cubicBezTo>
                    <a:pt x="47" y="62"/>
                    <a:pt x="47" y="59"/>
                    <a:pt x="49" y="57"/>
                  </a:cubicBezTo>
                  <a:cubicBezTo>
                    <a:pt x="56" y="50"/>
                    <a:pt x="56" y="37"/>
                    <a:pt x="49" y="30"/>
                  </a:cubicBezTo>
                  <a:cubicBezTo>
                    <a:pt x="47" y="28"/>
                    <a:pt x="47" y="25"/>
                    <a:pt x="49" y="23"/>
                  </a:cubicBezTo>
                  <a:cubicBezTo>
                    <a:pt x="50" y="21"/>
                    <a:pt x="53" y="21"/>
                    <a:pt x="55" y="23"/>
                  </a:cubicBezTo>
                  <a:cubicBezTo>
                    <a:pt x="66" y="34"/>
                    <a:pt x="66" y="52"/>
                    <a:pt x="55" y="64"/>
                  </a:cubicBezTo>
                  <a:cubicBezTo>
                    <a:pt x="54" y="64"/>
                    <a:pt x="53" y="65"/>
                    <a:pt x="52" y="65"/>
                  </a:cubicBezTo>
                  <a:close/>
                  <a:moveTo>
                    <a:pt x="38" y="3"/>
                  </a:moveTo>
                  <a:cubicBezTo>
                    <a:pt x="40" y="0"/>
                    <a:pt x="42" y="1"/>
                    <a:pt x="42" y="4"/>
                  </a:cubicBezTo>
                  <a:cubicBezTo>
                    <a:pt x="42" y="82"/>
                    <a:pt x="42" y="82"/>
                    <a:pt x="42" y="82"/>
                  </a:cubicBezTo>
                  <a:cubicBezTo>
                    <a:pt x="42" y="86"/>
                    <a:pt x="40" y="87"/>
                    <a:pt x="38" y="84"/>
                  </a:cubicBezTo>
                  <a:cubicBezTo>
                    <a:pt x="15" y="61"/>
                    <a:pt x="15" y="61"/>
                    <a:pt x="15" y="61"/>
                  </a:cubicBezTo>
                  <a:cubicBezTo>
                    <a:pt x="0" y="61"/>
                    <a:pt x="0" y="61"/>
                    <a:pt x="0" y="61"/>
                  </a:cubicBezTo>
                  <a:cubicBezTo>
                    <a:pt x="0" y="25"/>
                    <a:pt x="0" y="25"/>
                    <a:pt x="0" y="25"/>
                  </a:cubicBezTo>
                  <a:cubicBezTo>
                    <a:pt x="15" y="25"/>
                    <a:pt x="15" y="25"/>
                    <a:pt x="15" y="25"/>
                  </a:cubicBezTo>
                  <a:lnTo>
                    <a:pt x="38" y="3"/>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53" name="Freeform 95"/>
            <p:cNvSpPr>
              <a:spLocks noEditPoints="1"/>
            </p:cNvSpPr>
            <p:nvPr/>
          </p:nvSpPr>
          <p:spPr bwMode="auto">
            <a:xfrm>
              <a:off x="3521" y="1983"/>
              <a:ext cx="143" cy="125"/>
            </a:xfrm>
            <a:custGeom>
              <a:avLst/>
              <a:gdLst>
                <a:gd name="T0" fmla="*/ 93 w 143"/>
                <a:gd name="T1" fmla="*/ 17 h 125"/>
                <a:gd name="T2" fmla="*/ 49 w 143"/>
                <a:gd name="T3" fmla="*/ 0 h 125"/>
                <a:gd name="T4" fmla="*/ 0 w 143"/>
                <a:gd name="T5" fmla="*/ 17 h 125"/>
                <a:gd name="T6" fmla="*/ 0 w 143"/>
                <a:gd name="T7" fmla="*/ 125 h 125"/>
                <a:gd name="T8" fmla="*/ 49 w 143"/>
                <a:gd name="T9" fmla="*/ 107 h 125"/>
                <a:gd name="T10" fmla="*/ 93 w 143"/>
                <a:gd name="T11" fmla="*/ 125 h 125"/>
                <a:gd name="T12" fmla="*/ 143 w 143"/>
                <a:gd name="T13" fmla="*/ 107 h 125"/>
                <a:gd name="T14" fmla="*/ 143 w 143"/>
                <a:gd name="T15" fmla="*/ 0 h 125"/>
                <a:gd name="T16" fmla="*/ 93 w 143"/>
                <a:gd name="T17" fmla="*/ 17 h 125"/>
                <a:gd name="T18" fmla="*/ 53 w 143"/>
                <a:gd name="T19" fmla="*/ 11 h 125"/>
                <a:gd name="T20" fmla="*/ 90 w 143"/>
                <a:gd name="T21" fmla="*/ 26 h 125"/>
                <a:gd name="T22" fmla="*/ 90 w 143"/>
                <a:gd name="T23" fmla="*/ 114 h 125"/>
                <a:gd name="T24" fmla="*/ 53 w 143"/>
                <a:gd name="T25" fmla="*/ 100 h 125"/>
                <a:gd name="T26" fmla="*/ 53 w 143"/>
                <a:gd name="T27" fmla="*/ 11 h 125"/>
                <a:gd name="T28" fmla="*/ 9 w 143"/>
                <a:gd name="T29" fmla="*/ 23 h 125"/>
                <a:gd name="T30" fmla="*/ 44 w 143"/>
                <a:gd name="T31" fmla="*/ 11 h 125"/>
                <a:gd name="T32" fmla="*/ 44 w 143"/>
                <a:gd name="T33" fmla="*/ 100 h 125"/>
                <a:gd name="T34" fmla="*/ 9 w 143"/>
                <a:gd name="T35" fmla="*/ 112 h 125"/>
                <a:gd name="T36" fmla="*/ 9 w 143"/>
                <a:gd name="T37" fmla="*/ 23 h 125"/>
                <a:gd name="T38" fmla="*/ 134 w 143"/>
                <a:gd name="T39" fmla="*/ 101 h 125"/>
                <a:gd name="T40" fmla="*/ 98 w 143"/>
                <a:gd name="T41" fmla="*/ 114 h 125"/>
                <a:gd name="T42" fmla="*/ 98 w 143"/>
                <a:gd name="T43" fmla="*/ 26 h 125"/>
                <a:gd name="T44" fmla="*/ 134 w 143"/>
                <a:gd name="T45" fmla="*/ 12 h 125"/>
                <a:gd name="T46" fmla="*/ 134 w 143"/>
                <a:gd name="T47" fmla="*/ 10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3" h="125">
                  <a:moveTo>
                    <a:pt x="93" y="17"/>
                  </a:moveTo>
                  <a:lnTo>
                    <a:pt x="49" y="0"/>
                  </a:lnTo>
                  <a:lnTo>
                    <a:pt x="0" y="17"/>
                  </a:lnTo>
                  <a:lnTo>
                    <a:pt x="0" y="125"/>
                  </a:lnTo>
                  <a:lnTo>
                    <a:pt x="49" y="107"/>
                  </a:lnTo>
                  <a:lnTo>
                    <a:pt x="93" y="125"/>
                  </a:lnTo>
                  <a:lnTo>
                    <a:pt x="143" y="107"/>
                  </a:lnTo>
                  <a:lnTo>
                    <a:pt x="143" y="0"/>
                  </a:lnTo>
                  <a:lnTo>
                    <a:pt x="93" y="17"/>
                  </a:lnTo>
                  <a:close/>
                  <a:moveTo>
                    <a:pt x="53" y="11"/>
                  </a:moveTo>
                  <a:lnTo>
                    <a:pt x="90" y="26"/>
                  </a:lnTo>
                  <a:lnTo>
                    <a:pt x="90" y="114"/>
                  </a:lnTo>
                  <a:lnTo>
                    <a:pt x="53" y="100"/>
                  </a:lnTo>
                  <a:lnTo>
                    <a:pt x="53" y="11"/>
                  </a:lnTo>
                  <a:close/>
                  <a:moveTo>
                    <a:pt x="9" y="23"/>
                  </a:moveTo>
                  <a:lnTo>
                    <a:pt x="44" y="11"/>
                  </a:lnTo>
                  <a:lnTo>
                    <a:pt x="44" y="100"/>
                  </a:lnTo>
                  <a:lnTo>
                    <a:pt x="9" y="112"/>
                  </a:lnTo>
                  <a:lnTo>
                    <a:pt x="9" y="23"/>
                  </a:lnTo>
                  <a:close/>
                  <a:moveTo>
                    <a:pt x="134" y="101"/>
                  </a:moveTo>
                  <a:lnTo>
                    <a:pt x="98" y="114"/>
                  </a:lnTo>
                  <a:lnTo>
                    <a:pt x="98" y="26"/>
                  </a:lnTo>
                  <a:lnTo>
                    <a:pt x="134" y="12"/>
                  </a:lnTo>
                  <a:lnTo>
                    <a:pt x="134" y="101"/>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54" name="Freeform 96"/>
            <p:cNvSpPr>
              <a:spLocks noEditPoints="1"/>
            </p:cNvSpPr>
            <p:nvPr/>
          </p:nvSpPr>
          <p:spPr bwMode="auto">
            <a:xfrm>
              <a:off x="3557" y="1514"/>
              <a:ext cx="156" cy="157"/>
            </a:xfrm>
            <a:custGeom>
              <a:avLst/>
              <a:gdLst>
                <a:gd name="T0" fmla="*/ 63 w 127"/>
                <a:gd name="T1" fmla="*/ 0 h 128"/>
                <a:gd name="T2" fmla="*/ 0 w 127"/>
                <a:gd name="T3" fmla="*/ 64 h 128"/>
                <a:gd name="T4" fmla="*/ 63 w 127"/>
                <a:gd name="T5" fmla="*/ 128 h 128"/>
                <a:gd name="T6" fmla="*/ 127 w 127"/>
                <a:gd name="T7" fmla="*/ 64 h 128"/>
                <a:gd name="T8" fmla="*/ 63 w 127"/>
                <a:gd name="T9" fmla="*/ 0 h 128"/>
                <a:gd name="T10" fmla="*/ 52 w 127"/>
                <a:gd name="T11" fmla="*/ 104 h 128"/>
                <a:gd name="T12" fmla="*/ 25 w 127"/>
                <a:gd name="T13" fmla="*/ 69 h 128"/>
                <a:gd name="T14" fmla="*/ 37 w 127"/>
                <a:gd name="T15" fmla="*/ 57 h 128"/>
                <a:gd name="T16" fmla="*/ 52 w 127"/>
                <a:gd name="T17" fmla="*/ 76 h 128"/>
                <a:gd name="T18" fmla="*/ 98 w 127"/>
                <a:gd name="T19" fmla="*/ 38 h 128"/>
                <a:gd name="T20" fmla="*/ 103 w 127"/>
                <a:gd name="T21" fmla="*/ 44 h 128"/>
                <a:gd name="T22" fmla="*/ 52 w 127"/>
                <a:gd name="T23"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 h="128">
                  <a:moveTo>
                    <a:pt x="63" y="0"/>
                  </a:moveTo>
                  <a:cubicBezTo>
                    <a:pt x="28" y="0"/>
                    <a:pt x="0" y="28"/>
                    <a:pt x="0" y="64"/>
                  </a:cubicBezTo>
                  <a:cubicBezTo>
                    <a:pt x="0" y="99"/>
                    <a:pt x="28" y="128"/>
                    <a:pt x="63" y="128"/>
                  </a:cubicBezTo>
                  <a:cubicBezTo>
                    <a:pt x="99" y="128"/>
                    <a:pt x="127" y="99"/>
                    <a:pt x="127" y="64"/>
                  </a:cubicBezTo>
                  <a:cubicBezTo>
                    <a:pt x="127" y="28"/>
                    <a:pt x="99" y="0"/>
                    <a:pt x="63" y="0"/>
                  </a:cubicBezTo>
                  <a:close/>
                  <a:moveTo>
                    <a:pt x="52" y="104"/>
                  </a:moveTo>
                  <a:cubicBezTo>
                    <a:pt x="25" y="69"/>
                    <a:pt x="25" y="69"/>
                    <a:pt x="25" y="69"/>
                  </a:cubicBezTo>
                  <a:cubicBezTo>
                    <a:pt x="37" y="57"/>
                    <a:pt x="37" y="57"/>
                    <a:pt x="37" y="57"/>
                  </a:cubicBezTo>
                  <a:cubicBezTo>
                    <a:pt x="52" y="76"/>
                    <a:pt x="52" y="76"/>
                    <a:pt x="52" y="76"/>
                  </a:cubicBezTo>
                  <a:cubicBezTo>
                    <a:pt x="98" y="38"/>
                    <a:pt x="98" y="38"/>
                    <a:pt x="98" y="38"/>
                  </a:cubicBezTo>
                  <a:cubicBezTo>
                    <a:pt x="103" y="44"/>
                    <a:pt x="103" y="44"/>
                    <a:pt x="103" y="44"/>
                  </a:cubicBezTo>
                  <a:lnTo>
                    <a:pt x="52" y="104"/>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55" name="Freeform 97"/>
            <p:cNvSpPr>
              <a:spLocks noEditPoints="1"/>
            </p:cNvSpPr>
            <p:nvPr/>
          </p:nvSpPr>
          <p:spPr bwMode="auto">
            <a:xfrm>
              <a:off x="4010" y="2615"/>
              <a:ext cx="118" cy="118"/>
            </a:xfrm>
            <a:custGeom>
              <a:avLst/>
              <a:gdLst>
                <a:gd name="T0" fmla="*/ 0 w 118"/>
                <a:gd name="T1" fmla="*/ 55 h 118"/>
                <a:gd name="T2" fmla="*/ 0 w 118"/>
                <a:gd name="T3" fmla="*/ 16 h 118"/>
                <a:gd name="T4" fmla="*/ 48 w 118"/>
                <a:gd name="T5" fmla="*/ 9 h 118"/>
                <a:gd name="T6" fmla="*/ 48 w 118"/>
                <a:gd name="T7" fmla="*/ 55 h 118"/>
                <a:gd name="T8" fmla="*/ 0 w 118"/>
                <a:gd name="T9" fmla="*/ 55 h 118"/>
                <a:gd name="T10" fmla="*/ 55 w 118"/>
                <a:gd name="T11" fmla="*/ 8 h 118"/>
                <a:gd name="T12" fmla="*/ 118 w 118"/>
                <a:gd name="T13" fmla="*/ 0 h 118"/>
                <a:gd name="T14" fmla="*/ 118 w 118"/>
                <a:gd name="T15" fmla="*/ 55 h 118"/>
                <a:gd name="T16" fmla="*/ 55 w 118"/>
                <a:gd name="T17" fmla="*/ 55 h 118"/>
                <a:gd name="T18" fmla="*/ 55 w 118"/>
                <a:gd name="T19" fmla="*/ 8 h 118"/>
                <a:gd name="T20" fmla="*/ 118 w 118"/>
                <a:gd name="T21" fmla="*/ 62 h 118"/>
                <a:gd name="T22" fmla="*/ 118 w 118"/>
                <a:gd name="T23" fmla="*/ 118 h 118"/>
                <a:gd name="T24" fmla="*/ 55 w 118"/>
                <a:gd name="T25" fmla="*/ 109 h 118"/>
                <a:gd name="T26" fmla="*/ 55 w 118"/>
                <a:gd name="T27" fmla="*/ 62 h 118"/>
                <a:gd name="T28" fmla="*/ 118 w 118"/>
                <a:gd name="T29" fmla="*/ 62 h 118"/>
                <a:gd name="T30" fmla="*/ 48 w 118"/>
                <a:gd name="T31" fmla="*/ 108 h 118"/>
                <a:gd name="T32" fmla="*/ 0 w 118"/>
                <a:gd name="T33" fmla="*/ 102 h 118"/>
                <a:gd name="T34" fmla="*/ 0 w 118"/>
                <a:gd name="T35" fmla="*/ 62 h 118"/>
                <a:gd name="T36" fmla="*/ 48 w 118"/>
                <a:gd name="T37" fmla="*/ 62 h 118"/>
                <a:gd name="T38" fmla="*/ 48 w 118"/>
                <a:gd name="T39" fmla="*/ 10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8" h="118">
                  <a:moveTo>
                    <a:pt x="0" y="55"/>
                  </a:moveTo>
                  <a:lnTo>
                    <a:pt x="0" y="16"/>
                  </a:lnTo>
                  <a:lnTo>
                    <a:pt x="48" y="9"/>
                  </a:lnTo>
                  <a:lnTo>
                    <a:pt x="48" y="55"/>
                  </a:lnTo>
                  <a:lnTo>
                    <a:pt x="0" y="55"/>
                  </a:lnTo>
                  <a:close/>
                  <a:moveTo>
                    <a:pt x="55" y="8"/>
                  </a:moveTo>
                  <a:lnTo>
                    <a:pt x="118" y="0"/>
                  </a:lnTo>
                  <a:lnTo>
                    <a:pt x="118" y="55"/>
                  </a:lnTo>
                  <a:lnTo>
                    <a:pt x="55" y="55"/>
                  </a:lnTo>
                  <a:lnTo>
                    <a:pt x="55" y="8"/>
                  </a:lnTo>
                  <a:close/>
                  <a:moveTo>
                    <a:pt x="118" y="62"/>
                  </a:moveTo>
                  <a:lnTo>
                    <a:pt x="118" y="118"/>
                  </a:lnTo>
                  <a:lnTo>
                    <a:pt x="55" y="109"/>
                  </a:lnTo>
                  <a:lnTo>
                    <a:pt x="55" y="62"/>
                  </a:lnTo>
                  <a:lnTo>
                    <a:pt x="118" y="62"/>
                  </a:lnTo>
                  <a:close/>
                  <a:moveTo>
                    <a:pt x="48" y="108"/>
                  </a:moveTo>
                  <a:lnTo>
                    <a:pt x="0" y="102"/>
                  </a:lnTo>
                  <a:lnTo>
                    <a:pt x="0" y="62"/>
                  </a:lnTo>
                  <a:lnTo>
                    <a:pt x="48" y="62"/>
                  </a:lnTo>
                  <a:lnTo>
                    <a:pt x="48" y="108"/>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56" name="Freeform 98"/>
            <p:cNvSpPr>
              <a:spLocks noEditPoints="1"/>
            </p:cNvSpPr>
            <p:nvPr/>
          </p:nvSpPr>
          <p:spPr bwMode="auto">
            <a:xfrm>
              <a:off x="3881" y="2589"/>
              <a:ext cx="104" cy="104"/>
            </a:xfrm>
            <a:custGeom>
              <a:avLst/>
              <a:gdLst>
                <a:gd name="T0" fmla="*/ 11 w 85"/>
                <a:gd name="T1" fmla="*/ 42 h 85"/>
                <a:gd name="T2" fmla="*/ 29 w 85"/>
                <a:gd name="T3" fmla="*/ 70 h 85"/>
                <a:gd name="T4" fmla="*/ 14 w 85"/>
                <a:gd name="T5" fmla="*/ 30 h 85"/>
                <a:gd name="T6" fmla="*/ 11 w 85"/>
                <a:gd name="T7" fmla="*/ 42 h 85"/>
                <a:gd name="T8" fmla="*/ 64 w 85"/>
                <a:gd name="T9" fmla="*/ 41 h 85"/>
                <a:gd name="T10" fmla="*/ 62 w 85"/>
                <a:gd name="T11" fmla="*/ 32 h 85"/>
                <a:gd name="T12" fmla="*/ 59 w 85"/>
                <a:gd name="T13" fmla="*/ 25 h 85"/>
                <a:gd name="T14" fmla="*/ 64 w 85"/>
                <a:gd name="T15" fmla="*/ 19 h 85"/>
                <a:gd name="T16" fmla="*/ 64 w 85"/>
                <a:gd name="T17" fmla="*/ 19 h 85"/>
                <a:gd name="T18" fmla="*/ 43 w 85"/>
                <a:gd name="T19" fmla="*/ 11 h 85"/>
                <a:gd name="T20" fmla="*/ 16 w 85"/>
                <a:gd name="T21" fmla="*/ 25 h 85"/>
                <a:gd name="T22" fmla="*/ 18 w 85"/>
                <a:gd name="T23" fmla="*/ 25 h 85"/>
                <a:gd name="T24" fmla="*/ 27 w 85"/>
                <a:gd name="T25" fmla="*/ 25 h 85"/>
                <a:gd name="T26" fmla="*/ 27 w 85"/>
                <a:gd name="T27" fmla="*/ 27 h 85"/>
                <a:gd name="T28" fmla="*/ 23 w 85"/>
                <a:gd name="T29" fmla="*/ 28 h 85"/>
                <a:gd name="T30" fmla="*/ 35 w 85"/>
                <a:gd name="T31" fmla="*/ 61 h 85"/>
                <a:gd name="T32" fmla="*/ 42 w 85"/>
                <a:gd name="T33" fmla="*/ 41 h 85"/>
                <a:gd name="T34" fmla="*/ 37 w 85"/>
                <a:gd name="T35" fmla="*/ 28 h 85"/>
                <a:gd name="T36" fmla="*/ 34 w 85"/>
                <a:gd name="T37" fmla="*/ 27 h 85"/>
                <a:gd name="T38" fmla="*/ 34 w 85"/>
                <a:gd name="T39" fmla="*/ 25 h 85"/>
                <a:gd name="T40" fmla="*/ 42 w 85"/>
                <a:gd name="T41" fmla="*/ 25 h 85"/>
                <a:gd name="T42" fmla="*/ 51 w 85"/>
                <a:gd name="T43" fmla="*/ 25 h 85"/>
                <a:gd name="T44" fmla="*/ 51 w 85"/>
                <a:gd name="T45" fmla="*/ 27 h 85"/>
                <a:gd name="T46" fmla="*/ 47 w 85"/>
                <a:gd name="T47" fmla="*/ 28 h 85"/>
                <a:gd name="T48" fmla="*/ 59 w 85"/>
                <a:gd name="T49" fmla="*/ 61 h 85"/>
                <a:gd name="T50" fmla="*/ 62 w 85"/>
                <a:gd name="T51" fmla="*/ 51 h 85"/>
                <a:gd name="T52" fmla="*/ 64 w 85"/>
                <a:gd name="T53" fmla="*/ 41 h 85"/>
                <a:gd name="T54" fmla="*/ 43 w 85"/>
                <a:gd name="T55" fmla="*/ 45 h 85"/>
                <a:gd name="T56" fmla="*/ 34 w 85"/>
                <a:gd name="T57" fmla="*/ 72 h 85"/>
                <a:gd name="T58" fmla="*/ 43 w 85"/>
                <a:gd name="T59" fmla="*/ 73 h 85"/>
                <a:gd name="T60" fmla="*/ 53 w 85"/>
                <a:gd name="T61" fmla="*/ 71 h 85"/>
                <a:gd name="T62" fmla="*/ 53 w 85"/>
                <a:gd name="T63" fmla="*/ 71 h 85"/>
                <a:gd name="T64" fmla="*/ 43 w 85"/>
                <a:gd name="T65" fmla="*/ 45 h 85"/>
                <a:gd name="T66" fmla="*/ 71 w 85"/>
                <a:gd name="T67" fmla="*/ 27 h 85"/>
                <a:gd name="T68" fmla="*/ 71 w 85"/>
                <a:gd name="T69" fmla="*/ 31 h 85"/>
                <a:gd name="T70" fmla="*/ 69 w 85"/>
                <a:gd name="T71" fmla="*/ 42 h 85"/>
                <a:gd name="T72" fmla="*/ 59 w 85"/>
                <a:gd name="T73" fmla="*/ 69 h 85"/>
                <a:gd name="T74" fmla="*/ 75 w 85"/>
                <a:gd name="T75" fmla="*/ 42 h 85"/>
                <a:gd name="T76" fmla="*/ 71 w 85"/>
                <a:gd name="T77" fmla="*/ 27 h 85"/>
                <a:gd name="T78" fmla="*/ 43 w 85"/>
                <a:gd name="T79" fmla="*/ 0 h 85"/>
                <a:gd name="T80" fmla="*/ 0 w 85"/>
                <a:gd name="T81" fmla="*/ 42 h 85"/>
                <a:gd name="T82" fmla="*/ 43 w 85"/>
                <a:gd name="T83" fmla="*/ 85 h 85"/>
                <a:gd name="T84" fmla="*/ 85 w 85"/>
                <a:gd name="T85" fmla="*/ 42 h 85"/>
                <a:gd name="T86" fmla="*/ 43 w 85"/>
                <a:gd name="T87" fmla="*/ 0 h 85"/>
                <a:gd name="T88" fmla="*/ 43 w 85"/>
                <a:gd name="T89" fmla="*/ 79 h 85"/>
                <a:gd name="T90" fmla="*/ 6 w 85"/>
                <a:gd name="T91" fmla="*/ 42 h 85"/>
                <a:gd name="T92" fmla="*/ 43 w 85"/>
                <a:gd name="T93" fmla="*/ 5 h 85"/>
                <a:gd name="T94" fmla="*/ 80 w 85"/>
                <a:gd name="T95" fmla="*/ 42 h 85"/>
                <a:gd name="T96" fmla="*/ 43 w 85"/>
                <a:gd name="T97"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5" h="85">
                  <a:moveTo>
                    <a:pt x="11" y="42"/>
                  </a:moveTo>
                  <a:cubicBezTo>
                    <a:pt x="11" y="54"/>
                    <a:pt x="18" y="65"/>
                    <a:pt x="29" y="70"/>
                  </a:cubicBezTo>
                  <a:cubicBezTo>
                    <a:pt x="14" y="30"/>
                    <a:pt x="14" y="30"/>
                    <a:pt x="14" y="30"/>
                  </a:cubicBezTo>
                  <a:cubicBezTo>
                    <a:pt x="12" y="33"/>
                    <a:pt x="11" y="38"/>
                    <a:pt x="11" y="42"/>
                  </a:cubicBezTo>
                  <a:close/>
                  <a:moveTo>
                    <a:pt x="64" y="41"/>
                  </a:moveTo>
                  <a:cubicBezTo>
                    <a:pt x="64" y="37"/>
                    <a:pt x="63" y="34"/>
                    <a:pt x="62" y="32"/>
                  </a:cubicBezTo>
                  <a:cubicBezTo>
                    <a:pt x="60" y="30"/>
                    <a:pt x="59" y="27"/>
                    <a:pt x="59" y="25"/>
                  </a:cubicBezTo>
                  <a:cubicBezTo>
                    <a:pt x="59" y="22"/>
                    <a:pt x="61" y="19"/>
                    <a:pt x="64" y="19"/>
                  </a:cubicBezTo>
                  <a:cubicBezTo>
                    <a:pt x="64" y="19"/>
                    <a:pt x="64" y="19"/>
                    <a:pt x="64" y="19"/>
                  </a:cubicBezTo>
                  <a:cubicBezTo>
                    <a:pt x="59" y="14"/>
                    <a:pt x="51" y="11"/>
                    <a:pt x="43" y="11"/>
                  </a:cubicBezTo>
                  <a:cubicBezTo>
                    <a:pt x="32" y="11"/>
                    <a:pt x="22" y="17"/>
                    <a:pt x="16" y="25"/>
                  </a:cubicBezTo>
                  <a:cubicBezTo>
                    <a:pt x="17" y="25"/>
                    <a:pt x="18" y="25"/>
                    <a:pt x="18" y="25"/>
                  </a:cubicBezTo>
                  <a:cubicBezTo>
                    <a:pt x="22" y="25"/>
                    <a:pt x="27" y="25"/>
                    <a:pt x="27" y="25"/>
                  </a:cubicBezTo>
                  <a:cubicBezTo>
                    <a:pt x="29" y="25"/>
                    <a:pt x="29" y="27"/>
                    <a:pt x="27" y="27"/>
                  </a:cubicBezTo>
                  <a:cubicBezTo>
                    <a:pt x="27" y="27"/>
                    <a:pt x="25" y="28"/>
                    <a:pt x="23" y="28"/>
                  </a:cubicBezTo>
                  <a:cubicBezTo>
                    <a:pt x="35" y="61"/>
                    <a:pt x="35" y="61"/>
                    <a:pt x="35" y="61"/>
                  </a:cubicBezTo>
                  <a:cubicBezTo>
                    <a:pt x="42" y="41"/>
                    <a:pt x="42" y="41"/>
                    <a:pt x="42" y="41"/>
                  </a:cubicBezTo>
                  <a:cubicBezTo>
                    <a:pt x="37" y="28"/>
                    <a:pt x="37" y="28"/>
                    <a:pt x="37" y="28"/>
                  </a:cubicBezTo>
                  <a:cubicBezTo>
                    <a:pt x="35" y="28"/>
                    <a:pt x="34" y="27"/>
                    <a:pt x="34" y="27"/>
                  </a:cubicBezTo>
                  <a:cubicBezTo>
                    <a:pt x="32" y="27"/>
                    <a:pt x="32" y="25"/>
                    <a:pt x="34" y="25"/>
                  </a:cubicBezTo>
                  <a:cubicBezTo>
                    <a:pt x="34" y="25"/>
                    <a:pt x="39" y="25"/>
                    <a:pt x="42" y="25"/>
                  </a:cubicBezTo>
                  <a:cubicBezTo>
                    <a:pt x="46" y="25"/>
                    <a:pt x="51" y="25"/>
                    <a:pt x="51" y="25"/>
                  </a:cubicBezTo>
                  <a:cubicBezTo>
                    <a:pt x="52" y="25"/>
                    <a:pt x="53" y="27"/>
                    <a:pt x="51" y="27"/>
                  </a:cubicBezTo>
                  <a:cubicBezTo>
                    <a:pt x="51" y="27"/>
                    <a:pt x="49" y="28"/>
                    <a:pt x="47" y="28"/>
                  </a:cubicBezTo>
                  <a:cubicBezTo>
                    <a:pt x="59" y="61"/>
                    <a:pt x="59" y="61"/>
                    <a:pt x="59" y="61"/>
                  </a:cubicBezTo>
                  <a:cubicBezTo>
                    <a:pt x="62" y="51"/>
                    <a:pt x="62" y="51"/>
                    <a:pt x="62" y="51"/>
                  </a:cubicBezTo>
                  <a:cubicBezTo>
                    <a:pt x="63" y="46"/>
                    <a:pt x="64" y="43"/>
                    <a:pt x="64" y="41"/>
                  </a:cubicBezTo>
                  <a:close/>
                  <a:moveTo>
                    <a:pt x="43" y="45"/>
                  </a:moveTo>
                  <a:cubicBezTo>
                    <a:pt x="34" y="72"/>
                    <a:pt x="34" y="72"/>
                    <a:pt x="34" y="72"/>
                  </a:cubicBezTo>
                  <a:cubicBezTo>
                    <a:pt x="37" y="73"/>
                    <a:pt x="40" y="73"/>
                    <a:pt x="43" y="73"/>
                  </a:cubicBezTo>
                  <a:cubicBezTo>
                    <a:pt x="47" y="73"/>
                    <a:pt x="50" y="73"/>
                    <a:pt x="53" y="71"/>
                  </a:cubicBezTo>
                  <a:cubicBezTo>
                    <a:pt x="53" y="71"/>
                    <a:pt x="53" y="71"/>
                    <a:pt x="53" y="71"/>
                  </a:cubicBezTo>
                  <a:lnTo>
                    <a:pt x="43" y="45"/>
                  </a:lnTo>
                  <a:close/>
                  <a:moveTo>
                    <a:pt x="71" y="27"/>
                  </a:moveTo>
                  <a:cubicBezTo>
                    <a:pt x="71" y="28"/>
                    <a:pt x="71" y="29"/>
                    <a:pt x="71" y="31"/>
                  </a:cubicBezTo>
                  <a:cubicBezTo>
                    <a:pt x="71" y="34"/>
                    <a:pt x="70" y="37"/>
                    <a:pt x="69" y="42"/>
                  </a:cubicBezTo>
                  <a:cubicBezTo>
                    <a:pt x="59" y="69"/>
                    <a:pt x="59" y="69"/>
                    <a:pt x="59" y="69"/>
                  </a:cubicBezTo>
                  <a:cubicBezTo>
                    <a:pt x="68" y="64"/>
                    <a:pt x="75" y="54"/>
                    <a:pt x="75" y="42"/>
                  </a:cubicBezTo>
                  <a:cubicBezTo>
                    <a:pt x="75" y="37"/>
                    <a:pt x="73" y="32"/>
                    <a:pt x="71" y="27"/>
                  </a:cubicBezTo>
                  <a:close/>
                  <a:moveTo>
                    <a:pt x="43" y="0"/>
                  </a:moveTo>
                  <a:cubicBezTo>
                    <a:pt x="19" y="0"/>
                    <a:pt x="0" y="19"/>
                    <a:pt x="0" y="42"/>
                  </a:cubicBezTo>
                  <a:cubicBezTo>
                    <a:pt x="0" y="66"/>
                    <a:pt x="19" y="85"/>
                    <a:pt x="43" y="85"/>
                  </a:cubicBezTo>
                  <a:cubicBezTo>
                    <a:pt x="66" y="85"/>
                    <a:pt x="85" y="66"/>
                    <a:pt x="85" y="42"/>
                  </a:cubicBezTo>
                  <a:cubicBezTo>
                    <a:pt x="85" y="19"/>
                    <a:pt x="66" y="0"/>
                    <a:pt x="43" y="0"/>
                  </a:cubicBezTo>
                  <a:close/>
                  <a:moveTo>
                    <a:pt x="43" y="79"/>
                  </a:moveTo>
                  <a:cubicBezTo>
                    <a:pt x="22" y="79"/>
                    <a:pt x="6" y="63"/>
                    <a:pt x="6" y="42"/>
                  </a:cubicBezTo>
                  <a:cubicBezTo>
                    <a:pt x="6" y="22"/>
                    <a:pt x="22" y="5"/>
                    <a:pt x="43" y="5"/>
                  </a:cubicBezTo>
                  <a:cubicBezTo>
                    <a:pt x="63" y="5"/>
                    <a:pt x="80" y="22"/>
                    <a:pt x="80" y="42"/>
                  </a:cubicBezTo>
                  <a:cubicBezTo>
                    <a:pt x="80" y="63"/>
                    <a:pt x="63" y="79"/>
                    <a:pt x="43" y="79"/>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57" name="Freeform 99"/>
            <p:cNvSpPr>
              <a:spLocks/>
            </p:cNvSpPr>
            <p:nvPr/>
          </p:nvSpPr>
          <p:spPr bwMode="auto">
            <a:xfrm>
              <a:off x="4010" y="2780"/>
              <a:ext cx="140" cy="139"/>
            </a:xfrm>
            <a:custGeom>
              <a:avLst/>
              <a:gdLst>
                <a:gd name="T0" fmla="*/ 110 w 114"/>
                <a:gd name="T1" fmla="*/ 90 h 113"/>
                <a:gd name="T2" fmla="*/ 60 w 114"/>
                <a:gd name="T3" fmla="*/ 46 h 113"/>
                <a:gd name="T4" fmla="*/ 64 w 114"/>
                <a:gd name="T5" fmla="*/ 32 h 113"/>
                <a:gd name="T6" fmla="*/ 32 w 114"/>
                <a:gd name="T7" fmla="*/ 0 h 113"/>
                <a:gd name="T8" fmla="*/ 23 w 114"/>
                <a:gd name="T9" fmla="*/ 1 h 113"/>
                <a:gd name="T10" fmla="*/ 41 w 114"/>
                <a:gd name="T11" fmla="*/ 20 h 113"/>
                <a:gd name="T12" fmla="*/ 41 w 114"/>
                <a:gd name="T13" fmla="*/ 30 h 113"/>
                <a:gd name="T14" fmla="*/ 30 w 114"/>
                <a:gd name="T15" fmla="*/ 41 h 113"/>
                <a:gd name="T16" fmla="*/ 20 w 114"/>
                <a:gd name="T17" fmla="*/ 41 h 113"/>
                <a:gd name="T18" fmla="*/ 1 w 114"/>
                <a:gd name="T19" fmla="*/ 22 h 113"/>
                <a:gd name="T20" fmla="*/ 0 w 114"/>
                <a:gd name="T21" fmla="*/ 32 h 113"/>
                <a:gd name="T22" fmla="*/ 32 w 114"/>
                <a:gd name="T23" fmla="*/ 63 h 113"/>
                <a:gd name="T24" fmla="*/ 47 w 114"/>
                <a:gd name="T25" fmla="*/ 60 h 113"/>
                <a:gd name="T26" fmla="*/ 90 w 114"/>
                <a:gd name="T27" fmla="*/ 110 h 113"/>
                <a:gd name="T28" fmla="*/ 100 w 114"/>
                <a:gd name="T29" fmla="*/ 111 h 113"/>
                <a:gd name="T30" fmla="*/ 111 w 114"/>
                <a:gd name="T31" fmla="*/ 99 h 113"/>
                <a:gd name="T32" fmla="*/ 110 w 114"/>
                <a:gd name="T33" fmla="*/ 9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 h="113">
                  <a:moveTo>
                    <a:pt x="110" y="90"/>
                  </a:moveTo>
                  <a:cubicBezTo>
                    <a:pt x="60" y="46"/>
                    <a:pt x="60" y="46"/>
                    <a:pt x="60" y="46"/>
                  </a:cubicBezTo>
                  <a:cubicBezTo>
                    <a:pt x="62" y="42"/>
                    <a:pt x="64" y="37"/>
                    <a:pt x="64" y="32"/>
                  </a:cubicBezTo>
                  <a:cubicBezTo>
                    <a:pt x="64" y="14"/>
                    <a:pt x="49" y="0"/>
                    <a:pt x="32" y="0"/>
                  </a:cubicBezTo>
                  <a:cubicBezTo>
                    <a:pt x="29" y="0"/>
                    <a:pt x="26" y="0"/>
                    <a:pt x="23" y="1"/>
                  </a:cubicBezTo>
                  <a:cubicBezTo>
                    <a:pt x="41" y="20"/>
                    <a:pt x="41" y="20"/>
                    <a:pt x="41" y="20"/>
                  </a:cubicBezTo>
                  <a:cubicBezTo>
                    <a:pt x="44" y="22"/>
                    <a:pt x="44" y="27"/>
                    <a:pt x="41" y="30"/>
                  </a:cubicBezTo>
                  <a:cubicBezTo>
                    <a:pt x="30" y="41"/>
                    <a:pt x="30" y="41"/>
                    <a:pt x="30" y="41"/>
                  </a:cubicBezTo>
                  <a:cubicBezTo>
                    <a:pt x="27" y="43"/>
                    <a:pt x="23" y="43"/>
                    <a:pt x="20" y="41"/>
                  </a:cubicBezTo>
                  <a:cubicBezTo>
                    <a:pt x="1" y="22"/>
                    <a:pt x="1" y="22"/>
                    <a:pt x="1" y="22"/>
                  </a:cubicBezTo>
                  <a:cubicBezTo>
                    <a:pt x="1" y="25"/>
                    <a:pt x="0" y="28"/>
                    <a:pt x="0" y="32"/>
                  </a:cubicBezTo>
                  <a:cubicBezTo>
                    <a:pt x="0" y="49"/>
                    <a:pt x="14" y="63"/>
                    <a:pt x="32" y="63"/>
                  </a:cubicBezTo>
                  <a:cubicBezTo>
                    <a:pt x="37" y="63"/>
                    <a:pt x="42" y="62"/>
                    <a:pt x="47" y="60"/>
                  </a:cubicBezTo>
                  <a:cubicBezTo>
                    <a:pt x="90" y="110"/>
                    <a:pt x="90" y="110"/>
                    <a:pt x="90" y="110"/>
                  </a:cubicBezTo>
                  <a:cubicBezTo>
                    <a:pt x="93" y="113"/>
                    <a:pt x="97" y="113"/>
                    <a:pt x="100" y="111"/>
                  </a:cubicBezTo>
                  <a:cubicBezTo>
                    <a:pt x="111" y="99"/>
                    <a:pt x="111" y="99"/>
                    <a:pt x="111" y="99"/>
                  </a:cubicBezTo>
                  <a:cubicBezTo>
                    <a:pt x="114" y="97"/>
                    <a:pt x="113" y="92"/>
                    <a:pt x="110" y="90"/>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58" name="Freeform 100"/>
            <p:cNvSpPr>
              <a:spLocks noEditPoints="1"/>
            </p:cNvSpPr>
            <p:nvPr/>
          </p:nvSpPr>
          <p:spPr bwMode="auto">
            <a:xfrm>
              <a:off x="3589" y="2647"/>
              <a:ext cx="137" cy="212"/>
            </a:xfrm>
            <a:custGeom>
              <a:avLst/>
              <a:gdLst>
                <a:gd name="T0" fmla="*/ 84 w 112"/>
                <a:gd name="T1" fmla="*/ 3 h 173"/>
                <a:gd name="T2" fmla="*/ 111 w 112"/>
                <a:gd name="T3" fmla="*/ 20 h 173"/>
                <a:gd name="T4" fmla="*/ 110 w 112"/>
                <a:gd name="T5" fmla="*/ 34 h 173"/>
                <a:gd name="T6" fmla="*/ 103 w 112"/>
                <a:gd name="T7" fmla="*/ 45 h 173"/>
                <a:gd name="T8" fmla="*/ 65 w 112"/>
                <a:gd name="T9" fmla="*/ 22 h 173"/>
                <a:gd name="T10" fmla="*/ 72 w 112"/>
                <a:gd name="T11" fmla="*/ 11 h 173"/>
                <a:gd name="T12" fmla="*/ 84 w 112"/>
                <a:gd name="T13" fmla="*/ 3 h 173"/>
                <a:gd name="T14" fmla="*/ 0 w 112"/>
                <a:gd name="T15" fmla="*/ 131 h 173"/>
                <a:gd name="T16" fmla="*/ 1 w 112"/>
                <a:gd name="T17" fmla="*/ 173 h 173"/>
                <a:gd name="T18" fmla="*/ 38 w 112"/>
                <a:gd name="T19" fmla="*/ 154 h 173"/>
                <a:gd name="T20" fmla="*/ 98 w 112"/>
                <a:gd name="T21" fmla="*/ 53 h 173"/>
                <a:gd name="T22" fmla="*/ 60 w 112"/>
                <a:gd name="T23" fmla="*/ 30 h 173"/>
                <a:gd name="T24" fmla="*/ 0 w 112"/>
                <a:gd name="T25" fmla="*/ 131 h 173"/>
                <a:gd name="T26" fmla="*/ 76 w 112"/>
                <a:gd name="T27" fmla="*/ 58 h 173"/>
                <a:gd name="T28" fmla="*/ 30 w 112"/>
                <a:gd name="T29" fmla="*/ 135 h 173"/>
                <a:gd name="T30" fmla="*/ 20 w 112"/>
                <a:gd name="T31" fmla="*/ 129 h 173"/>
                <a:gd name="T32" fmla="*/ 66 w 112"/>
                <a:gd name="T33" fmla="*/ 52 h 173"/>
                <a:gd name="T34" fmla="*/ 76 w 112"/>
                <a:gd name="T35" fmla="*/ 5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73">
                  <a:moveTo>
                    <a:pt x="84" y="3"/>
                  </a:moveTo>
                  <a:cubicBezTo>
                    <a:pt x="96" y="0"/>
                    <a:pt x="108" y="8"/>
                    <a:pt x="111" y="20"/>
                  </a:cubicBezTo>
                  <a:cubicBezTo>
                    <a:pt x="112" y="25"/>
                    <a:pt x="112" y="30"/>
                    <a:pt x="110" y="34"/>
                  </a:cubicBezTo>
                  <a:cubicBezTo>
                    <a:pt x="103" y="45"/>
                    <a:pt x="103" y="45"/>
                    <a:pt x="103" y="45"/>
                  </a:cubicBezTo>
                  <a:cubicBezTo>
                    <a:pt x="65" y="22"/>
                    <a:pt x="65" y="22"/>
                    <a:pt x="65" y="22"/>
                  </a:cubicBezTo>
                  <a:cubicBezTo>
                    <a:pt x="72" y="11"/>
                    <a:pt x="72" y="11"/>
                    <a:pt x="72" y="11"/>
                  </a:cubicBezTo>
                  <a:cubicBezTo>
                    <a:pt x="75" y="7"/>
                    <a:pt x="79" y="5"/>
                    <a:pt x="84" y="3"/>
                  </a:cubicBezTo>
                  <a:close/>
                  <a:moveTo>
                    <a:pt x="0" y="131"/>
                  </a:moveTo>
                  <a:cubicBezTo>
                    <a:pt x="1" y="173"/>
                    <a:pt x="1" y="173"/>
                    <a:pt x="1" y="173"/>
                  </a:cubicBezTo>
                  <a:cubicBezTo>
                    <a:pt x="38" y="154"/>
                    <a:pt x="38" y="154"/>
                    <a:pt x="38" y="154"/>
                  </a:cubicBezTo>
                  <a:cubicBezTo>
                    <a:pt x="98" y="53"/>
                    <a:pt x="98" y="53"/>
                    <a:pt x="98" y="53"/>
                  </a:cubicBezTo>
                  <a:cubicBezTo>
                    <a:pt x="60" y="30"/>
                    <a:pt x="60" y="30"/>
                    <a:pt x="60" y="30"/>
                  </a:cubicBezTo>
                  <a:lnTo>
                    <a:pt x="0" y="131"/>
                  </a:lnTo>
                  <a:close/>
                  <a:moveTo>
                    <a:pt x="76" y="58"/>
                  </a:moveTo>
                  <a:cubicBezTo>
                    <a:pt x="30" y="135"/>
                    <a:pt x="30" y="135"/>
                    <a:pt x="30" y="135"/>
                  </a:cubicBezTo>
                  <a:cubicBezTo>
                    <a:pt x="20" y="129"/>
                    <a:pt x="20" y="129"/>
                    <a:pt x="20" y="129"/>
                  </a:cubicBezTo>
                  <a:cubicBezTo>
                    <a:pt x="66" y="52"/>
                    <a:pt x="66" y="52"/>
                    <a:pt x="66" y="52"/>
                  </a:cubicBezTo>
                  <a:lnTo>
                    <a:pt x="76" y="58"/>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59" name="Freeform 101"/>
            <p:cNvSpPr>
              <a:spLocks noEditPoints="1"/>
            </p:cNvSpPr>
            <p:nvPr/>
          </p:nvSpPr>
          <p:spPr bwMode="auto">
            <a:xfrm>
              <a:off x="3753" y="2655"/>
              <a:ext cx="117" cy="133"/>
            </a:xfrm>
            <a:custGeom>
              <a:avLst/>
              <a:gdLst>
                <a:gd name="T0" fmla="*/ 40 w 95"/>
                <a:gd name="T1" fmla="*/ 61 h 108"/>
                <a:gd name="T2" fmla="*/ 34 w 95"/>
                <a:gd name="T3" fmla="*/ 54 h 108"/>
                <a:gd name="T4" fmla="*/ 13 w 95"/>
                <a:gd name="T5" fmla="*/ 74 h 108"/>
                <a:gd name="T6" fmla="*/ 34 w 95"/>
                <a:gd name="T7" fmla="*/ 95 h 108"/>
                <a:gd name="T8" fmla="*/ 40 w 95"/>
                <a:gd name="T9" fmla="*/ 88 h 108"/>
                <a:gd name="T10" fmla="*/ 27 w 95"/>
                <a:gd name="T11" fmla="*/ 74 h 108"/>
                <a:gd name="T12" fmla="*/ 40 w 95"/>
                <a:gd name="T13" fmla="*/ 61 h 108"/>
                <a:gd name="T14" fmla="*/ 54 w 95"/>
                <a:gd name="T15" fmla="*/ 88 h 108"/>
                <a:gd name="T16" fmla="*/ 61 w 95"/>
                <a:gd name="T17" fmla="*/ 95 h 108"/>
                <a:gd name="T18" fmla="*/ 81 w 95"/>
                <a:gd name="T19" fmla="*/ 74 h 108"/>
                <a:gd name="T20" fmla="*/ 61 w 95"/>
                <a:gd name="T21" fmla="*/ 54 h 108"/>
                <a:gd name="T22" fmla="*/ 54 w 95"/>
                <a:gd name="T23" fmla="*/ 61 h 108"/>
                <a:gd name="T24" fmla="*/ 68 w 95"/>
                <a:gd name="T25" fmla="*/ 74 h 108"/>
                <a:gd name="T26" fmla="*/ 54 w 95"/>
                <a:gd name="T27" fmla="*/ 88 h 108"/>
                <a:gd name="T28" fmla="*/ 89 w 95"/>
                <a:gd name="T29" fmla="*/ 21 h 108"/>
                <a:gd name="T30" fmla="*/ 74 w 95"/>
                <a:gd name="T31" fmla="*/ 6 h 108"/>
                <a:gd name="T32" fmla="*/ 59 w 95"/>
                <a:gd name="T33" fmla="*/ 0 h 108"/>
                <a:gd name="T34" fmla="*/ 8 w 95"/>
                <a:gd name="T35" fmla="*/ 0 h 108"/>
                <a:gd name="T36" fmla="*/ 0 w 95"/>
                <a:gd name="T37" fmla="*/ 8 h 108"/>
                <a:gd name="T38" fmla="*/ 0 w 95"/>
                <a:gd name="T39" fmla="*/ 100 h 108"/>
                <a:gd name="T40" fmla="*/ 8 w 95"/>
                <a:gd name="T41" fmla="*/ 108 h 108"/>
                <a:gd name="T42" fmla="*/ 86 w 95"/>
                <a:gd name="T43" fmla="*/ 108 h 108"/>
                <a:gd name="T44" fmla="*/ 95 w 95"/>
                <a:gd name="T45" fmla="*/ 100 h 108"/>
                <a:gd name="T46" fmla="*/ 95 w 95"/>
                <a:gd name="T47" fmla="*/ 35 h 108"/>
                <a:gd name="T48" fmla="*/ 89 w 95"/>
                <a:gd name="T49" fmla="*/ 21 h 108"/>
                <a:gd name="T50" fmla="*/ 84 w 95"/>
                <a:gd name="T51" fmla="*/ 26 h 108"/>
                <a:gd name="T52" fmla="*/ 85 w 95"/>
                <a:gd name="T53" fmla="*/ 27 h 108"/>
                <a:gd name="T54" fmla="*/ 68 w 95"/>
                <a:gd name="T55" fmla="*/ 27 h 108"/>
                <a:gd name="T56" fmla="*/ 68 w 95"/>
                <a:gd name="T57" fmla="*/ 10 h 108"/>
                <a:gd name="T58" fmla="*/ 69 w 95"/>
                <a:gd name="T59" fmla="*/ 11 h 108"/>
                <a:gd name="T60" fmla="*/ 84 w 95"/>
                <a:gd name="T61" fmla="*/ 26 h 108"/>
                <a:gd name="T62" fmla="*/ 88 w 95"/>
                <a:gd name="T63" fmla="*/ 100 h 108"/>
                <a:gd name="T64" fmla="*/ 86 w 95"/>
                <a:gd name="T65" fmla="*/ 102 h 108"/>
                <a:gd name="T66" fmla="*/ 8 w 95"/>
                <a:gd name="T67" fmla="*/ 102 h 108"/>
                <a:gd name="T68" fmla="*/ 6 w 95"/>
                <a:gd name="T69" fmla="*/ 100 h 108"/>
                <a:gd name="T70" fmla="*/ 6 w 95"/>
                <a:gd name="T71" fmla="*/ 8 h 108"/>
                <a:gd name="T72" fmla="*/ 8 w 95"/>
                <a:gd name="T73" fmla="*/ 7 h 108"/>
                <a:gd name="T74" fmla="*/ 59 w 95"/>
                <a:gd name="T75" fmla="*/ 7 h 108"/>
                <a:gd name="T76" fmla="*/ 61 w 95"/>
                <a:gd name="T77" fmla="*/ 7 h 108"/>
                <a:gd name="T78" fmla="*/ 61 w 95"/>
                <a:gd name="T79" fmla="*/ 34 h 108"/>
                <a:gd name="T80" fmla="*/ 88 w 95"/>
                <a:gd name="T81" fmla="*/ 34 h 108"/>
                <a:gd name="T82" fmla="*/ 88 w 95"/>
                <a:gd name="T83" fmla="*/ 35 h 108"/>
                <a:gd name="T84" fmla="*/ 88 w 95"/>
                <a:gd name="T85" fmla="*/ 10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5" h="108">
                  <a:moveTo>
                    <a:pt x="40" y="61"/>
                  </a:moveTo>
                  <a:cubicBezTo>
                    <a:pt x="34" y="54"/>
                    <a:pt x="34" y="54"/>
                    <a:pt x="34" y="54"/>
                  </a:cubicBezTo>
                  <a:cubicBezTo>
                    <a:pt x="13" y="74"/>
                    <a:pt x="13" y="74"/>
                    <a:pt x="13" y="74"/>
                  </a:cubicBezTo>
                  <a:cubicBezTo>
                    <a:pt x="34" y="95"/>
                    <a:pt x="34" y="95"/>
                    <a:pt x="34" y="95"/>
                  </a:cubicBezTo>
                  <a:cubicBezTo>
                    <a:pt x="40" y="88"/>
                    <a:pt x="40" y="88"/>
                    <a:pt x="40" y="88"/>
                  </a:cubicBezTo>
                  <a:cubicBezTo>
                    <a:pt x="27" y="74"/>
                    <a:pt x="27" y="74"/>
                    <a:pt x="27" y="74"/>
                  </a:cubicBezTo>
                  <a:lnTo>
                    <a:pt x="40" y="61"/>
                  </a:lnTo>
                  <a:close/>
                  <a:moveTo>
                    <a:pt x="54" y="88"/>
                  </a:moveTo>
                  <a:cubicBezTo>
                    <a:pt x="61" y="95"/>
                    <a:pt x="61" y="95"/>
                    <a:pt x="61" y="95"/>
                  </a:cubicBezTo>
                  <a:cubicBezTo>
                    <a:pt x="81" y="74"/>
                    <a:pt x="81" y="74"/>
                    <a:pt x="81" y="74"/>
                  </a:cubicBezTo>
                  <a:cubicBezTo>
                    <a:pt x="61" y="54"/>
                    <a:pt x="61" y="54"/>
                    <a:pt x="61" y="54"/>
                  </a:cubicBezTo>
                  <a:cubicBezTo>
                    <a:pt x="54" y="61"/>
                    <a:pt x="54" y="61"/>
                    <a:pt x="54" y="61"/>
                  </a:cubicBezTo>
                  <a:cubicBezTo>
                    <a:pt x="68" y="74"/>
                    <a:pt x="68" y="74"/>
                    <a:pt x="68" y="74"/>
                  </a:cubicBezTo>
                  <a:lnTo>
                    <a:pt x="54" y="88"/>
                  </a:lnTo>
                  <a:close/>
                  <a:moveTo>
                    <a:pt x="89" y="21"/>
                  </a:moveTo>
                  <a:cubicBezTo>
                    <a:pt x="74" y="6"/>
                    <a:pt x="74" y="6"/>
                    <a:pt x="74" y="6"/>
                  </a:cubicBezTo>
                  <a:cubicBezTo>
                    <a:pt x="70" y="2"/>
                    <a:pt x="64" y="0"/>
                    <a:pt x="59" y="0"/>
                  </a:cubicBezTo>
                  <a:cubicBezTo>
                    <a:pt x="8" y="0"/>
                    <a:pt x="8" y="0"/>
                    <a:pt x="8" y="0"/>
                  </a:cubicBezTo>
                  <a:cubicBezTo>
                    <a:pt x="3" y="0"/>
                    <a:pt x="0" y="4"/>
                    <a:pt x="0" y="8"/>
                  </a:cubicBezTo>
                  <a:cubicBezTo>
                    <a:pt x="0" y="100"/>
                    <a:pt x="0" y="100"/>
                    <a:pt x="0" y="100"/>
                  </a:cubicBezTo>
                  <a:cubicBezTo>
                    <a:pt x="0" y="105"/>
                    <a:pt x="3" y="108"/>
                    <a:pt x="8" y="108"/>
                  </a:cubicBezTo>
                  <a:cubicBezTo>
                    <a:pt x="86" y="108"/>
                    <a:pt x="86" y="108"/>
                    <a:pt x="86" y="108"/>
                  </a:cubicBezTo>
                  <a:cubicBezTo>
                    <a:pt x="91" y="108"/>
                    <a:pt x="95" y="105"/>
                    <a:pt x="95" y="100"/>
                  </a:cubicBezTo>
                  <a:cubicBezTo>
                    <a:pt x="95" y="35"/>
                    <a:pt x="95" y="35"/>
                    <a:pt x="95" y="35"/>
                  </a:cubicBezTo>
                  <a:cubicBezTo>
                    <a:pt x="95" y="31"/>
                    <a:pt x="92" y="24"/>
                    <a:pt x="89" y="21"/>
                  </a:cubicBezTo>
                  <a:close/>
                  <a:moveTo>
                    <a:pt x="84" y="26"/>
                  </a:moveTo>
                  <a:cubicBezTo>
                    <a:pt x="84" y="26"/>
                    <a:pt x="85" y="26"/>
                    <a:pt x="85" y="27"/>
                  </a:cubicBezTo>
                  <a:cubicBezTo>
                    <a:pt x="68" y="27"/>
                    <a:pt x="68" y="27"/>
                    <a:pt x="68" y="27"/>
                  </a:cubicBezTo>
                  <a:cubicBezTo>
                    <a:pt x="68" y="10"/>
                    <a:pt x="68" y="10"/>
                    <a:pt x="68" y="10"/>
                  </a:cubicBezTo>
                  <a:cubicBezTo>
                    <a:pt x="68" y="10"/>
                    <a:pt x="68" y="10"/>
                    <a:pt x="69" y="11"/>
                  </a:cubicBezTo>
                  <a:lnTo>
                    <a:pt x="84" y="26"/>
                  </a:lnTo>
                  <a:close/>
                  <a:moveTo>
                    <a:pt x="88" y="100"/>
                  </a:moveTo>
                  <a:cubicBezTo>
                    <a:pt x="88" y="101"/>
                    <a:pt x="87" y="102"/>
                    <a:pt x="86" y="102"/>
                  </a:cubicBezTo>
                  <a:cubicBezTo>
                    <a:pt x="8" y="102"/>
                    <a:pt x="8" y="102"/>
                    <a:pt x="8" y="102"/>
                  </a:cubicBezTo>
                  <a:cubicBezTo>
                    <a:pt x="7" y="102"/>
                    <a:pt x="6" y="101"/>
                    <a:pt x="6" y="100"/>
                  </a:cubicBezTo>
                  <a:cubicBezTo>
                    <a:pt x="6" y="8"/>
                    <a:pt x="6" y="8"/>
                    <a:pt x="6" y="8"/>
                  </a:cubicBezTo>
                  <a:cubicBezTo>
                    <a:pt x="6" y="7"/>
                    <a:pt x="7" y="7"/>
                    <a:pt x="8" y="7"/>
                  </a:cubicBezTo>
                  <a:cubicBezTo>
                    <a:pt x="59" y="7"/>
                    <a:pt x="59" y="7"/>
                    <a:pt x="59" y="7"/>
                  </a:cubicBezTo>
                  <a:cubicBezTo>
                    <a:pt x="60" y="7"/>
                    <a:pt x="60" y="7"/>
                    <a:pt x="61" y="7"/>
                  </a:cubicBezTo>
                  <a:cubicBezTo>
                    <a:pt x="61" y="34"/>
                    <a:pt x="61" y="34"/>
                    <a:pt x="61" y="34"/>
                  </a:cubicBezTo>
                  <a:cubicBezTo>
                    <a:pt x="88" y="34"/>
                    <a:pt x="88" y="34"/>
                    <a:pt x="88" y="34"/>
                  </a:cubicBezTo>
                  <a:cubicBezTo>
                    <a:pt x="88" y="34"/>
                    <a:pt x="88" y="35"/>
                    <a:pt x="88" y="35"/>
                  </a:cubicBezTo>
                  <a:lnTo>
                    <a:pt x="88" y="100"/>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60" name="Freeform 102"/>
            <p:cNvSpPr>
              <a:spLocks noEditPoints="1"/>
            </p:cNvSpPr>
            <p:nvPr/>
          </p:nvSpPr>
          <p:spPr bwMode="auto">
            <a:xfrm>
              <a:off x="3538" y="1369"/>
              <a:ext cx="154" cy="114"/>
            </a:xfrm>
            <a:custGeom>
              <a:avLst/>
              <a:gdLst>
                <a:gd name="T0" fmla="*/ 101 w 125"/>
                <a:gd name="T1" fmla="*/ 0 h 93"/>
                <a:gd name="T2" fmla="*/ 23 w 125"/>
                <a:gd name="T3" fmla="*/ 0 h 93"/>
                <a:gd name="T4" fmla="*/ 0 w 125"/>
                <a:gd name="T5" fmla="*/ 23 h 93"/>
                <a:gd name="T6" fmla="*/ 0 w 125"/>
                <a:gd name="T7" fmla="*/ 70 h 93"/>
                <a:gd name="T8" fmla="*/ 23 w 125"/>
                <a:gd name="T9" fmla="*/ 93 h 93"/>
                <a:gd name="T10" fmla="*/ 101 w 125"/>
                <a:gd name="T11" fmla="*/ 93 h 93"/>
                <a:gd name="T12" fmla="*/ 125 w 125"/>
                <a:gd name="T13" fmla="*/ 70 h 93"/>
                <a:gd name="T14" fmla="*/ 125 w 125"/>
                <a:gd name="T15" fmla="*/ 23 h 93"/>
                <a:gd name="T16" fmla="*/ 101 w 125"/>
                <a:gd name="T17" fmla="*/ 0 h 93"/>
                <a:gd name="T18" fmla="*/ 47 w 125"/>
                <a:gd name="T19" fmla="*/ 77 h 93"/>
                <a:gd name="T20" fmla="*/ 47 w 125"/>
                <a:gd name="T21" fmla="*/ 15 h 93"/>
                <a:gd name="T22" fmla="*/ 86 w 125"/>
                <a:gd name="T23" fmla="*/ 46 h 93"/>
                <a:gd name="T24" fmla="*/ 47 w 125"/>
                <a:gd name="T25" fmla="*/ 7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93">
                  <a:moveTo>
                    <a:pt x="101" y="0"/>
                  </a:moveTo>
                  <a:cubicBezTo>
                    <a:pt x="23" y="0"/>
                    <a:pt x="23" y="0"/>
                    <a:pt x="23" y="0"/>
                  </a:cubicBezTo>
                  <a:cubicBezTo>
                    <a:pt x="11" y="0"/>
                    <a:pt x="0" y="10"/>
                    <a:pt x="0" y="23"/>
                  </a:cubicBezTo>
                  <a:cubicBezTo>
                    <a:pt x="0" y="70"/>
                    <a:pt x="0" y="70"/>
                    <a:pt x="0" y="70"/>
                  </a:cubicBezTo>
                  <a:cubicBezTo>
                    <a:pt x="0" y="82"/>
                    <a:pt x="11" y="93"/>
                    <a:pt x="23" y="93"/>
                  </a:cubicBezTo>
                  <a:cubicBezTo>
                    <a:pt x="101" y="93"/>
                    <a:pt x="101" y="93"/>
                    <a:pt x="101" y="93"/>
                  </a:cubicBezTo>
                  <a:cubicBezTo>
                    <a:pt x="114" y="93"/>
                    <a:pt x="125" y="82"/>
                    <a:pt x="125" y="70"/>
                  </a:cubicBezTo>
                  <a:cubicBezTo>
                    <a:pt x="125" y="23"/>
                    <a:pt x="125" y="23"/>
                    <a:pt x="125" y="23"/>
                  </a:cubicBezTo>
                  <a:cubicBezTo>
                    <a:pt x="125" y="10"/>
                    <a:pt x="114" y="0"/>
                    <a:pt x="101" y="0"/>
                  </a:cubicBezTo>
                  <a:close/>
                  <a:moveTo>
                    <a:pt x="47" y="77"/>
                  </a:moveTo>
                  <a:cubicBezTo>
                    <a:pt x="47" y="15"/>
                    <a:pt x="47" y="15"/>
                    <a:pt x="47" y="15"/>
                  </a:cubicBezTo>
                  <a:cubicBezTo>
                    <a:pt x="86" y="46"/>
                    <a:pt x="86" y="46"/>
                    <a:pt x="86" y="46"/>
                  </a:cubicBezTo>
                  <a:lnTo>
                    <a:pt x="47" y="77"/>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61" name="Freeform 103"/>
            <p:cNvSpPr>
              <a:spLocks noEditPoints="1"/>
            </p:cNvSpPr>
            <p:nvPr/>
          </p:nvSpPr>
          <p:spPr bwMode="auto">
            <a:xfrm>
              <a:off x="3348" y="2296"/>
              <a:ext cx="80" cy="81"/>
            </a:xfrm>
            <a:custGeom>
              <a:avLst/>
              <a:gdLst>
                <a:gd name="T0" fmla="*/ 61 w 65"/>
                <a:gd name="T1" fmla="*/ 19 h 66"/>
                <a:gd name="T2" fmla="*/ 47 w 65"/>
                <a:gd name="T3" fmla="*/ 4 h 66"/>
                <a:gd name="T4" fmla="*/ 51 w 65"/>
                <a:gd name="T5" fmla="*/ 0 h 66"/>
                <a:gd name="T6" fmla="*/ 65 w 65"/>
                <a:gd name="T7" fmla="*/ 14 h 66"/>
                <a:gd name="T8" fmla="*/ 61 w 65"/>
                <a:gd name="T9" fmla="*/ 19 h 66"/>
                <a:gd name="T10" fmla="*/ 57 w 65"/>
                <a:gd name="T11" fmla="*/ 23 h 66"/>
                <a:gd name="T12" fmla="*/ 55 w 65"/>
                <a:gd name="T13" fmla="*/ 45 h 66"/>
                <a:gd name="T14" fmla="*/ 10 w 65"/>
                <a:gd name="T15" fmla="*/ 66 h 66"/>
                <a:gd name="T16" fmla="*/ 6 w 65"/>
                <a:gd name="T17" fmla="*/ 63 h 66"/>
                <a:gd name="T18" fmla="*/ 24 w 65"/>
                <a:gd name="T19" fmla="*/ 45 h 66"/>
                <a:gd name="T20" fmla="*/ 26 w 65"/>
                <a:gd name="T21" fmla="*/ 45 h 66"/>
                <a:gd name="T22" fmla="*/ 32 w 65"/>
                <a:gd name="T23" fmla="*/ 39 h 66"/>
                <a:gd name="T24" fmla="*/ 26 w 65"/>
                <a:gd name="T25" fmla="*/ 33 h 66"/>
                <a:gd name="T26" fmla="*/ 20 w 65"/>
                <a:gd name="T27" fmla="*/ 39 h 66"/>
                <a:gd name="T28" fmla="*/ 21 w 65"/>
                <a:gd name="T29" fmla="*/ 41 h 66"/>
                <a:gd name="T30" fmla="*/ 3 w 65"/>
                <a:gd name="T31" fmla="*/ 59 h 66"/>
                <a:gd name="T32" fmla="*/ 0 w 65"/>
                <a:gd name="T33" fmla="*/ 56 h 66"/>
                <a:gd name="T34" fmla="*/ 20 w 65"/>
                <a:gd name="T35" fmla="*/ 10 h 66"/>
                <a:gd name="T36" fmla="*/ 43 w 65"/>
                <a:gd name="T37" fmla="*/ 8 h 66"/>
                <a:gd name="T38" fmla="*/ 57 w 65"/>
                <a:gd name="T39" fmla="*/ 2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5" h="66">
                  <a:moveTo>
                    <a:pt x="61" y="19"/>
                  </a:moveTo>
                  <a:cubicBezTo>
                    <a:pt x="47" y="4"/>
                    <a:pt x="47" y="4"/>
                    <a:pt x="47" y="4"/>
                  </a:cubicBezTo>
                  <a:cubicBezTo>
                    <a:pt x="51" y="0"/>
                    <a:pt x="51" y="0"/>
                    <a:pt x="51" y="0"/>
                  </a:cubicBezTo>
                  <a:cubicBezTo>
                    <a:pt x="65" y="14"/>
                    <a:pt x="65" y="14"/>
                    <a:pt x="65" y="14"/>
                  </a:cubicBezTo>
                  <a:lnTo>
                    <a:pt x="61" y="19"/>
                  </a:lnTo>
                  <a:close/>
                  <a:moveTo>
                    <a:pt x="57" y="23"/>
                  </a:moveTo>
                  <a:cubicBezTo>
                    <a:pt x="55" y="45"/>
                    <a:pt x="55" y="45"/>
                    <a:pt x="55" y="45"/>
                  </a:cubicBezTo>
                  <a:cubicBezTo>
                    <a:pt x="37" y="45"/>
                    <a:pt x="10" y="66"/>
                    <a:pt x="10" y="66"/>
                  </a:cubicBezTo>
                  <a:cubicBezTo>
                    <a:pt x="6" y="63"/>
                    <a:pt x="6" y="63"/>
                    <a:pt x="6" y="63"/>
                  </a:cubicBezTo>
                  <a:cubicBezTo>
                    <a:pt x="24" y="45"/>
                    <a:pt x="24" y="45"/>
                    <a:pt x="24" y="45"/>
                  </a:cubicBezTo>
                  <a:cubicBezTo>
                    <a:pt x="25" y="45"/>
                    <a:pt x="25" y="45"/>
                    <a:pt x="26" y="45"/>
                  </a:cubicBezTo>
                  <a:cubicBezTo>
                    <a:pt x="30" y="45"/>
                    <a:pt x="32" y="43"/>
                    <a:pt x="32" y="39"/>
                  </a:cubicBezTo>
                  <a:cubicBezTo>
                    <a:pt x="32" y="36"/>
                    <a:pt x="30" y="33"/>
                    <a:pt x="26" y="33"/>
                  </a:cubicBezTo>
                  <a:cubicBezTo>
                    <a:pt x="23" y="33"/>
                    <a:pt x="20" y="36"/>
                    <a:pt x="20" y="39"/>
                  </a:cubicBezTo>
                  <a:cubicBezTo>
                    <a:pt x="20" y="40"/>
                    <a:pt x="20" y="41"/>
                    <a:pt x="21" y="41"/>
                  </a:cubicBezTo>
                  <a:cubicBezTo>
                    <a:pt x="3" y="59"/>
                    <a:pt x="3" y="59"/>
                    <a:pt x="3" y="59"/>
                  </a:cubicBezTo>
                  <a:cubicBezTo>
                    <a:pt x="0" y="56"/>
                    <a:pt x="0" y="56"/>
                    <a:pt x="0" y="56"/>
                  </a:cubicBezTo>
                  <a:cubicBezTo>
                    <a:pt x="0" y="56"/>
                    <a:pt x="20" y="29"/>
                    <a:pt x="20" y="10"/>
                  </a:cubicBezTo>
                  <a:cubicBezTo>
                    <a:pt x="43" y="8"/>
                    <a:pt x="43" y="8"/>
                    <a:pt x="43" y="8"/>
                  </a:cubicBezTo>
                  <a:lnTo>
                    <a:pt x="57" y="23"/>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62" name="Freeform 104"/>
            <p:cNvSpPr>
              <a:spLocks/>
            </p:cNvSpPr>
            <p:nvPr/>
          </p:nvSpPr>
          <p:spPr bwMode="auto">
            <a:xfrm>
              <a:off x="3484" y="2201"/>
              <a:ext cx="108" cy="104"/>
            </a:xfrm>
            <a:custGeom>
              <a:avLst/>
              <a:gdLst>
                <a:gd name="T0" fmla="*/ 55 w 88"/>
                <a:gd name="T1" fmla="*/ 60 h 85"/>
                <a:gd name="T2" fmla="*/ 53 w 88"/>
                <a:gd name="T3" fmla="*/ 54 h 85"/>
                <a:gd name="T4" fmla="*/ 61 w 88"/>
                <a:gd name="T5" fmla="*/ 39 h 85"/>
                <a:gd name="T6" fmla="*/ 63 w 88"/>
                <a:gd name="T7" fmla="*/ 27 h 85"/>
                <a:gd name="T8" fmla="*/ 44 w 88"/>
                <a:gd name="T9" fmla="*/ 0 h 85"/>
                <a:gd name="T10" fmla="*/ 25 w 88"/>
                <a:gd name="T11" fmla="*/ 27 h 85"/>
                <a:gd name="T12" fmla="*/ 28 w 88"/>
                <a:gd name="T13" fmla="*/ 39 h 85"/>
                <a:gd name="T14" fmla="*/ 36 w 88"/>
                <a:gd name="T15" fmla="*/ 54 h 85"/>
                <a:gd name="T16" fmla="*/ 33 w 88"/>
                <a:gd name="T17" fmla="*/ 60 h 85"/>
                <a:gd name="T18" fmla="*/ 0 w 88"/>
                <a:gd name="T19" fmla="*/ 85 h 85"/>
                <a:gd name="T20" fmla="*/ 44 w 88"/>
                <a:gd name="T21" fmla="*/ 85 h 85"/>
                <a:gd name="T22" fmla="*/ 88 w 88"/>
                <a:gd name="T23" fmla="*/ 85 h 85"/>
                <a:gd name="T24" fmla="*/ 55 w 88"/>
                <a:gd name="T25" fmla="*/ 6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5">
                  <a:moveTo>
                    <a:pt x="55" y="60"/>
                  </a:moveTo>
                  <a:cubicBezTo>
                    <a:pt x="53" y="60"/>
                    <a:pt x="53" y="54"/>
                    <a:pt x="53" y="54"/>
                  </a:cubicBezTo>
                  <a:cubicBezTo>
                    <a:pt x="53" y="54"/>
                    <a:pt x="59" y="47"/>
                    <a:pt x="61" y="39"/>
                  </a:cubicBezTo>
                  <a:cubicBezTo>
                    <a:pt x="64" y="39"/>
                    <a:pt x="67" y="30"/>
                    <a:pt x="63" y="27"/>
                  </a:cubicBezTo>
                  <a:cubicBezTo>
                    <a:pt x="63" y="23"/>
                    <a:pt x="68" y="0"/>
                    <a:pt x="44" y="0"/>
                  </a:cubicBezTo>
                  <a:cubicBezTo>
                    <a:pt x="21" y="0"/>
                    <a:pt x="25" y="23"/>
                    <a:pt x="25" y="27"/>
                  </a:cubicBezTo>
                  <a:cubicBezTo>
                    <a:pt x="22" y="30"/>
                    <a:pt x="24" y="39"/>
                    <a:pt x="28" y="39"/>
                  </a:cubicBezTo>
                  <a:cubicBezTo>
                    <a:pt x="29" y="47"/>
                    <a:pt x="36" y="54"/>
                    <a:pt x="36" y="54"/>
                  </a:cubicBezTo>
                  <a:cubicBezTo>
                    <a:pt x="36" y="54"/>
                    <a:pt x="35" y="60"/>
                    <a:pt x="33" y="60"/>
                  </a:cubicBezTo>
                  <a:cubicBezTo>
                    <a:pt x="26" y="61"/>
                    <a:pt x="0" y="73"/>
                    <a:pt x="0" y="85"/>
                  </a:cubicBezTo>
                  <a:cubicBezTo>
                    <a:pt x="44" y="85"/>
                    <a:pt x="44" y="85"/>
                    <a:pt x="44" y="85"/>
                  </a:cubicBezTo>
                  <a:cubicBezTo>
                    <a:pt x="88" y="85"/>
                    <a:pt x="88" y="85"/>
                    <a:pt x="88" y="85"/>
                  </a:cubicBezTo>
                  <a:cubicBezTo>
                    <a:pt x="88" y="73"/>
                    <a:pt x="62" y="61"/>
                    <a:pt x="55" y="60"/>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63" name="Freeform 105"/>
            <p:cNvSpPr>
              <a:spLocks noEditPoints="1"/>
            </p:cNvSpPr>
            <p:nvPr/>
          </p:nvSpPr>
          <p:spPr bwMode="auto">
            <a:xfrm>
              <a:off x="3158" y="2380"/>
              <a:ext cx="100" cy="102"/>
            </a:xfrm>
            <a:custGeom>
              <a:avLst/>
              <a:gdLst>
                <a:gd name="T0" fmla="*/ 0 w 82"/>
                <a:gd name="T1" fmla="*/ 42 h 83"/>
                <a:gd name="T2" fmla="*/ 82 w 82"/>
                <a:gd name="T3" fmla="*/ 42 h 83"/>
                <a:gd name="T4" fmla="*/ 64 w 82"/>
                <a:gd name="T5" fmla="*/ 55 h 83"/>
                <a:gd name="T6" fmla="*/ 77 w 82"/>
                <a:gd name="T7" fmla="*/ 44 h 83"/>
                <a:gd name="T8" fmla="*/ 64 w 82"/>
                <a:gd name="T9" fmla="*/ 55 h 83"/>
                <a:gd name="T10" fmla="*/ 16 w 82"/>
                <a:gd name="T11" fmla="*/ 39 h 83"/>
                <a:gd name="T12" fmla="*/ 8 w 82"/>
                <a:gd name="T13" fmla="*/ 28 h 83"/>
                <a:gd name="T14" fmla="*/ 59 w 82"/>
                <a:gd name="T15" fmla="*/ 28 h 83"/>
                <a:gd name="T16" fmla="*/ 44 w 82"/>
                <a:gd name="T17" fmla="*/ 39 h 83"/>
                <a:gd name="T18" fmla="*/ 59 w 82"/>
                <a:gd name="T19" fmla="*/ 28 h 83"/>
                <a:gd name="T20" fmla="*/ 44 w 82"/>
                <a:gd name="T21" fmla="*/ 6 h 83"/>
                <a:gd name="T22" fmla="*/ 54 w 82"/>
                <a:gd name="T23" fmla="*/ 15 h 83"/>
                <a:gd name="T24" fmla="*/ 44 w 82"/>
                <a:gd name="T25" fmla="*/ 22 h 83"/>
                <a:gd name="T26" fmla="*/ 35 w 82"/>
                <a:gd name="T27" fmla="*/ 8 h 83"/>
                <a:gd name="T28" fmla="*/ 38 w 82"/>
                <a:gd name="T29" fmla="*/ 22 h 83"/>
                <a:gd name="T30" fmla="*/ 28 w 82"/>
                <a:gd name="T31" fmla="*/ 15 h 83"/>
                <a:gd name="T32" fmla="*/ 38 w 82"/>
                <a:gd name="T33" fmla="*/ 39 h 83"/>
                <a:gd name="T34" fmla="*/ 23 w 82"/>
                <a:gd name="T35" fmla="*/ 28 h 83"/>
                <a:gd name="T36" fmla="*/ 8 w 82"/>
                <a:gd name="T37" fmla="*/ 55 h 83"/>
                <a:gd name="T38" fmla="*/ 16 w 82"/>
                <a:gd name="T39" fmla="*/ 44 h 83"/>
                <a:gd name="T40" fmla="*/ 8 w 82"/>
                <a:gd name="T41" fmla="*/ 55 h 83"/>
                <a:gd name="T42" fmla="*/ 38 w 82"/>
                <a:gd name="T43" fmla="*/ 44 h 83"/>
                <a:gd name="T44" fmla="*/ 23 w 82"/>
                <a:gd name="T45" fmla="*/ 55 h 83"/>
                <a:gd name="T46" fmla="*/ 38 w 82"/>
                <a:gd name="T47" fmla="*/ 61 h 83"/>
                <a:gd name="T48" fmla="*/ 35 w 82"/>
                <a:gd name="T49" fmla="*/ 75 h 83"/>
                <a:gd name="T50" fmla="*/ 25 w 82"/>
                <a:gd name="T51" fmla="*/ 61 h 83"/>
                <a:gd name="T52" fmla="*/ 54 w 82"/>
                <a:gd name="T53" fmla="*/ 68 h 83"/>
                <a:gd name="T54" fmla="*/ 44 w 82"/>
                <a:gd name="T55" fmla="*/ 77 h 83"/>
                <a:gd name="T56" fmla="*/ 57 w 82"/>
                <a:gd name="T57" fmla="*/ 61 h 83"/>
                <a:gd name="T58" fmla="*/ 44 w 82"/>
                <a:gd name="T59" fmla="*/ 55 h 83"/>
                <a:gd name="T60" fmla="*/ 60 w 82"/>
                <a:gd name="T61" fmla="*/ 44 h 83"/>
                <a:gd name="T62" fmla="*/ 44 w 82"/>
                <a:gd name="T63" fmla="*/ 55 h 83"/>
                <a:gd name="T64" fmla="*/ 64 w 82"/>
                <a:gd name="T65" fmla="*/ 28 h 83"/>
                <a:gd name="T66" fmla="*/ 77 w 82"/>
                <a:gd name="T67" fmla="*/ 39 h 83"/>
                <a:gd name="T68" fmla="*/ 71 w 82"/>
                <a:gd name="T69" fmla="*/ 22 h 83"/>
                <a:gd name="T70" fmla="*/ 57 w 82"/>
                <a:gd name="T71" fmla="*/ 9 h 83"/>
                <a:gd name="T72" fmla="*/ 71 w 82"/>
                <a:gd name="T73" fmla="*/ 22 h 83"/>
                <a:gd name="T74" fmla="*/ 26 w 82"/>
                <a:gd name="T75" fmla="*/ 9 h 83"/>
                <a:gd name="T76" fmla="*/ 11 w 82"/>
                <a:gd name="T77" fmla="*/ 22 h 83"/>
                <a:gd name="T78" fmla="*/ 11 w 82"/>
                <a:gd name="T79" fmla="*/ 61 h 83"/>
                <a:gd name="T80" fmla="*/ 26 w 82"/>
                <a:gd name="T81" fmla="*/ 74 h 83"/>
                <a:gd name="T82" fmla="*/ 11 w 82"/>
                <a:gd name="T83" fmla="*/ 61 h 83"/>
                <a:gd name="T84" fmla="*/ 57 w 82"/>
                <a:gd name="T85" fmla="*/ 74 h 83"/>
                <a:gd name="T86" fmla="*/ 71 w 82"/>
                <a:gd name="T87" fmla="*/ 6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2" h="83">
                  <a:moveTo>
                    <a:pt x="41" y="0"/>
                  </a:moveTo>
                  <a:cubicBezTo>
                    <a:pt x="18" y="0"/>
                    <a:pt x="0" y="19"/>
                    <a:pt x="0" y="42"/>
                  </a:cubicBezTo>
                  <a:cubicBezTo>
                    <a:pt x="0" y="64"/>
                    <a:pt x="18" y="83"/>
                    <a:pt x="41" y="83"/>
                  </a:cubicBezTo>
                  <a:cubicBezTo>
                    <a:pt x="64" y="83"/>
                    <a:pt x="82" y="64"/>
                    <a:pt x="82" y="42"/>
                  </a:cubicBezTo>
                  <a:cubicBezTo>
                    <a:pt x="82" y="19"/>
                    <a:pt x="64" y="0"/>
                    <a:pt x="41" y="0"/>
                  </a:cubicBezTo>
                  <a:close/>
                  <a:moveTo>
                    <a:pt x="64" y="55"/>
                  </a:moveTo>
                  <a:cubicBezTo>
                    <a:pt x="65" y="52"/>
                    <a:pt x="66" y="48"/>
                    <a:pt x="66" y="44"/>
                  </a:cubicBezTo>
                  <a:cubicBezTo>
                    <a:pt x="77" y="44"/>
                    <a:pt x="77" y="44"/>
                    <a:pt x="77" y="44"/>
                  </a:cubicBezTo>
                  <a:cubicBezTo>
                    <a:pt x="76" y="48"/>
                    <a:pt x="76" y="52"/>
                    <a:pt x="74" y="55"/>
                  </a:cubicBezTo>
                  <a:lnTo>
                    <a:pt x="64" y="55"/>
                  </a:lnTo>
                  <a:close/>
                  <a:moveTo>
                    <a:pt x="18" y="28"/>
                  </a:moveTo>
                  <a:cubicBezTo>
                    <a:pt x="17" y="31"/>
                    <a:pt x="17" y="35"/>
                    <a:pt x="16" y="39"/>
                  </a:cubicBezTo>
                  <a:cubicBezTo>
                    <a:pt x="6" y="39"/>
                    <a:pt x="6" y="39"/>
                    <a:pt x="6" y="39"/>
                  </a:cubicBezTo>
                  <a:cubicBezTo>
                    <a:pt x="6" y="35"/>
                    <a:pt x="7" y="31"/>
                    <a:pt x="8" y="28"/>
                  </a:cubicBezTo>
                  <a:lnTo>
                    <a:pt x="18" y="28"/>
                  </a:lnTo>
                  <a:close/>
                  <a:moveTo>
                    <a:pt x="59" y="28"/>
                  </a:moveTo>
                  <a:cubicBezTo>
                    <a:pt x="60" y="31"/>
                    <a:pt x="60" y="35"/>
                    <a:pt x="60" y="39"/>
                  </a:cubicBezTo>
                  <a:cubicBezTo>
                    <a:pt x="44" y="39"/>
                    <a:pt x="44" y="39"/>
                    <a:pt x="44" y="39"/>
                  </a:cubicBezTo>
                  <a:cubicBezTo>
                    <a:pt x="44" y="28"/>
                    <a:pt x="44" y="28"/>
                    <a:pt x="44" y="28"/>
                  </a:cubicBezTo>
                  <a:lnTo>
                    <a:pt x="59" y="28"/>
                  </a:lnTo>
                  <a:close/>
                  <a:moveTo>
                    <a:pt x="44" y="22"/>
                  </a:moveTo>
                  <a:cubicBezTo>
                    <a:pt x="44" y="6"/>
                    <a:pt x="44" y="6"/>
                    <a:pt x="44" y="6"/>
                  </a:cubicBezTo>
                  <a:cubicBezTo>
                    <a:pt x="45" y="7"/>
                    <a:pt x="46" y="7"/>
                    <a:pt x="48" y="8"/>
                  </a:cubicBezTo>
                  <a:cubicBezTo>
                    <a:pt x="50" y="10"/>
                    <a:pt x="52" y="12"/>
                    <a:pt x="54" y="15"/>
                  </a:cubicBezTo>
                  <a:cubicBezTo>
                    <a:pt x="55" y="17"/>
                    <a:pt x="56" y="20"/>
                    <a:pt x="57" y="22"/>
                  </a:cubicBezTo>
                  <a:cubicBezTo>
                    <a:pt x="44" y="22"/>
                    <a:pt x="44" y="22"/>
                    <a:pt x="44" y="22"/>
                  </a:cubicBezTo>
                  <a:close/>
                  <a:moveTo>
                    <a:pt x="28" y="15"/>
                  </a:moveTo>
                  <a:cubicBezTo>
                    <a:pt x="30" y="12"/>
                    <a:pt x="32" y="10"/>
                    <a:pt x="35" y="8"/>
                  </a:cubicBezTo>
                  <a:cubicBezTo>
                    <a:pt x="36" y="7"/>
                    <a:pt x="37" y="7"/>
                    <a:pt x="38" y="6"/>
                  </a:cubicBezTo>
                  <a:cubicBezTo>
                    <a:pt x="38" y="22"/>
                    <a:pt x="38" y="22"/>
                    <a:pt x="38" y="22"/>
                  </a:cubicBezTo>
                  <a:cubicBezTo>
                    <a:pt x="25" y="22"/>
                    <a:pt x="25" y="22"/>
                    <a:pt x="25" y="22"/>
                  </a:cubicBezTo>
                  <a:cubicBezTo>
                    <a:pt x="26" y="20"/>
                    <a:pt x="27" y="17"/>
                    <a:pt x="28" y="15"/>
                  </a:cubicBezTo>
                  <a:close/>
                  <a:moveTo>
                    <a:pt x="38" y="28"/>
                  </a:moveTo>
                  <a:cubicBezTo>
                    <a:pt x="38" y="39"/>
                    <a:pt x="38" y="39"/>
                    <a:pt x="38" y="39"/>
                  </a:cubicBezTo>
                  <a:cubicBezTo>
                    <a:pt x="22" y="39"/>
                    <a:pt x="22" y="39"/>
                    <a:pt x="22" y="39"/>
                  </a:cubicBezTo>
                  <a:cubicBezTo>
                    <a:pt x="22" y="35"/>
                    <a:pt x="23" y="31"/>
                    <a:pt x="23" y="28"/>
                  </a:cubicBezTo>
                  <a:lnTo>
                    <a:pt x="38" y="28"/>
                  </a:lnTo>
                  <a:close/>
                  <a:moveTo>
                    <a:pt x="8" y="55"/>
                  </a:moveTo>
                  <a:cubicBezTo>
                    <a:pt x="7" y="52"/>
                    <a:pt x="6" y="48"/>
                    <a:pt x="6" y="44"/>
                  </a:cubicBezTo>
                  <a:cubicBezTo>
                    <a:pt x="16" y="44"/>
                    <a:pt x="16" y="44"/>
                    <a:pt x="16" y="44"/>
                  </a:cubicBezTo>
                  <a:cubicBezTo>
                    <a:pt x="17" y="48"/>
                    <a:pt x="17" y="52"/>
                    <a:pt x="18" y="55"/>
                  </a:cubicBezTo>
                  <a:lnTo>
                    <a:pt x="8" y="55"/>
                  </a:lnTo>
                  <a:close/>
                  <a:moveTo>
                    <a:pt x="22" y="44"/>
                  </a:moveTo>
                  <a:cubicBezTo>
                    <a:pt x="38" y="44"/>
                    <a:pt x="38" y="44"/>
                    <a:pt x="38" y="44"/>
                  </a:cubicBezTo>
                  <a:cubicBezTo>
                    <a:pt x="38" y="55"/>
                    <a:pt x="38" y="55"/>
                    <a:pt x="38" y="55"/>
                  </a:cubicBezTo>
                  <a:cubicBezTo>
                    <a:pt x="23" y="55"/>
                    <a:pt x="23" y="55"/>
                    <a:pt x="23" y="55"/>
                  </a:cubicBezTo>
                  <a:cubicBezTo>
                    <a:pt x="23" y="52"/>
                    <a:pt x="22" y="48"/>
                    <a:pt x="22" y="44"/>
                  </a:cubicBezTo>
                  <a:close/>
                  <a:moveTo>
                    <a:pt x="38" y="61"/>
                  </a:moveTo>
                  <a:cubicBezTo>
                    <a:pt x="38" y="77"/>
                    <a:pt x="38" y="77"/>
                    <a:pt x="38" y="77"/>
                  </a:cubicBezTo>
                  <a:cubicBezTo>
                    <a:pt x="37" y="77"/>
                    <a:pt x="36" y="76"/>
                    <a:pt x="35" y="75"/>
                  </a:cubicBezTo>
                  <a:cubicBezTo>
                    <a:pt x="32" y="74"/>
                    <a:pt x="30" y="71"/>
                    <a:pt x="28" y="68"/>
                  </a:cubicBezTo>
                  <a:cubicBezTo>
                    <a:pt x="27" y="66"/>
                    <a:pt x="26" y="63"/>
                    <a:pt x="25" y="61"/>
                  </a:cubicBezTo>
                  <a:cubicBezTo>
                    <a:pt x="38" y="61"/>
                    <a:pt x="38" y="61"/>
                    <a:pt x="38" y="61"/>
                  </a:cubicBezTo>
                  <a:close/>
                  <a:moveTo>
                    <a:pt x="54" y="68"/>
                  </a:moveTo>
                  <a:cubicBezTo>
                    <a:pt x="52" y="71"/>
                    <a:pt x="50" y="74"/>
                    <a:pt x="48" y="75"/>
                  </a:cubicBezTo>
                  <a:cubicBezTo>
                    <a:pt x="46" y="76"/>
                    <a:pt x="45" y="77"/>
                    <a:pt x="44" y="77"/>
                  </a:cubicBezTo>
                  <a:cubicBezTo>
                    <a:pt x="44" y="61"/>
                    <a:pt x="44" y="61"/>
                    <a:pt x="44" y="61"/>
                  </a:cubicBezTo>
                  <a:cubicBezTo>
                    <a:pt x="57" y="61"/>
                    <a:pt x="57" y="61"/>
                    <a:pt x="57" y="61"/>
                  </a:cubicBezTo>
                  <a:cubicBezTo>
                    <a:pt x="56" y="63"/>
                    <a:pt x="55" y="66"/>
                    <a:pt x="54" y="68"/>
                  </a:cubicBezTo>
                  <a:close/>
                  <a:moveTo>
                    <a:pt x="44" y="55"/>
                  </a:moveTo>
                  <a:cubicBezTo>
                    <a:pt x="44" y="44"/>
                    <a:pt x="44" y="44"/>
                    <a:pt x="44" y="44"/>
                  </a:cubicBezTo>
                  <a:cubicBezTo>
                    <a:pt x="60" y="44"/>
                    <a:pt x="60" y="44"/>
                    <a:pt x="60" y="44"/>
                  </a:cubicBezTo>
                  <a:cubicBezTo>
                    <a:pt x="60" y="48"/>
                    <a:pt x="60" y="52"/>
                    <a:pt x="59" y="55"/>
                  </a:cubicBezTo>
                  <a:lnTo>
                    <a:pt x="44" y="55"/>
                  </a:lnTo>
                  <a:close/>
                  <a:moveTo>
                    <a:pt x="66" y="39"/>
                  </a:moveTo>
                  <a:cubicBezTo>
                    <a:pt x="66" y="35"/>
                    <a:pt x="65" y="31"/>
                    <a:pt x="64" y="28"/>
                  </a:cubicBezTo>
                  <a:cubicBezTo>
                    <a:pt x="74" y="28"/>
                    <a:pt x="74" y="28"/>
                    <a:pt x="74" y="28"/>
                  </a:cubicBezTo>
                  <a:cubicBezTo>
                    <a:pt x="76" y="31"/>
                    <a:pt x="76" y="35"/>
                    <a:pt x="77" y="39"/>
                  </a:cubicBezTo>
                  <a:lnTo>
                    <a:pt x="66" y="39"/>
                  </a:lnTo>
                  <a:close/>
                  <a:moveTo>
                    <a:pt x="71" y="22"/>
                  </a:moveTo>
                  <a:cubicBezTo>
                    <a:pt x="63" y="22"/>
                    <a:pt x="63" y="22"/>
                    <a:pt x="63" y="22"/>
                  </a:cubicBezTo>
                  <a:cubicBezTo>
                    <a:pt x="61" y="17"/>
                    <a:pt x="59" y="13"/>
                    <a:pt x="57" y="9"/>
                  </a:cubicBezTo>
                  <a:cubicBezTo>
                    <a:pt x="60" y="11"/>
                    <a:pt x="63" y="14"/>
                    <a:pt x="66" y="16"/>
                  </a:cubicBezTo>
                  <a:cubicBezTo>
                    <a:pt x="68" y="18"/>
                    <a:pt x="70" y="20"/>
                    <a:pt x="71" y="22"/>
                  </a:cubicBezTo>
                  <a:close/>
                  <a:moveTo>
                    <a:pt x="16" y="16"/>
                  </a:moveTo>
                  <a:cubicBezTo>
                    <a:pt x="19" y="14"/>
                    <a:pt x="22" y="11"/>
                    <a:pt x="26" y="9"/>
                  </a:cubicBezTo>
                  <a:cubicBezTo>
                    <a:pt x="23" y="13"/>
                    <a:pt x="21" y="17"/>
                    <a:pt x="19" y="22"/>
                  </a:cubicBezTo>
                  <a:cubicBezTo>
                    <a:pt x="11" y="22"/>
                    <a:pt x="11" y="22"/>
                    <a:pt x="11" y="22"/>
                  </a:cubicBezTo>
                  <a:cubicBezTo>
                    <a:pt x="12" y="20"/>
                    <a:pt x="14" y="18"/>
                    <a:pt x="16" y="16"/>
                  </a:cubicBezTo>
                  <a:close/>
                  <a:moveTo>
                    <a:pt x="11" y="61"/>
                  </a:moveTo>
                  <a:cubicBezTo>
                    <a:pt x="19" y="61"/>
                    <a:pt x="19" y="61"/>
                    <a:pt x="19" y="61"/>
                  </a:cubicBezTo>
                  <a:cubicBezTo>
                    <a:pt x="21" y="66"/>
                    <a:pt x="23" y="70"/>
                    <a:pt x="26" y="74"/>
                  </a:cubicBezTo>
                  <a:cubicBezTo>
                    <a:pt x="22" y="72"/>
                    <a:pt x="19" y="70"/>
                    <a:pt x="16" y="67"/>
                  </a:cubicBezTo>
                  <a:cubicBezTo>
                    <a:pt x="14" y="65"/>
                    <a:pt x="12" y="63"/>
                    <a:pt x="11" y="61"/>
                  </a:cubicBezTo>
                  <a:close/>
                  <a:moveTo>
                    <a:pt x="66" y="67"/>
                  </a:moveTo>
                  <a:cubicBezTo>
                    <a:pt x="63" y="70"/>
                    <a:pt x="60" y="72"/>
                    <a:pt x="57" y="74"/>
                  </a:cubicBezTo>
                  <a:cubicBezTo>
                    <a:pt x="59" y="70"/>
                    <a:pt x="61" y="66"/>
                    <a:pt x="63" y="61"/>
                  </a:cubicBezTo>
                  <a:cubicBezTo>
                    <a:pt x="71" y="61"/>
                    <a:pt x="71" y="61"/>
                    <a:pt x="71" y="61"/>
                  </a:cubicBezTo>
                  <a:cubicBezTo>
                    <a:pt x="70" y="63"/>
                    <a:pt x="68" y="65"/>
                    <a:pt x="66" y="67"/>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64" name="Freeform 106"/>
            <p:cNvSpPr>
              <a:spLocks noEditPoints="1"/>
            </p:cNvSpPr>
            <p:nvPr/>
          </p:nvSpPr>
          <p:spPr bwMode="auto">
            <a:xfrm>
              <a:off x="3457" y="1747"/>
              <a:ext cx="85" cy="90"/>
            </a:xfrm>
            <a:custGeom>
              <a:avLst/>
              <a:gdLst>
                <a:gd name="T0" fmla="*/ 62 w 69"/>
                <a:gd name="T1" fmla="*/ 0 h 73"/>
                <a:gd name="T2" fmla="*/ 7 w 69"/>
                <a:gd name="T3" fmla="*/ 0 h 73"/>
                <a:gd name="T4" fmla="*/ 0 w 69"/>
                <a:gd name="T5" fmla="*/ 7 h 73"/>
                <a:gd name="T6" fmla="*/ 0 w 69"/>
                <a:gd name="T7" fmla="*/ 66 h 73"/>
                <a:gd name="T8" fmla="*/ 7 w 69"/>
                <a:gd name="T9" fmla="*/ 73 h 73"/>
                <a:gd name="T10" fmla="*/ 62 w 69"/>
                <a:gd name="T11" fmla="*/ 73 h 73"/>
                <a:gd name="T12" fmla="*/ 69 w 69"/>
                <a:gd name="T13" fmla="*/ 66 h 73"/>
                <a:gd name="T14" fmla="*/ 69 w 69"/>
                <a:gd name="T15" fmla="*/ 7 h 73"/>
                <a:gd name="T16" fmla="*/ 62 w 69"/>
                <a:gd name="T17" fmla="*/ 0 h 73"/>
                <a:gd name="T18" fmla="*/ 60 w 69"/>
                <a:gd name="T19" fmla="*/ 64 h 73"/>
                <a:gd name="T20" fmla="*/ 10 w 69"/>
                <a:gd name="T21" fmla="*/ 64 h 73"/>
                <a:gd name="T22" fmla="*/ 10 w 69"/>
                <a:gd name="T23" fmla="*/ 9 h 73"/>
                <a:gd name="T24" fmla="*/ 60 w 69"/>
                <a:gd name="T25" fmla="*/ 9 h 73"/>
                <a:gd name="T26" fmla="*/ 60 w 69"/>
                <a:gd name="T27" fmla="*/ 64 h 73"/>
                <a:gd name="T28" fmla="*/ 19 w 69"/>
                <a:gd name="T29" fmla="*/ 32 h 73"/>
                <a:gd name="T30" fmla="*/ 51 w 69"/>
                <a:gd name="T31" fmla="*/ 32 h 73"/>
                <a:gd name="T32" fmla="*/ 51 w 69"/>
                <a:gd name="T33" fmla="*/ 36 h 73"/>
                <a:gd name="T34" fmla="*/ 19 w 69"/>
                <a:gd name="T35" fmla="*/ 36 h 73"/>
                <a:gd name="T36" fmla="*/ 19 w 69"/>
                <a:gd name="T37" fmla="*/ 32 h 73"/>
                <a:gd name="T38" fmla="*/ 19 w 69"/>
                <a:gd name="T39" fmla="*/ 41 h 73"/>
                <a:gd name="T40" fmla="*/ 51 w 69"/>
                <a:gd name="T41" fmla="*/ 41 h 73"/>
                <a:gd name="T42" fmla="*/ 51 w 69"/>
                <a:gd name="T43" fmla="*/ 46 h 73"/>
                <a:gd name="T44" fmla="*/ 19 w 69"/>
                <a:gd name="T45" fmla="*/ 46 h 73"/>
                <a:gd name="T46" fmla="*/ 19 w 69"/>
                <a:gd name="T47" fmla="*/ 41 h 73"/>
                <a:gd name="T48" fmla="*/ 19 w 69"/>
                <a:gd name="T49" fmla="*/ 50 h 73"/>
                <a:gd name="T50" fmla="*/ 51 w 69"/>
                <a:gd name="T51" fmla="*/ 50 h 73"/>
                <a:gd name="T52" fmla="*/ 51 w 69"/>
                <a:gd name="T53" fmla="*/ 55 h 73"/>
                <a:gd name="T54" fmla="*/ 19 w 69"/>
                <a:gd name="T55" fmla="*/ 55 h 73"/>
                <a:gd name="T56" fmla="*/ 19 w 69"/>
                <a:gd name="T57" fmla="*/ 50 h 73"/>
                <a:gd name="T58" fmla="*/ 19 w 69"/>
                <a:gd name="T59" fmla="*/ 23 h 73"/>
                <a:gd name="T60" fmla="*/ 51 w 69"/>
                <a:gd name="T61" fmla="*/ 23 h 73"/>
                <a:gd name="T62" fmla="*/ 51 w 69"/>
                <a:gd name="T63" fmla="*/ 27 h 73"/>
                <a:gd name="T64" fmla="*/ 19 w 69"/>
                <a:gd name="T65" fmla="*/ 27 h 73"/>
                <a:gd name="T66" fmla="*/ 19 w 69"/>
                <a:gd name="T67" fmla="*/ 2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9" h="73">
                  <a:moveTo>
                    <a:pt x="62" y="0"/>
                  </a:moveTo>
                  <a:cubicBezTo>
                    <a:pt x="7" y="0"/>
                    <a:pt x="7" y="0"/>
                    <a:pt x="7" y="0"/>
                  </a:cubicBezTo>
                  <a:cubicBezTo>
                    <a:pt x="4" y="0"/>
                    <a:pt x="0" y="3"/>
                    <a:pt x="0" y="7"/>
                  </a:cubicBezTo>
                  <a:cubicBezTo>
                    <a:pt x="0" y="66"/>
                    <a:pt x="0" y="66"/>
                    <a:pt x="0" y="66"/>
                  </a:cubicBezTo>
                  <a:cubicBezTo>
                    <a:pt x="0" y="70"/>
                    <a:pt x="4" y="73"/>
                    <a:pt x="7" y="73"/>
                  </a:cubicBezTo>
                  <a:cubicBezTo>
                    <a:pt x="62" y="73"/>
                    <a:pt x="62" y="73"/>
                    <a:pt x="62" y="73"/>
                  </a:cubicBezTo>
                  <a:cubicBezTo>
                    <a:pt x="66" y="73"/>
                    <a:pt x="69" y="70"/>
                    <a:pt x="69" y="66"/>
                  </a:cubicBezTo>
                  <a:cubicBezTo>
                    <a:pt x="69" y="7"/>
                    <a:pt x="69" y="7"/>
                    <a:pt x="69" y="7"/>
                  </a:cubicBezTo>
                  <a:cubicBezTo>
                    <a:pt x="69" y="3"/>
                    <a:pt x="66" y="0"/>
                    <a:pt x="62" y="0"/>
                  </a:cubicBezTo>
                  <a:close/>
                  <a:moveTo>
                    <a:pt x="60" y="64"/>
                  </a:moveTo>
                  <a:cubicBezTo>
                    <a:pt x="10" y="64"/>
                    <a:pt x="10" y="64"/>
                    <a:pt x="10" y="64"/>
                  </a:cubicBezTo>
                  <a:cubicBezTo>
                    <a:pt x="10" y="9"/>
                    <a:pt x="10" y="9"/>
                    <a:pt x="10" y="9"/>
                  </a:cubicBezTo>
                  <a:cubicBezTo>
                    <a:pt x="60" y="9"/>
                    <a:pt x="60" y="9"/>
                    <a:pt x="60" y="9"/>
                  </a:cubicBezTo>
                  <a:lnTo>
                    <a:pt x="60" y="64"/>
                  </a:lnTo>
                  <a:close/>
                  <a:moveTo>
                    <a:pt x="19" y="32"/>
                  </a:moveTo>
                  <a:cubicBezTo>
                    <a:pt x="51" y="32"/>
                    <a:pt x="51" y="32"/>
                    <a:pt x="51" y="32"/>
                  </a:cubicBezTo>
                  <a:cubicBezTo>
                    <a:pt x="51" y="36"/>
                    <a:pt x="51" y="36"/>
                    <a:pt x="51" y="36"/>
                  </a:cubicBezTo>
                  <a:cubicBezTo>
                    <a:pt x="19" y="36"/>
                    <a:pt x="19" y="36"/>
                    <a:pt x="19" y="36"/>
                  </a:cubicBezTo>
                  <a:lnTo>
                    <a:pt x="19" y="32"/>
                  </a:lnTo>
                  <a:close/>
                  <a:moveTo>
                    <a:pt x="19" y="41"/>
                  </a:moveTo>
                  <a:cubicBezTo>
                    <a:pt x="51" y="41"/>
                    <a:pt x="51" y="41"/>
                    <a:pt x="51" y="41"/>
                  </a:cubicBezTo>
                  <a:cubicBezTo>
                    <a:pt x="51" y="46"/>
                    <a:pt x="51" y="46"/>
                    <a:pt x="51" y="46"/>
                  </a:cubicBezTo>
                  <a:cubicBezTo>
                    <a:pt x="19" y="46"/>
                    <a:pt x="19" y="46"/>
                    <a:pt x="19" y="46"/>
                  </a:cubicBezTo>
                  <a:lnTo>
                    <a:pt x="19" y="41"/>
                  </a:lnTo>
                  <a:close/>
                  <a:moveTo>
                    <a:pt x="19" y="50"/>
                  </a:moveTo>
                  <a:cubicBezTo>
                    <a:pt x="51" y="50"/>
                    <a:pt x="51" y="50"/>
                    <a:pt x="51" y="50"/>
                  </a:cubicBezTo>
                  <a:cubicBezTo>
                    <a:pt x="51" y="55"/>
                    <a:pt x="51" y="55"/>
                    <a:pt x="51" y="55"/>
                  </a:cubicBezTo>
                  <a:cubicBezTo>
                    <a:pt x="19" y="55"/>
                    <a:pt x="19" y="55"/>
                    <a:pt x="19" y="55"/>
                  </a:cubicBezTo>
                  <a:lnTo>
                    <a:pt x="19" y="50"/>
                  </a:lnTo>
                  <a:close/>
                  <a:moveTo>
                    <a:pt x="19" y="23"/>
                  </a:moveTo>
                  <a:cubicBezTo>
                    <a:pt x="51" y="23"/>
                    <a:pt x="51" y="23"/>
                    <a:pt x="51" y="23"/>
                  </a:cubicBezTo>
                  <a:cubicBezTo>
                    <a:pt x="51" y="27"/>
                    <a:pt x="51" y="27"/>
                    <a:pt x="51" y="27"/>
                  </a:cubicBezTo>
                  <a:cubicBezTo>
                    <a:pt x="19" y="27"/>
                    <a:pt x="19" y="27"/>
                    <a:pt x="19" y="27"/>
                  </a:cubicBezTo>
                  <a:lnTo>
                    <a:pt x="19" y="23"/>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65" name="Freeform 107"/>
            <p:cNvSpPr>
              <a:spLocks noEditPoints="1"/>
            </p:cNvSpPr>
            <p:nvPr/>
          </p:nvSpPr>
          <p:spPr bwMode="auto">
            <a:xfrm>
              <a:off x="3526" y="1211"/>
              <a:ext cx="93" cy="109"/>
            </a:xfrm>
            <a:custGeom>
              <a:avLst/>
              <a:gdLst>
                <a:gd name="T0" fmla="*/ 54 w 76"/>
                <a:gd name="T1" fmla="*/ 0 h 88"/>
                <a:gd name="T2" fmla="*/ 14 w 76"/>
                <a:gd name="T3" fmla="*/ 28 h 88"/>
                <a:gd name="T4" fmla="*/ 17 w 76"/>
                <a:gd name="T5" fmla="*/ 65 h 88"/>
                <a:gd name="T6" fmla="*/ 49 w 76"/>
                <a:gd name="T7" fmla="*/ 27 h 88"/>
                <a:gd name="T8" fmla="*/ 33 w 76"/>
                <a:gd name="T9" fmla="*/ 74 h 88"/>
                <a:gd name="T10" fmla="*/ 70 w 76"/>
                <a:gd name="T11" fmla="*/ 57 h 88"/>
                <a:gd name="T12" fmla="*/ 54 w 76"/>
                <a:gd name="T13" fmla="*/ 0 h 88"/>
                <a:gd name="T14" fmla="*/ 4 w 76"/>
                <a:gd name="T15" fmla="*/ 78 h 88"/>
                <a:gd name="T16" fmla="*/ 10 w 76"/>
                <a:gd name="T17" fmla="*/ 83 h 88"/>
                <a:gd name="T18" fmla="*/ 47 w 76"/>
                <a:gd name="T19" fmla="*/ 41 h 88"/>
                <a:gd name="T20" fmla="*/ 4 w 76"/>
                <a:gd name="T21" fmla="*/ 7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8">
                  <a:moveTo>
                    <a:pt x="54" y="0"/>
                  </a:moveTo>
                  <a:cubicBezTo>
                    <a:pt x="41" y="22"/>
                    <a:pt x="30" y="11"/>
                    <a:pt x="14" y="28"/>
                  </a:cubicBezTo>
                  <a:cubicBezTo>
                    <a:pt x="0" y="42"/>
                    <a:pt x="5" y="59"/>
                    <a:pt x="17" y="65"/>
                  </a:cubicBezTo>
                  <a:cubicBezTo>
                    <a:pt x="28" y="59"/>
                    <a:pt x="40" y="46"/>
                    <a:pt x="49" y="27"/>
                  </a:cubicBezTo>
                  <a:cubicBezTo>
                    <a:pt x="49" y="27"/>
                    <a:pt x="57" y="51"/>
                    <a:pt x="33" y="74"/>
                  </a:cubicBezTo>
                  <a:cubicBezTo>
                    <a:pt x="45" y="88"/>
                    <a:pt x="64" y="79"/>
                    <a:pt x="70" y="57"/>
                  </a:cubicBezTo>
                  <a:cubicBezTo>
                    <a:pt x="76" y="33"/>
                    <a:pt x="60" y="9"/>
                    <a:pt x="54" y="0"/>
                  </a:cubicBezTo>
                  <a:close/>
                  <a:moveTo>
                    <a:pt x="4" y="78"/>
                  </a:moveTo>
                  <a:cubicBezTo>
                    <a:pt x="4" y="78"/>
                    <a:pt x="5" y="83"/>
                    <a:pt x="10" y="83"/>
                  </a:cubicBezTo>
                  <a:cubicBezTo>
                    <a:pt x="15" y="83"/>
                    <a:pt x="36" y="71"/>
                    <a:pt x="47" y="41"/>
                  </a:cubicBezTo>
                  <a:cubicBezTo>
                    <a:pt x="30" y="70"/>
                    <a:pt x="6" y="78"/>
                    <a:pt x="4" y="78"/>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66" name="Freeform 108"/>
            <p:cNvSpPr>
              <a:spLocks noEditPoints="1"/>
            </p:cNvSpPr>
            <p:nvPr/>
          </p:nvSpPr>
          <p:spPr bwMode="auto">
            <a:xfrm>
              <a:off x="3406" y="1914"/>
              <a:ext cx="94" cy="95"/>
            </a:xfrm>
            <a:custGeom>
              <a:avLst/>
              <a:gdLst>
                <a:gd name="T0" fmla="*/ 53 w 77"/>
                <a:gd name="T1" fmla="*/ 30 h 77"/>
                <a:gd name="T2" fmla="*/ 25 w 77"/>
                <a:gd name="T3" fmla="*/ 2 h 77"/>
                <a:gd name="T4" fmla="*/ 38 w 77"/>
                <a:gd name="T5" fmla="*/ 0 h 77"/>
                <a:gd name="T6" fmla="*/ 53 w 77"/>
                <a:gd name="T7" fmla="*/ 3 h 77"/>
                <a:gd name="T8" fmla="*/ 53 w 77"/>
                <a:gd name="T9" fmla="*/ 30 h 77"/>
                <a:gd name="T10" fmla="*/ 58 w 77"/>
                <a:gd name="T11" fmla="*/ 53 h 77"/>
                <a:gd name="T12" fmla="*/ 58 w 77"/>
                <a:gd name="T13" fmla="*/ 5 h 77"/>
                <a:gd name="T14" fmla="*/ 77 w 77"/>
                <a:gd name="T15" fmla="*/ 39 h 77"/>
                <a:gd name="T16" fmla="*/ 74 w 77"/>
                <a:gd name="T17" fmla="*/ 53 h 77"/>
                <a:gd name="T18" fmla="*/ 58 w 77"/>
                <a:gd name="T19" fmla="*/ 53 h 77"/>
                <a:gd name="T20" fmla="*/ 24 w 77"/>
                <a:gd name="T21" fmla="*/ 58 h 77"/>
                <a:gd name="T22" fmla="*/ 72 w 77"/>
                <a:gd name="T23" fmla="*/ 58 h 77"/>
                <a:gd name="T24" fmla="*/ 38 w 77"/>
                <a:gd name="T25" fmla="*/ 77 h 77"/>
                <a:gd name="T26" fmla="*/ 24 w 77"/>
                <a:gd name="T27" fmla="*/ 74 h 77"/>
                <a:gd name="T28" fmla="*/ 24 w 77"/>
                <a:gd name="T29" fmla="*/ 58 h 77"/>
                <a:gd name="T30" fmla="*/ 32 w 77"/>
                <a:gd name="T31" fmla="*/ 17 h 77"/>
                <a:gd name="T32" fmla="*/ 1 w 77"/>
                <a:gd name="T33" fmla="*/ 48 h 77"/>
                <a:gd name="T34" fmla="*/ 0 w 77"/>
                <a:gd name="T35" fmla="*/ 39 h 77"/>
                <a:gd name="T36" fmla="*/ 20 w 77"/>
                <a:gd name="T37" fmla="*/ 5 h 77"/>
                <a:gd name="T38" fmla="*/ 32 w 77"/>
                <a:gd name="T39" fmla="*/ 17 h 77"/>
                <a:gd name="T40" fmla="*/ 19 w 77"/>
                <a:gd name="T41" fmla="*/ 38 h 77"/>
                <a:gd name="T42" fmla="*/ 19 w 77"/>
                <a:gd name="T43" fmla="*/ 72 h 77"/>
                <a:gd name="T44" fmla="*/ 3 w 77"/>
                <a:gd name="T45" fmla="*/ 54 h 77"/>
                <a:gd name="T46" fmla="*/ 19 w 77"/>
                <a:gd name="T4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77">
                  <a:moveTo>
                    <a:pt x="53" y="30"/>
                  </a:moveTo>
                  <a:cubicBezTo>
                    <a:pt x="25" y="2"/>
                    <a:pt x="25" y="2"/>
                    <a:pt x="25" y="2"/>
                  </a:cubicBezTo>
                  <a:cubicBezTo>
                    <a:pt x="29" y="1"/>
                    <a:pt x="34" y="0"/>
                    <a:pt x="38" y="0"/>
                  </a:cubicBezTo>
                  <a:cubicBezTo>
                    <a:pt x="43" y="0"/>
                    <a:pt x="48" y="1"/>
                    <a:pt x="53" y="3"/>
                  </a:cubicBezTo>
                  <a:lnTo>
                    <a:pt x="53" y="30"/>
                  </a:lnTo>
                  <a:close/>
                  <a:moveTo>
                    <a:pt x="58" y="53"/>
                  </a:moveTo>
                  <a:cubicBezTo>
                    <a:pt x="58" y="5"/>
                    <a:pt x="58" y="5"/>
                    <a:pt x="58" y="5"/>
                  </a:cubicBezTo>
                  <a:cubicBezTo>
                    <a:pt x="69" y="12"/>
                    <a:pt x="77" y="24"/>
                    <a:pt x="77" y="39"/>
                  </a:cubicBezTo>
                  <a:cubicBezTo>
                    <a:pt x="77" y="44"/>
                    <a:pt x="76" y="48"/>
                    <a:pt x="74" y="53"/>
                  </a:cubicBezTo>
                  <a:lnTo>
                    <a:pt x="58" y="53"/>
                  </a:lnTo>
                  <a:close/>
                  <a:moveTo>
                    <a:pt x="24" y="58"/>
                  </a:moveTo>
                  <a:cubicBezTo>
                    <a:pt x="72" y="58"/>
                    <a:pt x="72" y="58"/>
                    <a:pt x="72" y="58"/>
                  </a:cubicBezTo>
                  <a:cubicBezTo>
                    <a:pt x="65" y="69"/>
                    <a:pt x="53" y="77"/>
                    <a:pt x="38" y="77"/>
                  </a:cubicBezTo>
                  <a:cubicBezTo>
                    <a:pt x="33" y="77"/>
                    <a:pt x="28" y="76"/>
                    <a:pt x="24" y="74"/>
                  </a:cubicBezTo>
                  <a:lnTo>
                    <a:pt x="24" y="58"/>
                  </a:lnTo>
                  <a:close/>
                  <a:moveTo>
                    <a:pt x="32" y="17"/>
                  </a:moveTo>
                  <a:cubicBezTo>
                    <a:pt x="1" y="48"/>
                    <a:pt x="1" y="48"/>
                    <a:pt x="1" y="48"/>
                  </a:cubicBezTo>
                  <a:cubicBezTo>
                    <a:pt x="0" y="45"/>
                    <a:pt x="0" y="42"/>
                    <a:pt x="0" y="39"/>
                  </a:cubicBezTo>
                  <a:cubicBezTo>
                    <a:pt x="0" y="24"/>
                    <a:pt x="8" y="11"/>
                    <a:pt x="20" y="5"/>
                  </a:cubicBezTo>
                  <a:lnTo>
                    <a:pt x="32" y="17"/>
                  </a:lnTo>
                  <a:close/>
                  <a:moveTo>
                    <a:pt x="19" y="38"/>
                  </a:moveTo>
                  <a:cubicBezTo>
                    <a:pt x="19" y="72"/>
                    <a:pt x="19" y="72"/>
                    <a:pt x="19" y="72"/>
                  </a:cubicBezTo>
                  <a:cubicBezTo>
                    <a:pt x="12" y="68"/>
                    <a:pt x="6" y="61"/>
                    <a:pt x="3" y="54"/>
                  </a:cubicBezTo>
                  <a:lnTo>
                    <a:pt x="19" y="38"/>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67" name="Freeform 109"/>
            <p:cNvSpPr>
              <a:spLocks noEditPoints="1"/>
            </p:cNvSpPr>
            <p:nvPr/>
          </p:nvSpPr>
          <p:spPr bwMode="auto">
            <a:xfrm>
              <a:off x="3242" y="2169"/>
              <a:ext cx="89" cy="77"/>
            </a:xfrm>
            <a:custGeom>
              <a:avLst/>
              <a:gdLst>
                <a:gd name="T0" fmla="*/ 18 w 72"/>
                <a:gd name="T1" fmla="*/ 0 h 63"/>
                <a:gd name="T2" fmla="*/ 54 w 72"/>
                <a:gd name="T3" fmla="*/ 0 h 63"/>
                <a:gd name="T4" fmla="*/ 54 w 72"/>
                <a:gd name="T5" fmla="*/ 9 h 63"/>
                <a:gd name="T6" fmla="*/ 18 w 72"/>
                <a:gd name="T7" fmla="*/ 9 h 63"/>
                <a:gd name="T8" fmla="*/ 18 w 72"/>
                <a:gd name="T9" fmla="*/ 0 h 63"/>
                <a:gd name="T10" fmla="*/ 67 w 72"/>
                <a:gd name="T11" fmla="*/ 14 h 63"/>
                <a:gd name="T12" fmla="*/ 4 w 72"/>
                <a:gd name="T13" fmla="*/ 14 h 63"/>
                <a:gd name="T14" fmla="*/ 0 w 72"/>
                <a:gd name="T15" fmla="*/ 18 h 63"/>
                <a:gd name="T16" fmla="*/ 0 w 72"/>
                <a:gd name="T17" fmla="*/ 41 h 63"/>
                <a:gd name="T18" fmla="*/ 4 w 72"/>
                <a:gd name="T19" fmla="*/ 45 h 63"/>
                <a:gd name="T20" fmla="*/ 18 w 72"/>
                <a:gd name="T21" fmla="*/ 45 h 63"/>
                <a:gd name="T22" fmla="*/ 18 w 72"/>
                <a:gd name="T23" fmla="*/ 63 h 63"/>
                <a:gd name="T24" fmla="*/ 54 w 72"/>
                <a:gd name="T25" fmla="*/ 63 h 63"/>
                <a:gd name="T26" fmla="*/ 54 w 72"/>
                <a:gd name="T27" fmla="*/ 45 h 63"/>
                <a:gd name="T28" fmla="*/ 67 w 72"/>
                <a:gd name="T29" fmla="*/ 45 h 63"/>
                <a:gd name="T30" fmla="*/ 72 w 72"/>
                <a:gd name="T31" fmla="*/ 41 h 63"/>
                <a:gd name="T32" fmla="*/ 72 w 72"/>
                <a:gd name="T33" fmla="*/ 18 h 63"/>
                <a:gd name="T34" fmla="*/ 67 w 72"/>
                <a:gd name="T35" fmla="*/ 14 h 63"/>
                <a:gd name="T36" fmla="*/ 49 w 72"/>
                <a:gd name="T37" fmla="*/ 59 h 63"/>
                <a:gd name="T38" fmla="*/ 22 w 72"/>
                <a:gd name="T39" fmla="*/ 59 h 63"/>
                <a:gd name="T40" fmla="*/ 22 w 72"/>
                <a:gd name="T41" fmla="*/ 36 h 63"/>
                <a:gd name="T42" fmla="*/ 49 w 72"/>
                <a:gd name="T43" fmla="*/ 36 h 63"/>
                <a:gd name="T44" fmla="*/ 49 w 72"/>
                <a:gd name="T45" fmla="*/ 59 h 63"/>
                <a:gd name="T46" fmla="*/ 68 w 72"/>
                <a:gd name="T47" fmla="*/ 21 h 63"/>
                <a:gd name="T48" fmla="*/ 65 w 72"/>
                <a:gd name="T49" fmla="*/ 24 h 63"/>
                <a:gd name="T50" fmla="*/ 62 w 72"/>
                <a:gd name="T51" fmla="*/ 21 h 63"/>
                <a:gd name="T52" fmla="*/ 65 w 72"/>
                <a:gd name="T53" fmla="*/ 17 h 63"/>
                <a:gd name="T54" fmla="*/ 68 w 72"/>
                <a:gd name="T55" fmla="*/ 2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63">
                  <a:moveTo>
                    <a:pt x="18" y="0"/>
                  </a:moveTo>
                  <a:cubicBezTo>
                    <a:pt x="54" y="0"/>
                    <a:pt x="54" y="0"/>
                    <a:pt x="54" y="0"/>
                  </a:cubicBezTo>
                  <a:cubicBezTo>
                    <a:pt x="54" y="9"/>
                    <a:pt x="54" y="9"/>
                    <a:pt x="54" y="9"/>
                  </a:cubicBezTo>
                  <a:cubicBezTo>
                    <a:pt x="18" y="9"/>
                    <a:pt x="18" y="9"/>
                    <a:pt x="18" y="9"/>
                  </a:cubicBezTo>
                  <a:lnTo>
                    <a:pt x="18" y="0"/>
                  </a:lnTo>
                  <a:close/>
                  <a:moveTo>
                    <a:pt x="67" y="14"/>
                  </a:moveTo>
                  <a:cubicBezTo>
                    <a:pt x="4" y="14"/>
                    <a:pt x="4" y="14"/>
                    <a:pt x="4" y="14"/>
                  </a:cubicBezTo>
                  <a:cubicBezTo>
                    <a:pt x="2" y="14"/>
                    <a:pt x="0" y="16"/>
                    <a:pt x="0" y="18"/>
                  </a:cubicBezTo>
                  <a:cubicBezTo>
                    <a:pt x="0" y="41"/>
                    <a:pt x="0" y="41"/>
                    <a:pt x="0" y="41"/>
                  </a:cubicBezTo>
                  <a:cubicBezTo>
                    <a:pt x="0" y="43"/>
                    <a:pt x="2" y="45"/>
                    <a:pt x="4" y="45"/>
                  </a:cubicBezTo>
                  <a:cubicBezTo>
                    <a:pt x="18" y="45"/>
                    <a:pt x="18" y="45"/>
                    <a:pt x="18" y="45"/>
                  </a:cubicBezTo>
                  <a:cubicBezTo>
                    <a:pt x="18" y="63"/>
                    <a:pt x="18" y="63"/>
                    <a:pt x="18" y="63"/>
                  </a:cubicBezTo>
                  <a:cubicBezTo>
                    <a:pt x="54" y="63"/>
                    <a:pt x="54" y="63"/>
                    <a:pt x="54" y="63"/>
                  </a:cubicBezTo>
                  <a:cubicBezTo>
                    <a:pt x="54" y="45"/>
                    <a:pt x="54" y="45"/>
                    <a:pt x="54" y="45"/>
                  </a:cubicBezTo>
                  <a:cubicBezTo>
                    <a:pt x="67" y="45"/>
                    <a:pt x="67" y="45"/>
                    <a:pt x="67" y="45"/>
                  </a:cubicBezTo>
                  <a:cubicBezTo>
                    <a:pt x="70" y="45"/>
                    <a:pt x="72" y="43"/>
                    <a:pt x="72" y="41"/>
                  </a:cubicBezTo>
                  <a:cubicBezTo>
                    <a:pt x="72" y="18"/>
                    <a:pt x="72" y="18"/>
                    <a:pt x="72" y="18"/>
                  </a:cubicBezTo>
                  <a:cubicBezTo>
                    <a:pt x="72" y="16"/>
                    <a:pt x="70" y="14"/>
                    <a:pt x="67" y="14"/>
                  </a:cubicBezTo>
                  <a:close/>
                  <a:moveTo>
                    <a:pt x="49" y="59"/>
                  </a:moveTo>
                  <a:cubicBezTo>
                    <a:pt x="22" y="59"/>
                    <a:pt x="22" y="59"/>
                    <a:pt x="22" y="59"/>
                  </a:cubicBezTo>
                  <a:cubicBezTo>
                    <a:pt x="22" y="36"/>
                    <a:pt x="22" y="36"/>
                    <a:pt x="22" y="36"/>
                  </a:cubicBezTo>
                  <a:cubicBezTo>
                    <a:pt x="49" y="36"/>
                    <a:pt x="49" y="36"/>
                    <a:pt x="49" y="36"/>
                  </a:cubicBezTo>
                  <a:lnTo>
                    <a:pt x="49" y="59"/>
                  </a:lnTo>
                  <a:close/>
                  <a:moveTo>
                    <a:pt x="68" y="21"/>
                  </a:moveTo>
                  <a:cubicBezTo>
                    <a:pt x="68" y="22"/>
                    <a:pt x="67" y="24"/>
                    <a:pt x="65" y="24"/>
                  </a:cubicBezTo>
                  <a:cubicBezTo>
                    <a:pt x="63" y="24"/>
                    <a:pt x="62" y="22"/>
                    <a:pt x="62" y="21"/>
                  </a:cubicBezTo>
                  <a:cubicBezTo>
                    <a:pt x="62" y="19"/>
                    <a:pt x="63" y="17"/>
                    <a:pt x="65" y="17"/>
                  </a:cubicBezTo>
                  <a:cubicBezTo>
                    <a:pt x="67" y="17"/>
                    <a:pt x="68" y="19"/>
                    <a:pt x="68" y="21"/>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68" name="Freeform 110"/>
            <p:cNvSpPr>
              <a:spLocks noEditPoints="1"/>
            </p:cNvSpPr>
            <p:nvPr/>
          </p:nvSpPr>
          <p:spPr bwMode="auto">
            <a:xfrm>
              <a:off x="3377" y="2097"/>
              <a:ext cx="89" cy="89"/>
            </a:xfrm>
            <a:custGeom>
              <a:avLst/>
              <a:gdLst>
                <a:gd name="T0" fmla="*/ 13 w 72"/>
                <a:gd name="T1" fmla="*/ 36 h 72"/>
                <a:gd name="T2" fmla="*/ 13 w 72"/>
                <a:gd name="T3" fmla="*/ 33 h 72"/>
                <a:gd name="T4" fmla="*/ 1 w 72"/>
                <a:gd name="T5" fmla="*/ 29 h 72"/>
                <a:gd name="T6" fmla="*/ 0 w 72"/>
                <a:gd name="T7" fmla="*/ 36 h 72"/>
                <a:gd name="T8" fmla="*/ 11 w 72"/>
                <a:gd name="T9" fmla="*/ 62 h 72"/>
                <a:gd name="T10" fmla="*/ 19 w 72"/>
                <a:gd name="T11" fmla="*/ 51 h 72"/>
                <a:gd name="T12" fmla="*/ 13 w 72"/>
                <a:gd name="T13" fmla="*/ 36 h 72"/>
                <a:gd name="T14" fmla="*/ 58 w 72"/>
                <a:gd name="T15" fmla="*/ 36 h 72"/>
                <a:gd name="T16" fmla="*/ 52 w 72"/>
                <a:gd name="T17" fmla="*/ 51 h 72"/>
                <a:gd name="T18" fmla="*/ 60 w 72"/>
                <a:gd name="T19" fmla="*/ 62 h 72"/>
                <a:gd name="T20" fmla="*/ 72 w 72"/>
                <a:gd name="T21" fmla="*/ 36 h 72"/>
                <a:gd name="T22" fmla="*/ 71 w 72"/>
                <a:gd name="T23" fmla="*/ 29 h 72"/>
                <a:gd name="T24" fmla="*/ 58 w 72"/>
                <a:gd name="T25" fmla="*/ 33 h 72"/>
                <a:gd name="T26" fmla="*/ 58 w 72"/>
                <a:gd name="T27" fmla="*/ 36 h 72"/>
                <a:gd name="T28" fmla="*/ 40 w 72"/>
                <a:gd name="T29" fmla="*/ 14 h 72"/>
                <a:gd name="T30" fmla="*/ 55 w 72"/>
                <a:gd name="T31" fmla="*/ 25 h 72"/>
                <a:gd name="T32" fmla="*/ 68 w 72"/>
                <a:gd name="T33" fmla="*/ 21 h 72"/>
                <a:gd name="T34" fmla="*/ 40 w 72"/>
                <a:gd name="T35" fmla="*/ 0 h 72"/>
                <a:gd name="T36" fmla="*/ 40 w 72"/>
                <a:gd name="T37" fmla="*/ 14 h 72"/>
                <a:gd name="T38" fmla="*/ 16 w 72"/>
                <a:gd name="T39" fmla="*/ 25 h 72"/>
                <a:gd name="T40" fmla="*/ 31 w 72"/>
                <a:gd name="T41" fmla="*/ 14 h 72"/>
                <a:gd name="T42" fmla="*/ 31 w 72"/>
                <a:gd name="T43" fmla="*/ 0 h 72"/>
                <a:gd name="T44" fmla="*/ 3 w 72"/>
                <a:gd name="T45" fmla="*/ 21 h 72"/>
                <a:gd name="T46" fmla="*/ 16 w 72"/>
                <a:gd name="T47" fmla="*/ 25 h 72"/>
                <a:gd name="T48" fmla="*/ 45 w 72"/>
                <a:gd name="T49" fmla="*/ 56 h 72"/>
                <a:gd name="T50" fmla="*/ 36 w 72"/>
                <a:gd name="T51" fmla="*/ 58 h 72"/>
                <a:gd name="T52" fmla="*/ 26 w 72"/>
                <a:gd name="T53" fmla="*/ 56 h 72"/>
                <a:gd name="T54" fmla="*/ 18 w 72"/>
                <a:gd name="T55" fmla="*/ 67 h 72"/>
                <a:gd name="T56" fmla="*/ 36 w 72"/>
                <a:gd name="T57" fmla="*/ 72 h 72"/>
                <a:gd name="T58" fmla="*/ 53 w 72"/>
                <a:gd name="T59" fmla="*/ 67 h 72"/>
                <a:gd name="T60" fmla="*/ 45 w 72"/>
                <a:gd name="T61"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72">
                  <a:moveTo>
                    <a:pt x="13" y="36"/>
                  </a:moveTo>
                  <a:cubicBezTo>
                    <a:pt x="13" y="35"/>
                    <a:pt x="13" y="34"/>
                    <a:pt x="13" y="33"/>
                  </a:cubicBezTo>
                  <a:cubicBezTo>
                    <a:pt x="1" y="29"/>
                    <a:pt x="1" y="29"/>
                    <a:pt x="1" y="29"/>
                  </a:cubicBezTo>
                  <a:cubicBezTo>
                    <a:pt x="0" y="31"/>
                    <a:pt x="0" y="34"/>
                    <a:pt x="0" y="36"/>
                  </a:cubicBezTo>
                  <a:cubicBezTo>
                    <a:pt x="0" y="46"/>
                    <a:pt x="4" y="55"/>
                    <a:pt x="11" y="62"/>
                  </a:cubicBezTo>
                  <a:cubicBezTo>
                    <a:pt x="19" y="51"/>
                    <a:pt x="19" y="51"/>
                    <a:pt x="19" y="51"/>
                  </a:cubicBezTo>
                  <a:cubicBezTo>
                    <a:pt x="16" y="47"/>
                    <a:pt x="13" y="42"/>
                    <a:pt x="13" y="36"/>
                  </a:cubicBezTo>
                  <a:close/>
                  <a:moveTo>
                    <a:pt x="58" y="36"/>
                  </a:moveTo>
                  <a:cubicBezTo>
                    <a:pt x="58" y="42"/>
                    <a:pt x="56" y="47"/>
                    <a:pt x="52" y="51"/>
                  </a:cubicBezTo>
                  <a:cubicBezTo>
                    <a:pt x="60" y="62"/>
                    <a:pt x="60" y="62"/>
                    <a:pt x="60" y="62"/>
                  </a:cubicBezTo>
                  <a:cubicBezTo>
                    <a:pt x="67" y="55"/>
                    <a:pt x="72" y="46"/>
                    <a:pt x="72" y="36"/>
                  </a:cubicBezTo>
                  <a:cubicBezTo>
                    <a:pt x="72" y="34"/>
                    <a:pt x="71" y="31"/>
                    <a:pt x="71" y="29"/>
                  </a:cubicBezTo>
                  <a:cubicBezTo>
                    <a:pt x="58" y="33"/>
                    <a:pt x="58" y="33"/>
                    <a:pt x="58" y="33"/>
                  </a:cubicBezTo>
                  <a:cubicBezTo>
                    <a:pt x="58" y="34"/>
                    <a:pt x="58" y="35"/>
                    <a:pt x="58" y="36"/>
                  </a:cubicBezTo>
                  <a:close/>
                  <a:moveTo>
                    <a:pt x="40" y="14"/>
                  </a:moveTo>
                  <a:cubicBezTo>
                    <a:pt x="47" y="15"/>
                    <a:pt x="52" y="19"/>
                    <a:pt x="55" y="25"/>
                  </a:cubicBezTo>
                  <a:cubicBezTo>
                    <a:pt x="68" y="21"/>
                    <a:pt x="68" y="21"/>
                    <a:pt x="68" y="21"/>
                  </a:cubicBezTo>
                  <a:cubicBezTo>
                    <a:pt x="63" y="10"/>
                    <a:pt x="53" y="2"/>
                    <a:pt x="40" y="0"/>
                  </a:cubicBezTo>
                  <a:lnTo>
                    <a:pt x="40" y="14"/>
                  </a:lnTo>
                  <a:close/>
                  <a:moveTo>
                    <a:pt x="16" y="25"/>
                  </a:moveTo>
                  <a:cubicBezTo>
                    <a:pt x="19" y="19"/>
                    <a:pt x="25" y="15"/>
                    <a:pt x="31" y="14"/>
                  </a:cubicBezTo>
                  <a:cubicBezTo>
                    <a:pt x="31" y="0"/>
                    <a:pt x="31" y="0"/>
                    <a:pt x="31" y="0"/>
                  </a:cubicBezTo>
                  <a:cubicBezTo>
                    <a:pt x="19" y="2"/>
                    <a:pt x="8" y="10"/>
                    <a:pt x="3" y="21"/>
                  </a:cubicBezTo>
                  <a:lnTo>
                    <a:pt x="16" y="25"/>
                  </a:lnTo>
                  <a:close/>
                  <a:moveTo>
                    <a:pt x="45" y="56"/>
                  </a:moveTo>
                  <a:cubicBezTo>
                    <a:pt x="42" y="58"/>
                    <a:pt x="39" y="58"/>
                    <a:pt x="36" y="58"/>
                  </a:cubicBezTo>
                  <a:cubicBezTo>
                    <a:pt x="32" y="58"/>
                    <a:pt x="29" y="58"/>
                    <a:pt x="26" y="56"/>
                  </a:cubicBezTo>
                  <a:cubicBezTo>
                    <a:pt x="18" y="67"/>
                    <a:pt x="18" y="67"/>
                    <a:pt x="18" y="67"/>
                  </a:cubicBezTo>
                  <a:cubicBezTo>
                    <a:pt x="24" y="70"/>
                    <a:pt x="30" y="72"/>
                    <a:pt x="36" y="72"/>
                  </a:cubicBezTo>
                  <a:cubicBezTo>
                    <a:pt x="42" y="72"/>
                    <a:pt x="48" y="70"/>
                    <a:pt x="53" y="67"/>
                  </a:cubicBezTo>
                  <a:lnTo>
                    <a:pt x="45" y="56"/>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69" name="Freeform 111"/>
            <p:cNvSpPr>
              <a:spLocks noEditPoints="1"/>
            </p:cNvSpPr>
            <p:nvPr/>
          </p:nvSpPr>
          <p:spPr bwMode="auto">
            <a:xfrm>
              <a:off x="3557" y="1037"/>
              <a:ext cx="85" cy="85"/>
            </a:xfrm>
            <a:custGeom>
              <a:avLst/>
              <a:gdLst>
                <a:gd name="T0" fmla="*/ 35 w 69"/>
                <a:gd name="T1" fmla="*/ 0 h 69"/>
                <a:gd name="T2" fmla="*/ 0 w 69"/>
                <a:gd name="T3" fmla="*/ 34 h 69"/>
                <a:gd name="T4" fmla="*/ 35 w 69"/>
                <a:gd name="T5" fmla="*/ 69 h 69"/>
                <a:gd name="T6" fmla="*/ 69 w 69"/>
                <a:gd name="T7" fmla="*/ 34 h 69"/>
                <a:gd name="T8" fmla="*/ 35 w 69"/>
                <a:gd name="T9" fmla="*/ 0 h 69"/>
                <a:gd name="T10" fmla="*/ 35 w 69"/>
                <a:gd name="T11" fmla="*/ 62 h 69"/>
                <a:gd name="T12" fmla="*/ 7 w 69"/>
                <a:gd name="T13" fmla="*/ 34 h 69"/>
                <a:gd name="T14" fmla="*/ 35 w 69"/>
                <a:gd name="T15" fmla="*/ 7 h 69"/>
                <a:gd name="T16" fmla="*/ 62 w 69"/>
                <a:gd name="T17" fmla="*/ 34 h 69"/>
                <a:gd name="T18" fmla="*/ 35 w 69"/>
                <a:gd name="T19" fmla="*/ 62 h 69"/>
                <a:gd name="T20" fmla="*/ 22 w 69"/>
                <a:gd name="T21" fmla="*/ 24 h 69"/>
                <a:gd name="T22" fmla="*/ 37 w 69"/>
                <a:gd name="T23" fmla="*/ 34 h 69"/>
                <a:gd name="T24" fmla="*/ 22 w 69"/>
                <a:gd name="T25" fmla="*/ 45 h 69"/>
                <a:gd name="T26" fmla="*/ 22 w 69"/>
                <a:gd name="T27" fmla="*/ 24 h 69"/>
                <a:gd name="T28" fmla="*/ 39 w 69"/>
                <a:gd name="T29" fmla="*/ 24 h 69"/>
                <a:gd name="T30" fmla="*/ 54 w 69"/>
                <a:gd name="T31" fmla="*/ 34 h 69"/>
                <a:gd name="T32" fmla="*/ 39 w 69"/>
                <a:gd name="T33" fmla="*/ 45 h 69"/>
                <a:gd name="T34" fmla="*/ 39 w 69"/>
                <a:gd name="T35"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69">
                  <a:moveTo>
                    <a:pt x="35" y="0"/>
                  </a:moveTo>
                  <a:cubicBezTo>
                    <a:pt x="16" y="0"/>
                    <a:pt x="0" y="16"/>
                    <a:pt x="0" y="34"/>
                  </a:cubicBezTo>
                  <a:cubicBezTo>
                    <a:pt x="0" y="53"/>
                    <a:pt x="16" y="69"/>
                    <a:pt x="35" y="69"/>
                  </a:cubicBezTo>
                  <a:cubicBezTo>
                    <a:pt x="53" y="69"/>
                    <a:pt x="69" y="53"/>
                    <a:pt x="69" y="34"/>
                  </a:cubicBezTo>
                  <a:cubicBezTo>
                    <a:pt x="69" y="16"/>
                    <a:pt x="53" y="0"/>
                    <a:pt x="35" y="0"/>
                  </a:cubicBezTo>
                  <a:close/>
                  <a:moveTo>
                    <a:pt x="35" y="62"/>
                  </a:moveTo>
                  <a:cubicBezTo>
                    <a:pt x="19" y="62"/>
                    <a:pt x="7" y="50"/>
                    <a:pt x="7" y="34"/>
                  </a:cubicBezTo>
                  <a:cubicBezTo>
                    <a:pt x="7" y="19"/>
                    <a:pt x="19" y="7"/>
                    <a:pt x="35" y="7"/>
                  </a:cubicBezTo>
                  <a:cubicBezTo>
                    <a:pt x="50" y="7"/>
                    <a:pt x="62" y="19"/>
                    <a:pt x="62" y="34"/>
                  </a:cubicBezTo>
                  <a:cubicBezTo>
                    <a:pt x="62" y="50"/>
                    <a:pt x="50" y="62"/>
                    <a:pt x="35" y="62"/>
                  </a:cubicBezTo>
                  <a:close/>
                  <a:moveTo>
                    <a:pt x="22" y="24"/>
                  </a:moveTo>
                  <a:cubicBezTo>
                    <a:pt x="37" y="34"/>
                    <a:pt x="37" y="34"/>
                    <a:pt x="37" y="34"/>
                  </a:cubicBezTo>
                  <a:cubicBezTo>
                    <a:pt x="22" y="45"/>
                    <a:pt x="22" y="45"/>
                    <a:pt x="22" y="45"/>
                  </a:cubicBezTo>
                  <a:lnTo>
                    <a:pt x="22" y="24"/>
                  </a:lnTo>
                  <a:close/>
                  <a:moveTo>
                    <a:pt x="39" y="24"/>
                  </a:moveTo>
                  <a:cubicBezTo>
                    <a:pt x="54" y="34"/>
                    <a:pt x="54" y="34"/>
                    <a:pt x="54" y="34"/>
                  </a:cubicBezTo>
                  <a:cubicBezTo>
                    <a:pt x="39" y="45"/>
                    <a:pt x="39" y="45"/>
                    <a:pt x="39" y="45"/>
                  </a:cubicBezTo>
                  <a:lnTo>
                    <a:pt x="39" y="24"/>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70" name="Freeform 112"/>
            <p:cNvSpPr>
              <a:spLocks/>
            </p:cNvSpPr>
            <p:nvPr/>
          </p:nvSpPr>
          <p:spPr bwMode="auto">
            <a:xfrm>
              <a:off x="3274" y="1807"/>
              <a:ext cx="94" cy="97"/>
            </a:xfrm>
            <a:custGeom>
              <a:avLst/>
              <a:gdLst>
                <a:gd name="T0" fmla="*/ 44 w 94"/>
                <a:gd name="T1" fmla="*/ 97 h 97"/>
                <a:gd name="T2" fmla="*/ 44 w 94"/>
                <a:gd name="T3" fmla="*/ 53 h 97"/>
                <a:gd name="T4" fmla="*/ 0 w 94"/>
                <a:gd name="T5" fmla="*/ 97 h 97"/>
                <a:gd name="T6" fmla="*/ 0 w 94"/>
                <a:gd name="T7" fmla="*/ 0 h 97"/>
                <a:gd name="T8" fmla="*/ 44 w 94"/>
                <a:gd name="T9" fmla="*/ 45 h 97"/>
                <a:gd name="T10" fmla="*/ 44 w 94"/>
                <a:gd name="T11" fmla="*/ 0 h 97"/>
                <a:gd name="T12" fmla="*/ 94 w 94"/>
                <a:gd name="T13" fmla="*/ 49 h 97"/>
                <a:gd name="T14" fmla="*/ 44 w 94"/>
                <a:gd name="T15" fmla="*/ 97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97">
                  <a:moveTo>
                    <a:pt x="44" y="97"/>
                  </a:moveTo>
                  <a:lnTo>
                    <a:pt x="44" y="53"/>
                  </a:lnTo>
                  <a:lnTo>
                    <a:pt x="0" y="97"/>
                  </a:lnTo>
                  <a:lnTo>
                    <a:pt x="0" y="0"/>
                  </a:lnTo>
                  <a:lnTo>
                    <a:pt x="44" y="45"/>
                  </a:lnTo>
                  <a:lnTo>
                    <a:pt x="44" y="0"/>
                  </a:lnTo>
                  <a:lnTo>
                    <a:pt x="94" y="49"/>
                  </a:lnTo>
                  <a:lnTo>
                    <a:pt x="44" y="97"/>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71" name="Freeform 113"/>
            <p:cNvSpPr>
              <a:spLocks noEditPoints="1"/>
            </p:cNvSpPr>
            <p:nvPr/>
          </p:nvSpPr>
          <p:spPr bwMode="auto">
            <a:xfrm>
              <a:off x="3364" y="1468"/>
              <a:ext cx="98" cy="99"/>
            </a:xfrm>
            <a:custGeom>
              <a:avLst/>
              <a:gdLst>
                <a:gd name="T0" fmla="*/ 0 w 98"/>
                <a:gd name="T1" fmla="*/ 99 h 99"/>
                <a:gd name="T2" fmla="*/ 49 w 98"/>
                <a:gd name="T3" fmla="*/ 99 h 99"/>
                <a:gd name="T4" fmla="*/ 49 w 98"/>
                <a:gd name="T5" fmla="*/ 0 h 99"/>
                <a:gd name="T6" fmla="*/ 0 w 98"/>
                <a:gd name="T7" fmla="*/ 0 h 99"/>
                <a:gd name="T8" fmla="*/ 0 w 98"/>
                <a:gd name="T9" fmla="*/ 99 h 99"/>
                <a:gd name="T10" fmla="*/ 31 w 98"/>
                <a:gd name="T11" fmla="*/ 13 h 99"/>
                <a:gd name="T12" fmla="*/ 43 w 98"/>
                <a:gd name="T13" fmla="*/ 13 h 99"/>
                <a:gd name="T14" fmla="*/ 43 w 98"/>
                <a:gd name="T15" fmla="*/ 25 h 99"/>
                <a:gd name="T16" fmla="*/ 31 w 98"/>
                <a:gd name="T17" fmla="*/ 25 h 99"/>
                <a:gd name="T18" fmla="*/ 31 w 98"/>
                <a:gd name="T19" fmla="*/ 13 h 99"/>
                <a:gd name="T20" fmla="*/ 31 w 98"/>
                <a:gd name="T21" fmla="*/ 37 h 99"/>
                <a:gd name="T22" fmla="*/ 43 w 98"/>
                <a:gd name="T23" fmla="*/ 37 h 99"/>
                <a:gd name="T24" fmla="*/ 43 w 98"/>
                <a:gd name="T25" fmla="*/ 49 h 99"/>
                <a:gd name="T26" fmla="*/ 31 w 98"/>
                <a:gd name="T27" fmla="*/ 49 h 99"/>
                <a:gd name="T28" fmla="*/ 31 w 98"/>
                <a:gd name="T29" fmla="*/ 37 h 99"/>
                <a:gd name="T30" fmla="*/ 31 w 98"/>
                <a:gd name="T31" fmla="*/ 62 h 99"/>
                <a:gd name="T32" fmla="*/ 43 w 98"/>
                <a:gd name="T33" fmla="*/ 62 h 99"/>
                <a:gd name="T34" fmla="*/ 43 w 98"/>
                <a:gd name="T35" fmla="*/ 74 h 99"/>
                <a:gd name="T36" fmla="*/ 31 w 98"/>
                <a:gd name="T37" fmla="*/ 74 h 99"/>
                <a:gd name="T38" fmla="*/ 31 w 98"/>
                <a:gd name="T39" fmla="*/ 62 h 99"/>
                <a:gd name="T40" fmla="*/ 6 w 98"/>
                <a:gd name="T41" fmla="*/ 13 h 99"/>
                <a:gd name="T42" fmla="*/ 18 w 98"/>
                <a:gd name="T43" fmla="*/ 13 h 99"/>
                <a:gd name="T44" fmla="*/ 18 w 98"/>
                <a:gd name="T45" fmla="*/ 25 h 99"/>
                <a:gd name="T46" fmla="*/ 6 w 98"/>
                <a:gd name="T47" fmla="*/ 25 h 99"/>
                <a:gd name="T48" fmla="*/ 6 w 98"/>
                <a:gd name="T49" fmla="*/ 13 h 99"/>
                <a:gd name="T50" fmla="*/ 6 w 98"/>
                <a:gd name="T51" fmla="*/ 37 h 99"/>
                <a:gd name="T52" fmla="*/ 18 w 98"/>
                <a:gd name="T53" fmla="*/ 37 h 99"/>
                <a:gd name="T54" fmla="*/ 18 w 98"/>
                <a:gd name="T55" fmla="*/ 49 h 99"/>
                <a:gd name="T56" fmla="*/ 6 w 98"/>
                <a:gd name="T57" fmla="*/ 49 h 99"/>
                <a:gd name="T58" fmla="*/ 6 w 98"/>
                <a:gd name="T59" fmla="*/ 37 h 99"/>
                <a:gd name="T60" fmla="*/ 6 w 98"/>
                <a:gd name="T61" fmla="*/ 62 h 99"/>
                <a:gd name="T62" fmla="*/ 18 w 98"/>
                <a:gd name="T63" fmla="*/ 62 h 99"/>
                <a:gd name="T64" fmla="*/ 18 w 98"/>
                <a:gd name="T65" fmla="*/ 74 h 99"/>
                <a:gd name="T66" fmla="*/ 6 w 98"/>
                <a:gd name="T67" fmla="*/ 74 h 99"/>
                <a:gd name="T68" fmla="*/ 6 w 98"/>
                <a:gd name="T69" fmla="*/ 62 h 99"/>
                <a:gd name="T70" fmla="*/ 55 w 98"/>
                <a:gd name="T71" fmla="*/ 31 h 99"/>
                <a:gd name="T72" fmla="*/ 98 w 98"/>
                <a:gd name="T73" fmla="*/ 31 h 99"/>
                <a:gd name="T74" fmla="*/ 98 w 98"/>
                <a:gd name="T75" fmla="*/ 37 h 99"/>
                <a:gd name="T76" fmla="*/ 55 w 98"/>
                <a:gd name="T77" fmla="*/ 37 h 99"/>
                <a:gd name="T78" fmla="*/ 55 w 98"/>
                <a:gd name="T79" fmla="*/ 31 h 99"/>
                <a:gd name="T80" fmla="*/ 55 w 98"/>
                <a:gd name="T81" fmla="*/ 99 h 99"/>
                <a:gd name="T82" fmla="*/ 67 w 98"/>
                <a:gd name="T83" fmla="*/ 99 h 99"/>
                <a:gd name="T84" fmla="*/ 67 w 98"/>
                <a:gd name="T85" fmla="*/ 74 h 99"/>
                <a:gd name="T86" fmla="*/ 86 w 98"/>
                <a:gd name="T87" fmla="*/ 74 h 99"/>
                <a:gd name="T88" fmla="*/ 86 w 98"/>
                <a:gd name="T89" fmla="*/ 99 h 99"/>
                <a:gd name="T90" fmla="*/ 98 w 98"/>
                <a:gd name="T91" fmla="*/ 99 h 99"/>
                <a:gd name="T92" fmla="*/ 98 w 98"/>
                <a:gd name="T93" fmla="*/ 43 h 99"/>
                <a:gd name="T94" fmla="*/ 55 w 98"/>
                <a:gd name="T95" fmla="*/ 43 h 99"/>
                <a:gd name="T96" fmla="*/ 55 w 98"/>
                <a:gd name="T9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8" h="99">
                  <a:moveTo>
                    <a:pt x="0" y="99"/>
                  </a:moveTo>
                  <a:lnTo>
                    <a:pt x="49" y="99"/>
                  </a:lnTo>
                  <a:lnTo>
                    <a:pt x="49" y="0"/>
                  </a:lnTo>
                  <a:lnTo>
                    <a:pt x="0" y="0"/>
                  </a:lnTo>
                  <a:lnTo>
                    <a:pt x="0" y="99"/>
                  </a:lnTo>
                  <a:close/>
                  <a:moveTo>
                    <a:pt x="31" y="13"/>
                  </a:moveTo>
                  <a:lnTo>
                    <a:pt x="43" y="13"/>
                  </a:lnTo>
                  <a:lnTo>
                    <a:pt x="43" y="25"/>
                  </a:lnTo>
                  <a:lnTo>
                    <a:pt x="31" y="25"/>
                  </a:lnTo>
                  <a:lnTo>
                    <a:pt x="31" y="13"/>
                  </a:lnTo>
                  <a:close/>
                  <a:moveTo>
                    <a:pt x="31" y="37"/>
                  </a:moveTo>
                  <a:lnTo>
                    <a:pt x="43" y="37"/>
                  </a:lnTo>
                  <a:lnTo>
                    <a:pt x="43" y="49"/>
                  </a:lnTo>
                  <a:lnTo>
                    <a:pt x="31" y="49"/>
                  </a:lnTo>
                  <a:lnTo>
                    <a:pt x="31" y="37"/>
                  </a:lnTo>
                  <a:close/>
                  <a:moveTo>
                    <a:pt x="31" y="62"/>
                  </a:moveTo>
                  <a:lnTo>
                    <a:pt x="43" y="62"/>
                  </a:lnTo>
                  <a:lnTo>
                    <a:pt x="43" y="74"/>
                  </a:lnTo>
                  <a:lnTo>
                    <a:pt x="31" y="74"/>
                  </a:lnTo>
                  <a:lnTo>
                    <a:pt x="31" y="62"/>
                  </a:lnTo>
                  <a:close/>
                  <a:moveTo>
                    <a:pt x="6" y="13"/>
                  </a:moveTo>
                  <a:lnTo>
                    <a:pt x="18" y="13"/>
                  </a:lnTo>
                  <a:lnTo>
                    <a:pt x="18" y="25"/>
                  </a:lnTo>
                  <a:lnTo>
                    <a:pt x="6" y="25"/>
                  </a:lnTo>
                  <a:lnTo>
                    <a:pt x="6" y="13"/>
                  </a:lnTo>
                  <a:close/>
                  <a:moveTo>
                    <a:pt x="6" y="37"/>
                  </a:moveTo>
                  <a:lnTo>
                    <a:pt x="18" y="37"/>
                  </a:lnTo>
                  <a:lnTo>
                    <a:pt x="18" y="49"/>
                  </a:lnTo>
                  <a:lnTo>
                    <a:pt x="6" y="49"/>
                  </a:lnTo>
                  <a:lnTo>
                    <a:pt x="6" y="37"/>
                  </a:lnTo>
                  <a:close/>
                  <a:moveTo>
                    <a:pt x="6" y="62"/>
                  </a:moveTo>
                  <a:lnTo>
                    <a:pt x="18" y="62"/>
                  </a:lnTo>
                  <a:lnTo>
                    <a:pt x="18" y="74"/>
                  </a:lnTo>
                  <a:lnTo>
                    <a:pt x="6" y="74"/>
                  </a:lnTo>
                  <a:lnTo>
                    <a:pt x="6" y="62"/>
                  </a:lnTo>
                  <a:close/>
                  <a:moveTo>
                    <a:pt x="55" y="31"/>
                  </a:moveTo>
                  <a:lnTo>
                    <a:pt x="98" y="31"/>
                  </a:lnTo>
                  <a:lnTo>
                    <a:pt x="98" y="37"/>
                  </a:lnTo>
                  <a:lnTo>
                    <a:pt x="55" y="37"/>
                  </a:lnTo>
                  <a:lnTo>
                    <a:pt x="55" y="31"/>
                  </a:lnTo>
                  <a:close/>
                  <a:moveTo>
                    <a:pt x="55" y="99"/>
                  </a:moveTo>
                  <a:lnTo>
                    <a:pt x="67" y="99"/>
                  </a:lnTo>
                  <a:lnTo>
                    <a:pt x="67" y="74"/>
                  </a:lnTo>
                  <a:lnTo>
                    <a:pt x="86" y="74"/>
                  </a:lnTo>
                  <a:lnTo>
                    <a:pt x="86" y="99"/>
                  </a:lnTo>
                  <a:lnTo>
                    <a:pt x="98" y="99"/>
                  </a:lnTo>
                  <a:lnTo>
                    <a:pt x="98" y="43"/>
                  </a:lnTo>
                  <a:lnTo>
                    <a:pt x="55" y="43"/>
                  </a:lnTo>
                  <a:lnTo>
                    <a:pt x="55" y="99"/>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72" name="Freeform 114"/>
            <p:cNvSpPr>
              <a:spLocks noEditPoints="1"/>
            </p:cNvSpPr>
            <p:nvPr/>
          </p:nvSpPr>
          <p:spPr bwMode="auto">
            <a:xfrm>
              <a:off x="3407" y="1634"/>
              <a:ext cx="56" cy="59"/>
            </a:xfrm>
            <a:custGeom>
              <a:avLst/>
              <a:gdLst>
                <a:gd name="T0" fmla="*/ 43 w 46"/>
                <a:gd name="T1" fmla="*/ 28 h 48"/>
                <a:gd name="T2" fmla="*/ 46 w 46"/>
                <a:gd name="T3" fmla="*/ 16 h 48"/>
                <a:gd name="T4" fmla="*/ 41 w 46"/>
                <a:gd name="T5" fmla="*/ 8 h 48"/>
                <a:gd name="T6" fmla="*/ 37 w 46"/>
                <a:gd name="T7" fmla="*/ 9 h 48"/>
                <a:gd name="T8" fmla="*/ 28 w 46"/>
                <a:gd name="T9" fmla="*/ 0 h 48"/>
                <a:gd name="T10" fmla="*/ 18 w 46"/>
                <a:gd name="T11" fmla="*/ 0 h 48"/>
                <a:gd name="T12" fmla="*/ 17 w 46"/>
                <a:gd name="T13" fmla="*/ 4 h 48"/>
                <a:gd name="T14" fmla="*/ 4 w 46"/>
                <a:gd name="T15" fmla="*/ 8 h 48"/>
                <a:gd name="T16" fmla="*/ 0 w 46"/>
                <a:gd name="T17" fmla="*/ 16 h 48"/>
                <a:gd name="T18" fmla="*/ 3 w 46"/>
                <a:gd name="T19" fmla="*/ 19 h 48"/>
                <a:gd name="T20" fmla="*/ 0 w 46"/>
                <a:gd name="T21" fmla="*/ 32 h 48"/>
                <a:gd name="T22" fmla="*/ 4 w 46"/>
                <a:gd name="T23" fmla="*/ 40 h 48"/>
                <a:gd name="T24" fmla="*/ 9 w 46"/>
                <a:gd name="T25" fmla="*/ 39 h 48"/>
                <a:gd name="T26" fmla="*/ 18 w 46"/>
                <a:gd name="T27" fmla="*/ 48 h 48"/>
                <a:gd name="T28" fmla="*/ 28 w 46"/>
                <a:gd name="T29" fmla="*/ 48 h 48"/>
                <a:gd name="T30" fmla="*/ 29 w 46"/>
                <a:gd name="T31" fmla="*/ 43 h 48"/>
                <a:gd name="T32" fmla="*/ 41 w 46"/>
                <a:gd name="T33" fmla="*/ 40 h 48"/>
                <a:gd name="T34" fmla="*/ 46 w 46"/>
                <a:gd name="T35" fmla="*/ 32 h 48"/>
                <a:gd name="T36" fmla="*/ 43 w 46"/>
                <a:gd name="T37" fmla="*/ 28 h 48"/>
                <a:gd name="T38" fmla="*/ 23 w 46"/>
                <a:gd name="T39" fmla="*/ 34 h 48"/>
                <a:gd name="T40" fmla="*/ 13 w 46"/>
                <a:gd name="T41" fmla="*/ 24 h 48"/>
                <a:gd name="T42" fmla="*/ 23 w 46"/>
                <a:gd name="T43" fmla="*/ 14 h 48"/>
                <a:gd name="T44" fmla="*/ 33 w 46"/>
                <a:gd name="T45" fmla="*/ 24 h 48"/>
                <a:gd name="T46" fmla="*/ 23 w 46"/>
                <a:gd name="T47" fmla="*/ 3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48">
                  <a:moveTo>
                    <a:pt x="43" y="28"/>
                  </a:moveTo>
                  <a:cubicBezTo>
                    <a:pt x="40" y="24"/>
                    <a:pt x="42" y="18"/>
                    <a:pt x="46" y="16"/>
                  </a:cubicBezTo>
                  <a:cubicBezTo>
                    <a:pt x="41" y="8"/>
                    <a:pt x="41" y="8"/>
                    <a:pt x="41" y="8"/>
                  </a:cubicBezTo>
                  <a:cubicBezTo>
                    <a:pt x="40" y="8"/>
                    <a:pt x="39" y="9"/>
                    <a:pt x="37" y="9"/>
                  </a:cubicBezTo>
                  <a:cubicBezTo>
                    <a:pt x="32" y="9"/>
                    <a:pt x="28" y="5"/>
                    <a:pt x="28" y="0"/>
                  </a:cubicBezTo>
                  <a:cubicBezTo>
                    <a:pt x="18" y="0"/>
                    <a:pt x="18" y="0"/>
                    <a:pt x="18" y="0"/>
                  </a:cubicBezTo>
                  <a:cubicBezTo>
                    <a:pt x="18" y="1"/>
                    <a:pt x="18" y="3"/>
                    <a:pt x="17" y="4"/>
                  </a:cubicBezTo>
                  <a:cubicBezTo>
                    <a:pt x="14" y="9"/>
                    <a:pt x="9" y="10"/>
                    <a:pt x="4" y="8"/>
                  </a:cubicBezTo>
                  <a:cubicBezTo>
                    <a:pt x="0" y="16"/>
                    <a:pt x="0" y="16"/>
                    <a:pt x="0" y="16"/>
                  </a:cubicBezTo>
                  <a:cubicBezTo>
                    <a:pt x="1" y="17"/>
                    <a:pt x="2" y="18"/>
                    <a:pt x="3" y="19"/>
                  </a:cubicBezTo>
                  <a:cubicBezTo>
                    <a:pt x="6" y="24"/>
                    <a:pt x="4" y="29"/>
                    <a:pt x="0" y="32"/>
                  </a:cubicBezTo>
                  <a:cubicBezTo>
                    <a:pt x="4" y="40"/>
                    <a:pt x="4" y="40"/>
                    <a:pt x="4" y="40"/>
                  </a:cubicBezTo>
                  <a:cubicBezTo>
                    <a:pt x="6" y="39"/>
                    <a:pt x="7" y="39"/>
                    <a:pt x="9" y="39"/>
                  </a:cubicBezTo>
                  <a:cubicBezTo>
                    <a:pt x="14" y="39"/>
                    <a:pt x="18" y="43"/>
                    <a:pt x="18" y="48"/>
                  </a:cubicBezTo>
                  <a:cubicBezTo>
                    <a:pt x="28" y="48"/>
                    <a:pt x="28" y="48"/>
                    <a:pt x="28" y="48"/>
                  </a:cubicBezTo>
                  <a:cubicBezTo>
                    <a:pt x="28" y="46"/>
                    <a:pt x="28" y="45"/>
                    <a:pt x="29" y="43"/>
                  </a:cubicBezTo>
                  <a:cubicBezTo>
                    <a:pt x="31" y="39"/>
                    <a:pt x="37" y="38"/>
                    <a:pt x="41" y="40"/>
                  </a:cubicBezTo>
                  <a:cubicBezTo>
                    <a:pt x="46" y="32"/>
                    <a:pt x="46" y="32"/>
                    <a:pt x="46" y="32"/>
                  </a:cubicBezTo>
                  <a:cubicBezTo>
                    <a:pt x="45" y="31"/>
                    <a:pt x="44" y="30"/>
                    <a:pt x="43" y="28"/>
                  </a:cubicBezTo>
                  <a:close/>
                  <a:moveTo>
                    <a:pt x="23" y="34"/>
                  </a:moveTo>
                  <a:cubicBezTo>
                    <a:pt x="18" y="34"/>
                    <a:pt x="13" y="29"/>
                    <a:pt x="13" y="24"/>
                  </a:cubicBezTo>
                  <a:cubicBezTo>
                    <a:pt x="13" y="18"/>
                    <a:pt x="18" y="14"/>
                    <a:pt x="23" y="14"/>
                  </a:cubicBezTo>
                  <a:cubicBezTo>
                    <a:pt x="28" y="14"/>
                    <a:pt x="33" y="18"/>
                    <a:pt x="33" y="24"/>
                  </a:cubicBezTo>
                  <a:cubicBezTo>
                    <a:pt x="33" y="29"/>
                    <a:pt x="28" y="34"/>
                    <a:pt x="23" y="34"/>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73" name="Freeform 115"/>
            <p:cNvSpPr>
              <a:spLocks noEditPoints="1"/>
            </p:cNvSpPr>
            <p:nvPr/>
          </p:nvSpPr>
          <p:spPr bwMode="auto">
            <a:xfrm>
              <a:off x="3217" y="1628"/>
              <a:ext cx="90" cy="102"/>
            </a:xfrm>
            <a:custGeom>
              <a:avLst/>
              <a:gdLst>
                <a:gd name="T0" fmla="*/ 58 w 74"/>
                <a:gd name="T1" fmla="*/ 25 h 83"/>
                <a:gd name="T2" fmla="*/ 62 w 74"/>
                <a:gd name="T3" fmla="*/ 21 h 83"/>
                <a:gd name="T4" fmla="*/ 68 w 74"/>
                <a:gd name="T5" fmla="*/ 12 h 83"/>
                <a:gd name="T6" fmla="*/ 65 w 74"/>
                <a:gd name="T7" fmla="*/ 2 h 83"/>
                <a:gd name="T8" fmla="*/ 58 w 74"/>
                <a:gd name="T9" fmla="*/ 0 h 83"/>
                <a:gd name="T10" fmla="*/ 46 w 74"/>
                <a:gd name="T11" fmla="*/ 5 h 83"/>
                <a:gd name="T12" fmla="*/ 36 w 74"/>
                <a:gd name="T13" fmla="*/ 23 h 83"/>
                <a:gd name="T14" fmla="*/ 27 w 74"/>
                <a:gd name="T15" fmla="*/ 6 h 83"/>
                <a:gd name="T16" fmla="*/ 18 w 74"/>
                <a:gd name="T17" fmla="*/ 2 h 83"/>
                <a:gd name="T18" fmla="*/ 11 w 74"/>
                <a:gd name="T19" fmla="*/ 5 h 83"/>
                <a:gd name="T20" fmla="*/ 12 w 74"/>
                <a:gd name="T21" fmla="*/ 21 h 83"/>
                <a:gd name="T22" fmla="*/ 18 w 74"/>
                <a:gd name="T23" fmla="*/ 25 h 83"/>
                <a:gd name="T24" fmla="*/ 0 w 74"/>
                <a:gd name="T25" fmla="*/ 25 h 83"/>
                <a:gd name="T26" fmla="*/ 0 w 74"/>
                <a:gd name="T27" fmla="*/ 46 h 83"/>
                <a:gd name="T28" fmla="*/ 5 w 74"/>
                <a:gd name="T29" fmla="*/ 46 h 83"/>
                <a:gd name="T30" fmla="*/ 5 w 74"/>
                <a:gd name="T31" fmla="*/ 83 h 83"/>
                <a:gd name="T32" fmla="*/ 68 w 74"/>
                <a:gd name="T33" fmla="*/ 83 h 83"/>
                <a:gd name="T34" fmla="*/ 68 w 74"/>
                <a:gd name="T35" fmla="*/ 46 h 83"/>
                <a:gd name="T36" fmla="*/ 74 w 74"/>
                <a:gd name="T37" fmla="*/ 46 h 83"/>
                <a:gd name="T38" fmla="*/ 74 w 74"/>
                <a:gd name="T39" fmla="*/ 25 h 83"/>
                <a:gd name="T40" fmla="*/ 58 w 74"/>
                <a:gd name="T41" fmla="*/ 25 h 83"/>
                <a:gd name="T42" fmla="*/ 50 w 74"/>
                <a:gd name="T43" fmla="*/ 9 h 83"/>
                <a:gd name="T44" fmla="*/ 58 w 74"/>
                <a:gd name="T45" fmla="*/ 6 h 83"/>
                <a:gd name="T46" fmla="*/ 61 w 74"/>
                <a:gd name="T47" fmla="*/ 7 h 83"/>
                <a:gd name="T48" fmla="*/ 58 w 74"/>
                <a:gd name="T49" fmla="*/ 17 h 83"/>
                <a:gd name="T50" fmla="*/ 46 w 74"/>
                <a:gd name="T51" fmla="*/ 25 h 83"/>
                <a:gd name="T52" fmla="*/ 41 w 74"/>
                <a:gd name="T53" fmla="*/ 25 h 83"/>
                <a:gd name="T54" fmla="*/ 50 w 74"/>
                <a:gd name="T55" fmla="*/ 9 h 83"/>
                <a:gd name="T56" fmla="*/ 14 w 74"/>
                <a:gd name="T57" fmla="*/ 12 h 83"/>
                <a:gd name="T58" fmla="*/ 15 w 74"/>
                <a:gd name="T59" fmla="*/ 9 h 83"/>
                <a:gd name="T60" fmla="*/ 18 w 74"/>
                <a:gd name="T61" fmla="*/ 8 h 83"/>
                <a:gd name="T62" fmla="*/ 18 w 74"/>
                <a:gd name="T63" fmla="*/ 8 h 83"/>
                <a:gd name="T64" fmla="*/ 23 w 74"/>
                <a:gd name="T65" fmla="*/ 10 h 83"/>
                <a:gd name="T66" fmla="*/ 29 w 74"/>
                <a:gd name="T67" fmla="*/ 23 h 83"/>
                <a:gd name="T68" fmla="*/ 29 w 74"/>
                <a:gd name="T69" fmla="*/ 23 h 83"/>
                <a:gd name="T70" fmla="*/ 29 w 74"/>
                <a:gd name="T71" fmla="*/ 23 h 83"/>
                <a:gd name="T72" fmla="*/ 16 w 74"/>
                <a:gd name="T73" fmla="*/ 16 h 83"/>
                <a:gd name="T74" fmla="*/ 14 w 74"/>
                <a:gd name="T75" fmla="*/ 12 h 83"/>
                <a:gd name="T76" fmla="*/ 32 w 74"/>
                <a:gd name="T77" fmla="*/ 78 h 83"/>
                <a:gd name="T78" fmla="*/ 11 w 74"/>
                <a:gd name="T79" fmla="*/ 78 h 83"/>
                <a:gd name="T80" fmla="*/ 11 w 74"/>
                <a:gd name="T81" fmla="*/ 43 h 83"/>
                <a:gd name="T82" fmla="*/ 32 w 74"/>
                <a:gd name="T83" fmla="*/ 43 h 83"/>
                <a:gd name="T84" fmla="*/ 32 w 74"/>
                <a:gd name="T85" fmla="*/ 78 h 83"/>
                <a:gd name="T86" fmla="*/ 32 w 74"/>
                <a:gd name="T87" fmla="*/ 41 h 83"/>
                <a:gd name="T88" fmla="*/ 5 w 74"/>
                <a:gd name="T89" fmla="*/ 41 h 83"/>
                <a:gd name="T90" fmla="*/ 5 w 74"/>
                <a:gd name="T91" fmla="*/ 30 h 83"/>
                <a:gd name="T92" fmla="*/ 32 w 74"/>
                <a:gd name="T93" fmla="*/ 30 h 83"/>
                <a:gd name="T94" fmla="*/ 32 w 74"/>
                <a:gd name="T95" fmla="*/ 41 h 83"/>
                <a:gd name="T96" fmla="*/ 63 w 74"/>
                <a:gd name="T97" fmla="*/ 78 h 83"/>
                <a:gd name="T98" fmla="*/ 42 w 74"/>
                <a:gd name="T99" fmla="*/ 78 h 83"/>
                <a:gd name="T100" fmla="*/ 42 w 74"/>
                <a:gd name="T101" fmla="*/ 43 h 83"/>
                <a:gd name="T102" fmla="*/ 63 w 74"/>
                <a:gd name="T103" fmla="*/ 43 h 83"/>
                <a:gd name="T104" fmla="*/ 63 w 74"/>
                <a:gd name="T105" fmla="*/ 78 h 83"/>
                <a:gd name="T106" fmla="*/ 68 w 74"/>
                <a:gd name="T107" fmla="*/ 41 h 83"/>
                <a:gd name="T108" fmla="*/ 42 w 74"/>
                <a:gd name="T109" fmla="*/ 41 h 83"/>
                <a:gd name="T110" fmla="*/ 42 w 74"/>
                <a:gd name="T111" fmla="*/ 30 h 83"/>
                <a:gd name="T112" fmla="*/ 68 w 74"/>
                <a:gd name="T113" fmla="*/ 30 h 83"/>
                <a:gd name="T114" fmla="*/ 68 w 74"/>
                <a:gd name="T11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4" h="83">
                  <a:moveTo>
                    <a:pt x="58" y="25"/>
                  </a:moveTo>
                  <a:cubicBezTo>
                    <a:pt x="60" y="24"/>
                    <a:pt x="61" y="23"/>
                    <a:pt x="62" y="21"/>
                  </a:cubicBezTo>
                  <a:cubicBezTo>
                    <a:pt x="65" y="19"/>
                    <a:pt x="67" y="15"/>
                    <a:pt x="68" y="12"/>
                  </a:cubicBezTo>
                  <a:cubicBezTo>
                    <a:pt x="68" y="8"/>
                    <a:pt x="67" y="5"/>
                    <a:pt x="65" y="2"/>
                  </a:cubicBezTo>
                  <a:cubicBezTo>
                    <a:pt x="63" y="1"/>
                    <a:pt x="61" y="0"/>
                    <a:pt x="58" y="0"/>
                  </a:cubicBezTo>
                  <a:cubicBezTo>
                    <a:pt x="54" y="0"/>
                    <a:pt x="49" y="2"/>
                    <a:pt x="46" y="5"/>
                  </a:cubicBezTo>
                  <a:cubicBezTo>
                    <a:pt x="41" y="10"/>
                    <a:pt x="37" y="18"/>
                    <a:pt x="36" y="23"/>
                  </a:cubicBezTo>
                  <a:cubicBezTo>
                    <a:pt x="34" y="18"/>
                    <a:pt x="32" y="11"/>
                    <a:pt x="27" y="6"/>
                  </a:cubicBezTo>
                  <a:cubicBezTo>
                    <a:pt x="24" y="3"/>
                    <a:pt x="21" y="2"/>
                    <a:pt x="18" y="2"/>
                  </a:cubicBezTo>
                  <a:cubicBezTo>
                    <a:pt x="15" y="2"/>
                    <a:pt x="13" y="3"/>
                    <a:pt x="11" y="5"/>
                  </a:cubicBezTo>
                  <a:cubicBezTo>
                    <a:pt x="7" y="9"/>
                    <a:pt x="7" y="16"/>
                    <a:pt x="12" y="21"/>
                  </a:cubicBezTo>
                  <a:cubicBezTo>
                    <a:pt x="14" y="22"/>
                    <a:pt x="16" y="24"/>
                    <a:pt x="18" y="25"/>
                  </a:cubicBezTo>
                  <a:cubicBezTo>
                    <a:pt x="0" y="25"/>
                    <a:pt x="0" y="25"/>
                    <a:pt x="0" y="25"/>
                  </a:cubicBezTo>
                  <a:cubicBezTo>
                    <a:pt x="0" y="46"/>
                    <a:pt x="0" y="46"/>
                    <a:pt x="0" y="46"/>
                  </a:cubicBezTo>
                  <a:cubicBezTo>
                    <a:pt x="5" y="46"/>
                    <a:pt x="5" y="46"/>
                    <a:pt x="5" y="46"/>
                  </a:cubicBezTo>
                  <a:cubicBezTo>
                    <a:pt x="5" y="83"/>
                    <a:pt x="5" y="83"/>
                    <a:pt x="5" y="83"/>
                  </a:cubicBezTo>
                  <a:cubicBezTo>
                    <a:pt x="68" y="83"/>
                    <a:pt x="68" y="83"/>
                    <a:pt x="68" y="83"/>
                  </a:cubicBezTo>
                  <a:cubicBezTo>
                    <a:pt x="68" y="46"/>
                    <a:pt x="68" y="46"/>
                    <a:pt x="68" y="46"/>
                  </a:cubicBezTo>
                  <a:cubicBezTo>
                    <a:pt x="74" y="46"/>
                    <a:pt x="74" y="46"/>
                    <a:pt x="74" y="46"/>
                  </a:cubicBezTo>
                  <a:cubicBezTo>
                    <a:pt x="74" y="25"/>
                    <a:pt x="74" y="25"/>
                    <a:pt x="74" y="25"/>
                  </a:cubicBezTo>
                  <a:lnTo>
                    <a:pt x="58" y="25"/>
                  </a:lnTo>
                  <a:close/>
                  <a:moveTo>
                    <a:pt x="50" y="9"/>
                  </a:moveTo>
                  <a:cubicBezTo>
                    <a:pt x="52" y="7"/>
                    <a:pt x="55" y="6"/>
                    <a:pt x="58" y="6"/>
                  </a:cubicBezTo>
                  <a:cubicBezTo>
                    <a:pt x="59" y="6"/>
                    <a:pt x="60" y="6"/>
                    <a:pt x="61" y="7"/>
                  </a:cubicBezTo>
                  <a:cubicBezTo>
                    <a:pt x="63" y="9"/>
                    <a:pt x="62" y="14"/>
                    <a:pt x="58" y="17"/>
                  </a:cubicBezTo>
                  <a:cubicBezTo>
                    <a:pt x="55" y="21"/>
                    <a:pt x="50" y="23"/>
                    <a:pt x="46" y="25"/>
                  </a:cubicBezTo>
                  <a:cubicBezTo>
                    <a:pt x="41" y="25"/>
                    <a:pt x="41" y="25"/>
                    <a:pt x="41" y="25"/>
                  </a:cubicBezTo>
                  <a:cubicBezTo>
                    <a:pt x="43" y="20"/>
                    <a:pt x="46" y="14"/>
                    <a:pt x="50" y="9"/>
                  </a:cubicBezTo>
                  <a:close/>
                  <a:moveTo>
                    <a:pt x="14" y="12"/>
                  </a:moveTo>
                  <a:cubicBezTo>
                    <a:pt x="14" y="11"/>
                    <a:pt x="14" y="10"/>
                    <a:pt x="15" y="9"/>
                  </a:cubicBezTo>
                  <a:cubicBezTo>
                    <a:pt x="16" y="8"/>
                    <a:pt x="17" y="8"/>
                    <a:pt x="18" y="8"/>
                  </a:cubicBezTo>
                  <a:cubicBezTo>
                    <a:pt x="18" y="8"/>
                    <a:pt x="18" y="8"/>
                    <a:pt x="18" y="8"/>
                  </a:cubicBezTo>
                  <a:cubicBezTo>
                    <a:pt x="19" y="8"/>
                    <a:pt x="21" y="9"/>
                    <a:pt x="23" y="10"/>
                  </a:cubicBezTo>
                  <a:cubicBezTo>
                    <a:pt x="25" y="13"/>
                    <a:pt x="28" y="17"/>
                    <a:pt x="29" y="23"/>
                  </a:cubicBezTo>
                  <a:cubicBezTo>
                    <a:pt x="29" y="23"/>
                    <a:pt x="29" y="23"/>
                    <a:pt x="29" y="23"/>
                  </a:cubicBezTo>
                  <a:cubicBezTo>
                    <a:pt x="29" y="23"/>
                    <a:pt x="29" y="23"/>
                    <a:pt x="29" y="23"/>
                  </a:cubicBezTo>
                  <a:cubicBezTo>
                    <a:pt x="23" y="22"/>
                    <a:pt x="19" y="19"/>
                    <a:pt x="16" y="16"/>
                  </a:cubicBezTo>
                  <a:cubicBezTo>
                    <a:pt x="15" y="15"/>
                    <a:pt x="14" y="13"/>
                    <a:pt x="14" y="12"/>
                  </a:cubicBezTo>
                  <a:close/>
                  <a:moveTo>
                    <a:pt x="32" y="78"/>
                  </a:moveTo>
                  <a:cubicBezTo>
                    <a:pt x="11" y="78"/>
                    <a:pt x="11" y="78"/>
                    <a:pt x="11" y="78"/>
                  </a:cubicBezTo>
                  <a:cubicBezTo>
                    <a:pt x="11" y="43"/>
                    <a:pt x="11" y="43"/>
                    <a:pt x="11" y="43"/>
                  </a:cubicBezTo>
                  <a:cubicBezTo>
                    <a:pt x="32" y="43"/>
                    <a:pt x="32" y="43"/>
                    <a:pt x="32" y="43"/>
                  </a:cubicBezTo>
                  <a:lnTo>
                    <a:pt x="32" y="78"/>
                  </a:lnTo>
                  <a:close/>
                  <a:moveTo>
                    <a:pt x="32" y="41"/>
                  </a:moveTo>
                  <a:cubicBezTo>
                    <a:pt x="5" y="41"/>
                    <a:pt x="5" y="41"/>
                    <a:pt x="5" y="41"/>
                  </a:cubicBezTo>
                  <a:cubicBezTo>
                    <a:pt x="5" y="30"/>
                    <a:pt x="5" y="30"/>
                    <a:pt x="5" y="30"/>
                  </a:cubicBezTo>
                  <a:cubicBezTo>
                    <a:pt x="32" y="30"/>
                    <a:pt x="32" y="30"/>
                    <a:pt x="32" y="30"/>
                  </a:cubicBezTo>
                  <a:lnTo>
                    <a:pt x="32" y="41"/>
                  </a:lnTo>
                  <a:close/>
                  <a:moveTo>
                    <a:pt x="63" y="78"/>
                  </a:moveTo>
                  <a:cubicBezTo>
                    <a:pt x="42" y="78"/>
                    <a:pt x="42" y="78"/>
                    <a:pt x="42" y="78"/>
                  </a:cubicBezTo>
                  <a:cubicBezTo>
                    <a:pt x="42" y="43"/>
                    <a:pt x="42" y="43"/>
                    <a:pt x="42" y="43"/>
                  </a:cubicBezTo>
                  <a:cubicBezTo>
                    <a:pt x="63" y="43"/>
                    <a:pt x="63" y="43"/>
                    <a:pt x="63" y="43"/>
                  </a:cubicBezTo>
                  <a:lnTo>
                    <a:pt x="63" y="78"/>
                  </a:lnTo>
                  <a:close/>
                  <a:moveTo>
                    <a:pt x="68" y="41"/>
                  </a:moveTo>
                  <a:cubicBezTo>
                    <a:pt x="42" y="41"/>
                    <a:pt x="42" y="41"/>
                    <a:pt x="42" y="41"/>
                  </a:cubicBezTo>
                  <a:cubicBezTo>
                    <a:pt x="42" y="30"/>
                    <a:pt x="42" y="30"/>
                    <a:pt x="42" y="30"/>
                  </a:cubicBezTo>
                  <a:cubicBezTo>
                    <a:pt x="68" y="30"/>
                    <a:pt x="68" y="30"/>
                    <a:pt x="68" y="30"/>
                  </a:cubicBezTo>
                  <a:lnTo>
                    <a:pt x="68" y="41"/>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74" name="Freeform 116"/>
            <p:cNvSpPr>
              <a:spLocks noEditPoints="1"/>
            </p:cNvSpPr>
            <p:nvPr/>
          </p:nvSpPr>
          <p:spPr bwMode="auto">
            <a:xfrm>
              <a:off x="3285" y="1992"/>
              <a:ext cx="42" cy="79"/>
            </a:xfrm>
            <a:custGeom>
              <a:avLst/>
              <a:gdLst>
                <a:gd name="T0" fmla="*/ 23 w 34"/>
                <a:gd name="T1" fmla="*/ 64 h 65"/>
                <a:gd name="T2" fmla="*/ 23 w 34"/>
                <a:gd name="T3" fmla="*/ 64 h 65"/>
                <a:gd name="T4" fmla="*/ 33 w 34"/>
                <a:gd name="T5" fmla="*/ 49 h 65"/>
                <a:gd name="T6" fmla="*/ 30 w 34"/>
                <a:gd name="T7" fmla="*/ 34 h 65"/>
                <a:gd name="T8" fmla="*/ 15 w 34"/>
                <a:gd name="T9" fmla="*/ 24 h 65"/>
                <a:gd name="T10" fmla="*/ 15 w 34"/>
                <a:gd name="T11" fmla="*/ 24 h 65"/>
                <a:gd name="T12" fmla="*/ 14 w 34"/>
                <a:gd name="T13" fmla="*/ 25 h 65"/>
                <a:gd name="T14" fmla="*/ 15 w 34"/>
                <a:gd name="T15" fmla="*/ 30 h 65"/>
                <a:gd name="T16" fmla="*/ 16 w 34"/>
                <a:gd name="T17" fmla="*/ 30 h 65"/>
                <a:gd name="T18" fmla="*/ 17 w 34"/>
                <a:gd name="T19" fmla="*/ 30 h 65"/>
                <a:gd name="T20" fmla="*/ 24 w 34"/>
                <a:gd name="T21" fmla="*/ 35 h 65"/>
                <a:gd name="T22" fmla="*/ 27 w 34"/>
                <a:gd name="T23" fmla="*/ 51 h 65"/>
                <a:gd name="T24" fmla="*/ 22 w 34"/>
                <a:gd name="T25" fmla="*/ 58 h 65"/>
                <a:gd name="T26" fmla="*/ 22 w 34"/>
                <a:gd name="T27" fmla="*/ 58 h 65"/>
                <a:gd name="T28" fmla="*/ 14 w 34"/>
                <a:gd name="T29" fmla="*/ 53 h 65"/>
                <a:gd name="T30" fmla="*/ 13 w 34"/>
                <a:gd name="T31" fmla="*/ 46 h 65"/>
                <a:gd name="T32" fmla="*/ 6 w 34"/>
                <a:gd name="T33" fmla="*/ 43 h 65"/>
                <a:gd name="T34" fmla="*/ 8 w 34"/>
                <a:gd name="T35" fmla="*/ 54 h 65"/>
                <a:gd name="T36" fmla="*/ 23 w 34"/>
                <a:gd name="T37" fmla="*/ 64 h 65"/>
                <a:gd name="T38" fmla="*/ 19 w 34"/>
                <a:gd name="T39" fmla="*/ 41 h 65"/>
                <a:gd name="T40" fmla="*/ 20 w 34"/>
                <a:gd name="T41" fmla="*/ 41 h 65"/>
                <a:gd name="T42" fmla="*/ 19 w 34"/>
                <a:gd name="T43" fmla="*/ 35 h 65"/>
                <a:gd name="T44" fmla="*/ 18 w 34"/>
                <a:gd name="T45" fmla="*/ 36 h 65"/>
                <a:gd name="T46" fmla="*/ 17 w 34"/>
                <a:gd name="T47" fmla="*/ 36 h 65"/>
                <a:gd name="T48" fmla="*/ 10 w 34"/>
                <a:gd name="T49" fmla="*/ 31 h 65"/>
                <a:gd name="T50" fmla="*/ 7 w 34"/>
                <a:gd name="T51" fmla="*/ 15 h 65"/>
                <a:gd name="T52" fmla="*/ 12 w 34"/>
                <a:gd name="T53" fmla="*/ 7 h 65"/>
                <a:gd name="T54" fmla="*/ 12 w 34"/>
                <a:gd name="T55" fmla="*/ 7 h 65"/>
                <a:gd name="T56" fmla="*/ 20 w 34"/>
                <a:gd name="T57" fmla="*/ 12 h 65"/>
                <a:gd name="T58" fmla="*/ 21 w 34"/>
                <a:gd name="T59" fmla="*/ 19 h 65"/>
                <a:gd name="T60" fmla="*/ 28 w 34"/>
                <a:gd name="T61" fmla="*/ 22 h 65"/>
                <a:gd name="T62" fmla="*/ 26 w 34"/>
                <a:gd name="T63" fmla="*/ 11 h 65"/>
                <a:gd name="T64" fmla="*/ 11 w 34"/>
                <a:gd name="T65" fmla="*/ 2 h 65"/>
                <a:gd name="T66" fmla="*/ 11 w 34"/>
                <a:gd name="T67" fmla="*/ 2 h 65"/>
                <a:gd name="T68" fmla="*/ 1 w 34"/>
                <a:gd name="T69" fmla="*/ 16 h 65"/>
                <a:gd name="T70" fmla="*/ 4 w 34"/>
                <a:gd name="T71" fmla="*/ 32 h 65"/>
                <a:gd name="T72" fmla="*/ 19 w 34"/>
                <a:gd name="T73" fmla="*/ 4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65">
                  <a:moveTo>
                    <a:pt x="23" y="64"/>
                  </a:moveTo>
                  <a:cubicBezTo>
                    <a:pt x="23" y="64"/>
                    <a:pt x="23" y="64"/>
                    <a:pt x="23" y="64"/>
                  </a:cubicBezTo>
                  <a:cubicBezTo>
                    <a:pt x="30" y="63"/>
                    <a:pt x="34" y="56"/>
                    <a:pt x="33" y="49"/>
                  </a:cubicBezTo>
                  <a:cubicBezTo>
                    <a:pt x="30" y="34"/>
                    <a:pt x="30" y="34"/>
                    <a:pt x="30" y="34"/>
                  </a:cubicBezTo>
                  <a:cubicBezTo>
                    <a:pt x="29" y="27"/>
                    <a:pt x="22" y="23"/>
                    <a:pt x="15" y="24"/>
                  </a:cubicBezTo>
                  <a:cubicBezTo>
                    <a:pt x="15" y="24"/>
                    <a:pt x="15" y="24"/>
                    <a:pt x="15" y="24"/>
                  </a:cubicBezTo>
                  <a:cubicBezTo>
                    <a:pt x="15" y="24"/>
                    <a:pt x="14" y="25"/>
                    <a:pt x="14" y="25"/>
                  </a:cubicBezTo>
                  <a:cubicBezTo>
                    <a:pt x="15" y="30"/>
                    <a:pt x="15" y="30"/>
                    <a:pt x="15" y="30"/>
                  </a:cubicBezTo>
                  <a:cubicBezTo>
                    <a:pt x="15" y="30"/>
                    <a:pt x="16" y="30"/>
                    <a:pt x="16" y="30"/>
                  </a:cubicBezTo>
                  <a:cubicBezTo>
                    <a:pt x="17" y="30"/>
                    <a:pt x="17" y="30"/>
                    <a:pt x="17" y="30"/>
                  </a:cubicBezTo>
                  <a:cubicBezTo>
                    <a:pt x="20" y="29"/>
                    <a:pt x="24" y="31"/>
                    <a:pt x="24" y="35"/>
                  </a:cubicBezTo>
                  <a:cubicBezTo>
                    <a:pt x="27" y="51"/>
                    <a:pt x="27" y="51"/>
                    <a:pt x="27" y="51"/>
                  </a:cubicBezTo>
                  <a:cubicBezTo>
                    <a:pt x="28" y="54"/>
                    <a:pt x="26" y="58"/>
                    <a:pt x="22" y="58"/>
                  </a:cubicBezTo>
                  <a:cubicBezTo>
                    <a:pt x="22" y="58"/>
                    <a:pt x="22" y="58"/>
                    <a:pt x="22" y="58"/>
                  </a:cubicBezTo>
                  <a:cubicBezTo>
                    <a:pt x="18" y="59"/>
                    <a:pt x="15" y="57"/>
                    <a:pt x="14" y="53"/>
                  </a:cubicBezTo>
                  <a:cubicBezTo>
                    <a:pt x="13" y="46"/>
                    <a:pt x="13" y="46"/>
                    <a:pt x="13" y="46"/>
                  </a:cubicBezTo>
                  <a:cubicBezTo>
                    <a:pt x="10" y="46"/>
                    <a:pt x="8" y="45"/>
                    <a:pt x="6" y="43"/>
                  </a:cubicBezTo>
                  <a:cubicBezTo>
                    <a:pt x="8" y="54"/>
                    <a:pt x="8" y="54"/>
                    <a:pt x="8" y="54"/>
                  </a:cubicBezTo>
                  <a:cubicBezTo>
                    <a:pt x="10" y="61"/>
                    <a:pt x="16" y="65"/>
                    <a:pt x="23" y="64"/>
                  </a:cubicBezTo>
                  <a:close/>
                  <a:moveTo>
                    <a:pt x="19" y="41"/>
                  </a:moveTo>
                  <a:cubicBezTo>
                    <a:pt x="19" y="41"/>
                    <a:pt x="20" y="41"/>
                    <a:pt x="20" y="41"/>
                  </a:cubicBezTo>
                  <a:cubicBezTo>
                    <a:pt x="19" y="35"/>
                    <a:pt x="19" y="35"/>
                    <a:pt x="19" y="35"/>
                  </a:cubicBezTo>
                  <a:cubicBezTo>
                    <a:pt x="19" y="36"/>
                    <a:pt x="18" y="36"/>
                    <a:pt x="18" y="36"/>
                  </a:cubicBezTo>
                  <a:cubicBezTo>
                    <a:pt x="17" y="36"/>
                    <a:pt x="17" y="36"/>
                    <a:pt x="17" y="36"/>
                  </a:cubicBezTo>
                  <a:cubicBezTo>
                    <a:pt x="14" y="37"/>
                    <a:pt x="10" y="34"/>
                    <a:pt x="10" y="31"/>
                  </a:cubicBezTo>
                  <a:cubicBezTo>
                    <a:pt x="7" y="15"/>
                    <a:pt x="7" y="15"/>
                    <a:pt x="7" y="15"/>
                  </a:cubicBezTo>
                  <a:cubicBezTo>
                    <a:pt x="6" y="11"/>
                    <a:pt x="8" y="8"/>
                    <a:pt x="12" y="7"/>
                  </a:cubicBezTo>
                  <a:cubicBezTo>
                    <a:pt x="12" y="7"/>
                    <a:pt x="12" y="7"/>
                    <a:pt x="12" y="7"/>
                  </a:cubicBezTo>
                  <a:cubicBezTo>
                    <a:pt x="16" y="6"/>
                    <a:pt x="19" y="9"/>
                    <a:pt x="20" y="12"/>
                  </a:cubicBezTo>
                  <a:cubicBezTo>
                    <a:pt x="21" y="19"/>
                    <a:pt x="21" y="19"/>
                    <a:pt x="21" y="19"/>
                  </a:cubicBezTo>
                  <a:cubicBezTo>
                    <a:pt x="24" y="20"/>
                    <a:pt x="26" y="21"/>
                    <a:pt x="28" y="22"/>
                  </a:cubicBezTo>
                  <a:cubicBezTo>
                    <a:pt x="26" y="11"/>
                    <a:pt x="26" y="11"/>
                    <a:pt x="26" y="11"/>
                  </a:cubicBezTo>
                  <a:cubicBezTo>
                    <a:pt x="24" y="5"/>
                    <a:pt x="18" y="0"/>
                    <a:pt x="11" y="2"/>
                  </a:cubicBezTo>
                  <a:cubicBezTo>
                    <a:pt x="11" y="2"/>
                    <a:pt x="11" y="2"/>
                    <a:pt x="11" y="2"/>
                  </a:cubicBezTo>
                  <a:cubicBezTo>
                    <a:pt x="4" y="3"/>
                    <a:pt x="0" y="10"/>
                    <a:pt x="1" y="16"/>
                  </a:cubicBezTo>
                  <a:cubicBezTo>
                    <a:pt x="4" y="32"/>
                    <a:pt x="4" y="32"/>
                    <a:pt x="4" y="32"/>
                  </a:cubicBezTo>
                  <a:cubicBezTo>
                    <a:pt x="5" y="38"/>
                    <a:pt x="12" y="43"/>
                    <a:pt x="19" y="41"/>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75" name="Freeform 117"/>
            <p:cNvSpPr>
              <a:spLocks/>
            </p:cNvSpPr>
            <p:nvPr/>
          </p:nvSpPr>
          <p:spPr bwMode="auto">
            <a:xfrm>
              <a:off x="3315" y="1226"/>
              <a:ext cx="113" cy="113"/>
            </a:xfrm>
            <a:custGeom>
              <a:avLst/>
              <a:gdLst>
                <a:gd name="T0" fmla="*/ 29 w 92"/>
                <a:gd name="T1" fmla="*/ 17 h 92"/>
                <a:gd name="T2" fmla="*/ 92 w 92"/>
                <a:gd name="T3" fmla="*/ 0 h 92"/>
                <a:gd name="T4" fmla="*/ 92 w 92"/>
                <a:gd name="T5" fmla="*/ 6 h 92"/>
                <a:gd name="T6" fmla="*/ 92 w 92"/>
                <a:gd name="T7" fmla="*/ 17 h 92"/>
                <a:gd name="T8" fmla="*/ 92 w 92"/>
                <a:gd name="T9" fmla="*/ 66 h 92"/>
                <a:gd name="T10" fmla="*/ 72 w 92"/>
                <a:gd name="T11" fmla="*/ 80 h 92"/>
                <a:gd name="T12" fmla="*/ 52 w 92"/>
                <a:gd name="T13" fmla="*/ 66 h 92"/>
                <a:gd name="T14" fmla="*/ 72 w 92"/>
                <a:gd name="T15" fmla="*/ 52 h 92"/>
                <a:gd name="T16" fmla="*/ 81 w 92"/>
                <a:gd name="T17" fmla="*/ 53 h 92"/>
                <a:gd name="T18" fmla="*/ 81 w 92"/>
                <a:gd name="T19" fmla="*/ 23 h 92"/>
                <a:gd name="T20" fmla="*/ 41 w 92"/>
                <a:gd name="T21" fmla="*/ 34 h 92"/>
                <a:gd name="T22" fmla="*/ 41 w 92"/>
                <a:gd name="T23" fmla="*/ 77 h 92"/>
                <a:gd name="T24" fmla="*/ 21 w 92"/>
                <a:gd name="T25" fmla="*/ 92 h 92"/>
                <a:gd name="T26" fmla="*/ 0 w 92"/>
                <a:gd name="T27" fmla="*/ 77 h 92"/>
                <a:gd name="T28" fmla="*/ 21 w 92"/>
                <a:gd name="T29" fmla="*/ 63 h 92"/>
                <a:gd name="T30" fmla="*/ 29 w 92"/>
                <a:gd name="T31" fmla="*/ 64 h 92"/>
                <a:gd name="T32" fmla="*/ 29 w 92"/>
                <a:gd name="T33" fmla="*/ 34 h 92"/>
                <a:gd name="T34" fmla="*/ 29 w 92"/>
                <a:gd name="T35" fmla="*/ 1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 h="92">
                  <a:moveTo>
                    <a:pt x="29" y="17"/>
                  </a:moveTo>
                  <a:cubicBezTo>
                    <a:pt x="92" y="0"/>
                    <a:pt x="92" y="0"/>
                    <a:pt x="92" y="0"/>
                  </a:cubicBezTo>
                  <a:cubicBezTo>
                    <a:pt x="92" y="6"/>
                    <a:pt x="92" y="6"/>
                    <a:pt x="92" y="6"/>
                  </a:cubicBezTo>
                  <a:cubicBezTo>
                    <a:pt x="92" y="17"/>
                    <a:pt x="92" y="17"/>
                    <a:pt x="92" y="17"/>
                  </a:cubicBezTo>
                  <a:cubicBezTo>
                    <a:pt x="92" y="66"/>
                    <a:pt x="92" y="66"/>
                    <a:pt x="92" y="66"/>
                  </a:cubicBezTo>
                  <a:cubicBezTo>
                    <a:pt x="92" y="74"/>
                    <a:pt x="83" y="80"/>
                    <a:pt x="72" y="80"/>
                  </a:cubicBezTo>
                  <a:cubicBezTo>
                    <a:pt x="61" y="80"/>
                    <a:pt x="52" y="74"/>
                    <a:pt x="52" y="66"/>
                  </a:cubicBezTo>
                  <a:cubicBezTo>
                    <a:pt x="52" y="58"/>
                    <a:pt x="61" y="52"/>
                    <a:pt x="72" y="52"/>
                  </a:cubicBezTo>
                  <a:cubicBezTo>
                    <a:pt x="75" y="52"/>
                    <a:pt x="78" y="52"/>
                    <a:pt x="81" y="53"/>
                  </a:cubicBezTo>
                  <a:cubicBezTo>
                    <a:pt x="81" y="23"/>
                    <a:pt x="81" y="23"/>
                    <a:pt x="81" y="23"/>
                  </a:cubicBezTo>
                  <a:cubicBezTo>
                    <a:pt x="41" y="34"/>
                    <a:pt x="41" y="34"/>
                    <a:pt x="41" y="34"/>
                  </a:cubicBezTo>
                  <a:cubicBezTo>
                    <a:pt x="41" y="77"/>
                    <a:pt x="41" y="77"/>
                    <a:pt x="41" y="77"/>
                  </a:cubicBezTo>
                  <a:cubicBezTo>
                    <a:pt x="41" y="85"/>
                    <a:pt x="32" y="92"/>
                    <a:pt x="21" y="92"/>
                  </a:cubicBezTo>
                  <a:cubicBezTo>
                    <a:pt x="9" y="92"/>
                    <a:pt x="0" y="85"/>
                    <a:pt x="0" y="77"/>
                  </a:cubicBezTo>
                  <a:cubicBezTo>
                    <a:pt x="0" y="70"/>
                    <a:pt x="9" y="63"/>
                    <a:pt x="21" y="63"/>
                  </a:cubicBezTo>
                  <a:cubicBezTo>
                    <a:pt x="24" y="63"/>
                    <a:pt x="27" y="64"/>
                    <a:pt x="29" y="64"/>
                  </a:cubicBezTo>
                  <a:cubicBezTo>
                    <a:pt x="29" y="34"/>
                    <a:pt x="29" y="34"/>
                    <a:pt x="29" y="34"/>
                  </a:cubicBezTo>
                  <a:lnTo>
                    <a:pt x="29" y="17"/>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76" name="Freeform 118"/>
            <p:cNvSpPr>
              <a:spLocks noEditPoints="1"/>
            </p:cNvSpPr>
            <p:nvPr/>
          </p:nvSpPr>
          <p:spPr bwMode="auto">
            <a:xfrm>
              <a:off x="3052" y="2198"/>
              <a:ext cx="87" cy="77"/>
            </a:xfrm>
            <a:custGeom>
              <a:avLst/>
              <a:gdLst>
                <a:gd name="T0" fmla="*/ 30 w 71"/>
                <a:gd name="T1" fmla="*/ 0 h 63"/>
                <a:gd name="T2" fmla="*/ 30 w 71"/>
                <a:gd name="T3" fmla="*/ 0 h 63"/>
                <a:gd name="T4" fmla="*/ 59 w 71"/>
                <a:gd name="T5" fmla="*/ 24 h 63"/>
                <a:gd name="T6" fmla="*/ 30 w 71"/>
                <a:gd name="T7" fmla="*/ 48 h 63"/>
                <a:gd name="T8" fmla="*/ 25 w 71"/>
                <a:gd name="T9" fmla="*/ 48 h 63"/>
                <a:gd name="T10" fmla="*/ 4 w 71"/>
                <a:gd name="T11" fmla="*/ 56 h 63"/>
                <a:gd name="T12" fmla="*/ 4 w 71"/>
                <a:gd name="T13" fmla="*/ 54 h 63"/>
                <a:gd name="T14" fmla="*/ 11 w 71"/>
                <a:gd name="T15" fmla="*/ 45 h 63"/>
                <a:gd name="T16" fmla="*/ 11 w 71"/>
                <a:gd name="T17" fmla="*/ 43 h 63"/>
                <a:gd name="T18" fmla="*/ 0 w 71"/>
                <a:gd name="T19" fmla="*/ 24 h 63"/>
                <a:gd name="T20" fmla="*/ 30 w 71"/>
                <a:gd name="T21" fmla="*/ 0 h 63"/>
                <a:gd name="T22" fmla="*/ 62 w 71"/>
                <a:gd name="T23" fmla="*/ 54 h 63"/>
                <a:gd name="T24" fmla="*/ 67 w 71"/>
                <a:gd name="T25" fmla="*/ 62 h 63"/>
                <a:gd name="T26" fmla="*/ 67 w 71"/>
                <a:gd name="T27" fmla="*/ 63 h 63"/>
                <a:gd name="T28" fmla="*/ 50 w 71"/>
                <a:gd name="T29" fmla="*/ 57 h 63"/>
                <a:gd name="T30" fmla="*/ 46 w 71"/>
                <a:gd name="T31" fmla="*/ 57 h 63"/>
                <a:gd name="T32" fmla="*/ 30 w 71"/>
                <a:gd name="T33" fmla="*/ 53 h 63"/>
                <a:gd name="T34" fmla="*/ 54 w 71"/>
                <a:gd name="T35" fmla="*/ 45 h 63"/>
                <a:gd name="T36" fmla="*/ 61 w 71"/>
                <a:gd name="T37" fmla="*/ 36 h 63"/>
                <a:gd name="T38" fmla="*/ 64 w 71"/>
                <a:gd name="T39" fmla="*/ 24 h 63"/>
                <a:gd name="T40" fmla="*/ 64 w 71"/>
                <a:gd name="T41" fmla="*/ 22 h 63"/>
                <a:gd name="T42" fmla="*/ 71 w 71"/>
                <a:gd name="T43" fmla="*/ 37 h 63"/>
                <a:gd name="T44" fmla="*/ 62 w 71"/>
                <a:gd name="T45" fmla="*/ 53 h 63"/>
                <a:gd name="T46" fmla="*/ 62 w 71"/>
                <a:gd name="T47" fmla="*/ 5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1" h="63">
                  <a:moveTo>
                    <a:pt x="30" y="0"/>
                  </a:moveTo>
                  <a:cubicBezTo>
                    <a:pt x="30" y="0"/>
                    <a:pt x="30" y="0"/>
                    <a:pt x="30" y="0"/>
                  </a:cubicBezTo>
                  <a:cubicBezTo>
                    <a:pt x="46" y="0"/>
                    <a:pt x="59" y="11"/>
                    <a:pt x="59" y="24"/>
                  </a:cubicBezTo>
                  <a:cubicBezTo>
                    <a:pt x="59" y="38"/>
                    <a:pt x="46" y="48"/>
                    <a:pt x="30" y="48"/>
                  </a:cubicBezTo>
                  <a:cubicBezTo>
                    <a:pt x="28" y="48"/>
                    <a:pt x="27" y="48"/>
                    <a:pt x="25" y="48"/>
                  </a:cubicBezTo>
                  <a:cubicBezTo>
                    <a:pt x="19" y="54"/>
                    <a:pt x="11" y="55"/>
                    <a:pt x="4" y="56"/>
                  </a:cubicBezTo>
                  <a:cubicBezTo>
                    <a:pt x="4" y="54"/>
                    <a:pt x="4" y="54"/>
                    <a:pt x="4" y="54"/>
                  </a:cubicBezTo>
                  <a:cubicBezTo>
                    <a:pt x="8" y="52"/>
                    <a:pt x="11" y="49"/>
                    <a:pt x="11" y="45"/>
                  </a:cubicBezTo>
                  <a:cubicBezTo>
                    <a:pt x="11" y="44"/>
                    <a:pt x="11" y="43"/>
                    <a:pt x="11" y="43"/>
                  </a:cubicBezTo>
                  <a:cubicBezTo>
                    <a:pt x="4" y="39"/>
                    <a:pt x="0" y="32"/>
                    <a:pt x="0" y="24"/>
                  </a:cubicBezTo>
                  <a:cubicBezTo>
                    <a:pt x="0" y="11"/>
                    <a:pt x="13" y="0"/>
                    <a:pt x="30" y="0"/>
                  </a:cubicBezTo>
                  <a:close/>
                  <a:moveTo>
                    <a:pt x="62" y="54"/>
                  </a:moveTo>
                  <a:cubicBezTo>
                    <a:pt x="62" y="57"/>
                    <a:pt x="64" y="60"/>
                    <a:pt x="67" y="62"/>
                  </a:cubicBezTo>
                  <a:cubicBezTo>
                    <a:pt x="67" y="63"/>
                    <a:pt x="67" y="63"/>
                    <a:pt x="67" y="63"/>
                  </a:cubicBezTo>
                  <a:cubicBezTo>
                    <a:pt x="61" y="63"/>
                    <a:pt x="55" y="62"/>
                    <a:pt x="50" y="57"/>
                  </a:cubicBezTo>
                  <a:cubicBezTo>
                    <a:pt x="48" y="57"/>
                    <a:pt x="47" y="57"/>
                    <a:pt x="46" y="57"/>
                  </a:cubicBezTo>
                  <a:cubicBezTo>
                    <a:pt x="40" y="57"/>
                    <a:pt x="34" y="56"/>
                    <a:pt x="30" y="53"/>
                  </a:cubicBezTo>
                  <a:cubicBezTo>
                    <a:pt x="39" y="53"/>
                    <a:pt x="47" y="50"/>
                    <a:pt x="54" y="45"/>
                  </a:cubicBezTo>
                  <a:cubicBezTo>
                    <a:pt x="57" y="42"/>
                    <a:pt x="59" y="39"/>
                    <a:pt x="61" y="36"/>
                  </a:cubicBezTo>
                  <a:cubicBezTo>
                    <a:pt x="63" y="32"/>
                    <a:pt x="64" y="28"/>
                    <a:pt x="64" y="24"/>
                  </a:cubicBezTo>
                  <a:cubicBezTo>
                    <a:pt x="64" y="24"/>
                    <a:pt x="64" y="23"/>
                    <a:pt x="64" y="22"/>
                  </a:cubicBezTo>
                  <a:cubicBezTo>
                    <a:pt x="68" y="26"/>
                    <a:pt x="71" y="31"/>
                    <a:pt x="71" y="37"/>
                  </a:cubicBezTo>
                  <a:cubicBezTo>
                    <a:pt x="71" y="43"/>
                    <a:pt x="67" y="49"/>
                    <a:pt x="62" y="53"/>
                  </a:cubicBezTo>
                  <a:cubicBezTo>
                    <a:pt x="62" y="53"/>
                    <a:pt x="62" y="54"/>
                    <a:pt x="62" y="54"/>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77" name="Freeform 119"/>
            <p:cNvSpPr>
              <a:spLocks/>
            </p:cNvSpPr>
            <p:nvPr/>
          </p:nvSpPr>
          <p:spPr bwMode="auto">
            <a:xfrm>
              <a:off x="3122" y="2035"/>
              <a:ext cx="80" cy="78"/>
            </a:xfrm>
            <a:custGeom>
              <a:avLst/>
              <a:gdLst>
                <a:gd name="T0" fmla="*/ 65 w 65"/>
                <a:gd name="T1" fmla="*/ 24 h 64"/>
                <a:gd name="T2" fmla="*/ 41 w 65"/>
                <a:gd name="T3" fmla="*/ 24 h 64"/>
                <a:gd name="T4" fmla="*/ 50 w 65"/>
                <a:gd name="T5" fmla="*/ 15 h 64"/>
                <a:gd name="T6" fmla="*/ 33 w 65"/>
                <a:gd name="T7" fmla="*/ 8 h 64"/>
                <a:gd name="T8" fmla="*/ 16 w 65"/>
                <a:gd name="T9" fmla="*/ 15 h 64"/>
                <a:gd name="T10" fmla="*/ 9 w 65"/>
                <a:gd name="T11" fmla="*/ 32 h 64"/>
                <a:gd name="T12" fmla="*/ 16 w 65"/>
                <a:gd name="T13" fmla="*/ 49 h 64"/>
                <a:gd name="T14" fmla="*/ 33 w 65"/>
                <a:gd name="T15" fmla="*/ 56 h 64"/>
                <a:gd name="T16" fmla="*/ 50 w 65"/>
                <a:gd name="T17" fmla="*/ 49 h 64"/>
                <a:gd name="T18" fmla="*/ 51 w 65"/>
                <a:gd name="T19" fmla="*/ 48 h 64"/>
                <a:gd name="T20" fmla="*/ 57 w 65"/>
                <a:gd name="T21" fmla="*/ 53 h 64"/>
                <a:gd name="T22" fmla="*/ 33 w 65"/>
                <a:gd name="T23" fmla="*/ 64 h 64"/>
                <a:gd name="T24" fmla="*/ 0 w 65"/>
                <a:gd name="T25" fmla="*/ 32 h 64"/>
                <a:gd name="T26" fmla="*/ 33 w 65"/>
                <a:gd name="T27" fmla="*/ 0 h 64"/>
                <a:gd name="T28" fmla="*/ 56 w 65"/>
                <a:gd name="T29" fmla="*/ 9 h 64"/>
                <a:gd name="T30" fmla="*/ 65 w 65"/>
                <a:gd name="T31" fmla="*/ 0 h 64"/>
                <a:gd name="T32" fmla="*/ 65 w 65"/>
                <a:gd name="T33" fmla="*/ 2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64">
                  <a:moveTo>
                    <a:pt x="65" y="24"/>
                  </a:moveTo>
                  <a:cubicBezTo>
                    <a:pt x="41" y="24"/>
                    <a:pt x="41" y="24"/>
                    <a:pt x="41" y="24"/>
                  </a:cubicBezTo>
                  <a:cubicBezTo>
                    <a:pt x="50" y="15"/>
                    <a:pt x="50" y="15"/>
                    <a:pt x="50" y="15"/>
                  </a:cubicBezTo>
                  <a:cubicBezTo>
                    <a:pt x="45" y="10"/>
                    <a:pt x="39" y="8"/>
                    <a:pt x="33" y="8"/>
                  </a:cubicBezTo>
                  <a:cubicBezTo>
                    <a:pt x="26" y="8"/>
                    <a:pt x="20" y="10"/>
                    <a:pt x="16" y="15"/>
                  </a:cubicBezTo>
                  <a:cubicBezTo>
                    <a:pt x="11" y="20"/>
                    <a:pt x="9" y="26"/>
                    <a:pt x="9" y="32"/>
                  </a:cubicBezTo>
                  <a:cubicBezTo>
                    <a:pt x="9" y="39"/>
                    <a:pt x="11" y="45"/>
                    <a:pt x="16" y="49"/>
                  </a:cubicBezTo>
                  <a:cubicBezTo>
                    <a:pt x="20" y="54"/>
                    <a:pt x="26" y="56"/>
                    <a:pt x="33" y="56"/>
                  </a:cubicBezTo>
                  <a:cubicBezTo>
                    <a:pt x="39" y="56"/>
                    <a:pt x="45" y="54"/>
                    <a:pt x="50" y="49"/>
                  </a:cubicBezTo>
                  <a:cubicBezTo>
                    <a:pt x="50" y="49"/>
                    <a:pt x="51" y="48"/>
                    <a:pt x="51" y="48"/>
                  </a:cubicBezTo>
                  <a:cubicBezTo>
                    <a:pt x="57" y="53"/>
                    <a:pt x="57" y="53"/>
                    <a:pt x="57" y="53"/>
                  </a:cubicBezTo>
                  <a:cubicBezTo>
                    <a:pt x="51" y="60"/>
                    <a:pt x="43" y="64"/>
                    <a:pt x="33" y="64"/>
                  </a:cubicBezTo>
                  <a:cubicBezTo>
                    <a:pt x="15" y="64"/>
                    <a:pt x="0" y="50"/>
                    <a:pt x="0" y="32"/>
                  </a:cubicBezTo>
                  <a:cubicBezTo>
                    <a:pt x="0" y="14"/>
                    <a:pt x="15" y="0"/>
                    <a:pt x="33" y="0"/>
                  </a:cubicBezTo>
                  <a:cubicBezTo>
                    <a:pt x="42" y="0"/>
                    <a:pt x="50" y="3"/>
                    <a:pt x="56" y="9"/>
                  </a:cubicBezTo>
                  <a:cubicBezTo>
                    <a:pt x="65" y="0"/>
                    <a:pt x="65" y="0"/>
                    <a:pt x="65" y="0"/>
                  </a:cubicBezTo>
                  <a:lnTo>
                    <a:pt x="65" y="24"/>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78" name="Freeform 120"/>
            <p:cNvSpPr>
              <a:spLocks noEditPoints="1"/>
            </p:cNvSpPr>
            <p:nvPr/>
          </p:nvSpPr>
          <p:spPr bwMode="auto">
            <a:xfrm>
              <a:off x="3175" y="1404"/>
              <a:ext cx="116" cy="102"/>
            </a:xfrm>
            <a:custGeom>
              <a:avLst/>
              <a:gdLst>
                <a:gd name="T0" fmla="*/ 95 w 95"/>
                <a:gd name="T1" fmla="*/ 34 h 83"/>
                <a:gd name="T2" fmla="*/ 83 w 95"/>
                <a:gd name="T3" fmla="*/ 0 h 83"/>
                <a:gd name="T4" fmla="*/ 83 w 95"/>
                <a:gd name="T5" fmla="*/ 0 h 83"/>
                <a:gd name="T6" fmla="*/ 75 w 95"/>
                <a:gd name="T7" fmla="*/ 0 h 83"/>
                <a:gd name="T8" fmla="*/ 31 w 95"/>
                <a:gd name="T9" fmla="*/ 19 h 83"/>
                <a:gd name="T10" fmla="*/ 30 w 95"/>
                <a:gd name="T11" fmla="*/ 34 h 83"/>
                <a:gd name="T12" fmla="*/ 31 w 95"/>
                <a:gd name="T13" fmla="*/ 49 h 83"/>
                <a:gd name="T14" fmla="*/ 75 w 95"/>
                <a:gd name="T15" fmla="*/ 68 h 83"/>
                <a:gd name="T16" fmla="*/ 83 w 95"/>
                <a:gd name="T17" fmla="*/ 68 h 83"/>
                <a:gd name="T18" fmla="*/ 83 w 95"/>
                <a:gd name="T19" fmla="*/ 68 h 83"/>
                <a:gd name="T20" fmla="*/ 95 w 95"/>
                <a:gd name="T21" fmla="*/ 34 h 83"/>
                <a:gd name="T22" fmla="*/ 80 w 95"/>
                <a:gd name="T23" fmla="*/ 63 h 83"/>
                <a:gd name="T24" fmla="*/ 78 w 95"/>
                <a:gd name="T25" fmla="*/ 61 h 83"/>
                <a:gd name="T26" fmla="*/ 75 w 95"/>
                <a:gd name="T27" fmla="*/ 55 h 83"/>
                <a:gd name="T28" fmla="*/ 71 w 95"/>
                <a:gd name="T29" fmla="*/ 34 h 83"/>
                <a:gd name="T30" fmla="*/ 75 w 95"/>
                <a:gd name="T31" fmla="*/ 13 h 83"/>
                <a:gd name="T32" fmla="*/ 78 w 95"/>
                <a:gd name="T33" fmla="*/ 7 h 83"/>
                <a:gd name="T34" fmla="*/ 80 w 95"/>
                <a:gd name="T35" fmla="*/ 5 h 83"/>
                <a:gd name="T36" fmla="*/ 83 w 95"/>
                <a:gd name="T37" fmla="*/ 7 h 83"/>
                <a:gd name="T38" fmla="*/ 86 w 95"/>
                <a:gd name="T39" fmla="*/ 13 h 83"/>
                <a:gd name="T40" fmla="*/ 89 w 95"/>
                <a:gd name="T41" fmla="*/ 34 h 83"/>
                <a:gd name="T42" fmla="*/ 86 w 95"/>
                <a:gd name="T43" fmla="*/ 55 h 83"/>
                <a:gd name="T44" fmla="*/ 83 w 95"/>
                <a:gd name="T45" fmla="*/ 61 h 83"/>
                <a:gd name="T46" fmla="*/ 80 w 95"/>
                <a:gd name="T47" fmla="*/ 63 h 83"/>
                <a:gd name="T48" fmla="*/ 24 w 95"/>
                <a:gd name="T49" fmla="*/ 34 h 83"/>
                <a:gd name="T50" fmla="*/ 25 w 95"/>
                <a:gd name="T51" fmla="*/ 20 h 83"/>
                <a:gd name="T52" fmla="*/ 12 w 95"/>
                <a:gd name="T53" fmla="*/ 21 h 83"/>
                <a:gd name="T54" fmla="*/ 5 w 95"/>
                <a:gd name="T55" fmla="*/ 21 h 83"/>
                <a:gd name="T56" fmla="*/ 0 w 95"/>
                <a:gd name="T57" fmla="*/ 30 h 83"/>
                <a:gd name="T58" fmla="*/ 0 w 95"/>
                <a:gd name="T59" fmla="*/ 38 h 83"/>
                <a:gd name="T60" fmla="*/ 5 w 95"/>
                <a:gd name="T61" fmla="*/ 47 h 83"/>
                <a:gd name="T62" fmla="*/ 12 w 95"/>
                <a:gd name="T63" fmla="*/ 47 h 83"/>
                <a:gd name="T64" fmla="*/ 25 w 95"/>
                <a:gd name="T65" fmla="*/ 48 h 83"/>
                <a:gd name="T66" fmla="*/ 24 w 95"/>
                <a:gd name="T67" fmla="*/ 34 h 83"/>
                <a:gd name="T68" fmla="*/ 34 w 95"/>
                <a:gd name="T69" fmla="*/ 54 h 83"/>
                <a:gd name="T70" fmla="*/ 23 w 95"/>
                <a:gd name="T71" fmla="*/ 51 h 83"/>
                <a:gd name="T72" fmla="*/ 30 w 95"/>
                <a:gd name="T73" fmla="*/ 81 h 83"/>
                <a:gd name="T74" fmla="*/ 34 w 95"/>
                <a:gd name="T75" fmla="*/ 83 h 83"/>
                <a:gd name="T76" fmla="*/ 44 w 95"/>
                <a:gd name="T77" fmla="*/ 78 h 83"/>
                <a:gd name="T78" fmla="*/ 46 w 95"/>
                <a:gd name="T79" fmla="*/ 75 h 83"/>
                <a:gd name="T80" fmla="*/ 34 w 95"/>
                <a:gd name="T81" fmla="*/ 54 h 83"/>
                <a:gd name="T82" fmla="*/ 80 w 95"/>
                <a:gd name="T83" fmla="*/ 45 h 83"/>
                <a:gd name="T84" fmla="*/ 79 w 95"/>
                <a:gd name="T85" fmla="*/ 44 h 83"/>
                <a:gd name="T86" fmla="*/ 78 w 95"/>
                <a:gd name="T87" fmla="*/ 42 h 83"/>
                <a:gd name="T88" fmla="*/ 77 w 95"/>
                <a:gd name="T89" fmla="*/ 34 h 83"/>
                <a:gd name="T90" fmla="*/ 78 w 95"/>
                <a:gd name="T91" fmla="*/ 26 h 83"/>
                <a:gd name="T92" fmla="*/ 79 w 95"/>
                <a:gd name="T93" fmla="*/ 23 h 83"/>
                <a:gd name="T94" fmla="*/ 80 w 95"/>
                <a:gd name="T95" fmla="*/ 23 h 83"/>
                <a:gd name="T96" fmla="*/ 81 w 95"/>
                <a:gd name="T97" fmla="*/ 23 h 83"/>
                <a:gd name="T98" fmla="*/ 82 w 95"/>
                <a:gd name="T99" fmla="*/ 26 h 83"/>
                <a:gd name="T100" fmla="*/ 84 w 95"/>
                <a:gd name="T101" fmla="*/ 34 h 83"/>
                <a:gd name="T102" fmla="*/ 82 w 95"/>
                <a:gd name="T103" fmla="*/ 42 h 83"/>
                <a:gd name="T104" fmla="*/ 81 w 95"/>
                <a:gd name="T105" fmla="*/ 44 h 83"/>
                <a:gd name="T106" fmla="*/ 80 w 95"/>
                <a:gd name="T107" fmla="*/ 4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83">
                  <a:moveTo>
                    <a:pt x="95" y="34"/>
                  </a:moveTo>
                  <a:cubicBezTo>
                    <a:pt x="95" y="15"/>
                    <a:pt x="90" y="0"/>
                    <a:pt x="83" y="0"/>
                  </a:cubicBezTo>
                  <a:cubicBezTo>
                    <a:pt x="83" y="0"/>
                    <a:pt x="83" y="0"/>
                    <a:pt x="83" y="0"/>
                  </a:cubicBezTo>
                  <a:cubicBezTo>
                    <a:pt x="75" y="0"/>
                    <a:pt x="75" y="0"/>
                    <a:pt x="75" y="0"/>
                  </a:cubicBezTo>
                  <a:cubicBezTo>
                    <a:pt x="75" y="0"/>
                    <a:pt x="57" y="14"/>
                    <a:pt x="31" y="19"/>
                  </a:cubicBezTo>
                  <a:cubicBezTo>
                    <a:pt x="31" y="23"/>
                    <a:pt x="30" y="28"/>
                    <a:pt x="30" y="34"/>
                  </a:cubicBezTo>
                  <a:cubicBezTo>
                    <a:pt x="30" y="40"/>
                    <a:pt x="31" y="45"/>
                    <a:pt x="31" y="49"/>
                  </a:cubicBezTo>
                  <a:cubicBezTo>
                    <a:pt x="57" y="54"/>
                    <a:pt x="75" y="68"/>
                    <a:pt x="75" y="68"/>
                  </a:cubicBezTo>
                  <a:cubicBezTo>
                    <a:pt x="83" y="68"/>
                    <a:pt x="83" y="68"/>
                    <a:pt x="83" y="68"/>
                  </a:cubicBezTo>
                  <a:cubicBezTo>
                    <a:pt x="83" y="68"/>
                    <a:pt x="83" y="68"/>
                    <a:pt x="83" y="68"/>
                  </a:cubicBezTo>
                  <a:cubicBezTo>
                    <a:pt x="90" y="68"/>
                    <a:pt x="95" y="52"/>
                    <a:pt x="95" y="34"/>
                  </a:cubicBezTo>
                  <a:close/>
                  <a:moveTo>
                    <a:pt x="80" y="63"/>
                  </a:moveTo>
                  <a:cubicBezTo>
                    <a:pt x="79" y="63"/>
                    <a:pt x="78" y="62"/>
                    <a:pt x="78" y="61"/>
                  </a:cubicBezTo>
                  <a:cubicBezTo>
                    <a:pt x="77" y="60"/>
                    <a:pt x="76" y="58"/>
                    <a:pt x="75" y="55"/>
                  </a:cubicBezTo>
                  <a:cubicBezTo>
                    <a:pt x="73" y="50"/>
                    <a:pt x="71" y="42"/>
                    <a:pt x="71" y="34"/>
                  </a:cubicBezTo>
                  <a:cubicBezTo>
                    <a:pt x="71" y="26"/>
                    <a:pt x="73" y="18"/>
                    <a:pt x="75" y="13"/>
                  </a:cubicBezTo>
                  <a:cubicBezTo>
                    <a:pt x="76" y="10"/>
                    <a:pt x="77" y="8"/>
                    <a:pt x="78" y="7"/>
                  </a:cubicBezTo>
                  <a:cubicBezTo>
                    <a:pt x="78" y="6"/>
                    <a:pt x="79" y="5"/>
                    <a:pt x="80" y="5"/>
                  </a:cubicBezTo>
                  <a:cubicBezTo>
                    <a:pt x="81" y="5"/>
                    <a:pt x="82" y="6"/>
                    <a:pt x="83" y="7"/>
                  </a:cubicBezTo>
                  <a:cubicBezTo>
                    <a:pt x="84" y="8"/>
                    <a:pt x="85" y="10"/>
                    <a:pt x="86" y="13"/>
                  </a:cubicBezTo>
                  <a:cubicBezTo>
                    <a:pt x="88" y="18"/>
                    <a:pt x="89" y="26"/>
                    <a:pt x="89" y="34"/>
                  </a:cubicBezTo>
                  <a:cubicBezTo>
                    <a:pt x="89" y="42"/>
                    <a:pt x="88" y="50"/>
                    <a:pt x="86" y="55"/>
                  </a:cubicBezTo>
                  <a:cubicBezTo>
                    <a:pt x="85" y="58"/>
                    <a:pt x="84" y="60"/>
                    <a:pt x="83" y="61"/>
                  </a:cubicBezTo>
                  <a:cubicBezTo>
                    <a:pt x="82" y="62"/>
                    <a:pt x="81" y="63"/>
                    <a:pt x="80" y="63"/>
                  </a:cubicBezTo>
                  <a:close/>
                  <a:moveTo>
                    <a:pt x="24" y="34"/>
                  </a:moveTo>
                  <a:cubicBezTo>
                    <a:pt x="24" y="29"/>
                    <a:pt x="24" y="24"/>
                    <a:pt x="25" y="20"/>
                  </a:cubicBezTo>
                  <a:cubicBezTo>
                    <a:pt x="20" y="21"/>
                    <a:pt x="16" y="21"/>
                    <a:pt x="12" y="21"/>
                  </a:cubicBezTo>
                  <a:cubicBezTo>
                    <a:pt x="5" y="21"/>
                    <a:pt x="5" y="21"/>
                    <a:pt x="5" y="21"/>
                  </a:cubicBezTo>
                  <a:cubicBezTo>
                    <a:pt x="0" y="30"/>
                    <a:pt x="0" y="30"/>
                    <a:pt x="0" y="30"/>
                  </a:cubicBezTo>
                  <a:cubicBezTo>
                    <a:pt x="0" y="38"/>
                    <a:pt x="0" y="38"/>
                    <a:pt x="0" y="38"/>
                  </a:cubicBezTo>
                  <a:cubicBezTo>
                    <a:pt x="5" y="47"/>
                    <a:pt x="5" y="47"/>
                    <a:pt x="5" y="47"/>
                  </a:cubicBezTo>
                  <a:cubicBezTo>
                    <a:pt x="5" y="47"/>
                    <a:pt x="5" y="47"/>
                    <a:pt x="12" y="47"/>
                  </a:cubicBezTo>
                  <a:cubicBezTo>
                    <a:pt x="16" y="47"/>
                    <a:pt x="20" y="47"/>
                    <a:pt x="25" y="48"/>
                  </a:cubicBezTo>
                  <a:cubicBezTo>
                    <a:pt x="24" y="43"/>
                    <a:pt x="24" y="39"/>
                    <a:pt x="24" y="34"/>
                  </a:cubicBezTo>
                  <a:close/>
                  <a:moveTo>
                    <a:pt x="34" y="54"/>
                  </a:moveTo>
                  <a:cubicBezTo>
                    <a:pt x="23" y="51"/>
                    <a:pt x="23" y="51"/>
                    <a:pt x="23" y="51"/>
                  </a:cubicBezTo>
                  <a:cubicBezTo>
                    <a:pt x="30" y="81"/>
                    <a:pt x="30" y="81"/>
                    <a:pt x="30" y="81"/>
                  </a:cubicBezTo>
                  <a:cubicBezTo>
                    <a:pt x="31" y="83"/>
                    <a:pt x="32" y="83"/>
                    <a:pt x="34" y="83"/>
                  </a:cubicBezTo>
                  <a:cubicBezTo>
                    <a:pt x="44" y="78"/>
                    <a:pt x="44" y="78"/>
                    <a:pt x="44" y="78"/>
                  </a:cubicBezTo>
                  <a:cubicBezTo>
                    <a:pt x="46" y="78"/>
                    <a:pt x="47" y="76"/>
                    <a:pt x="46" y="75"/>
                  </a:cubicBezTo>
                  <a:lnTo>
                    <a:pt x="34" y="54"/>
                  </a:lnTo>
                  <a:close/>
                  <a:moveTo>
                    <a:pt x="80" y="45"/>
                  </a:moveTo>
                  <a:cubicBezTo>
                    <a:pt x="80" y="45"/>
                    <a:pt x="80" y="45"/>
                    <a:pt x="79" y="44"/>
                  </a:cubicBezTo>
                  <a:cubicBezTo>
                    <a:pt x="79" y="44"/>
                    <a:pt x="79" y="43"/>
                    <a:pt x="78" y="42"/>
                  </a:cubicBezTo>
                  <a:cubicBezTo>
                    <a:pt x="77" y="40"/>
                    <a:pt x="77" y="37"/>
                    <a:pt x="77" y="34"/>
                  </a:cubicBezTo>
                  <a:cubicBezTo>
                    <a:pt x="77" y="31"/>
                    <a:pt x="77" y="28"/>
                    <a:pt x="78" y="26"/>
                  </a:cubicBezTo>
                  <a:cubicBezTo>
                    <a:pt x="79" y="25"/>
                    <a:pt x="79" y="24"/>
                    <a:pt x="79" y="23"/>
                  </a:cubicBezTo>
                  <a:cubicBezTo>
                    <a:pt x="80" y="23"/>
                    <a:pt x="80" y="23"/>
                    <a:pt x="80" y="23"/>
                  </a:cubicBezTo>
                  <a:cubicBezTo>
                    <a:pt x="81" y="23"/>
                    <a:pt x="81" y="23"/>
                    <a:pt x="81" y="23"/>
                  </a:cubicBezTo>
                  <a:cubicBezTo>
                    <a:pt x="82" y="24"/>
                    <a:pt x="82" y="25"/>
                    <a:pt x="82" y="26"/>
                  </a:cubicBezTo>
                  <a:cubicBezTo>
                    <a:pt x="83" y="28"/>
                    <a:pt x="84" y="31"/>
                    <a:pt x="84" y="34"/>
                  </a:cubicBezTo>
                  <a:cubicBezTo>
                    <a:pt x="84" y="37"/>
                    <a:pt x="83" y="40"/>
                    <a:pt x="82" y="42"/>
                  </a:cubicBezTo>
                  <a:cubicBezTo>
                    <a:pt x="82" y="43"/>
                    <a:pt x="82" y="44"/>
                    <a:pt x="81" y="44"/>
                  </a:cubicBezTo>
                  <a:cubicBezTo>
                    <a:pt x="81" y="45"/>
                    <a:pt x="81" y="45"/>
                    <a:pt x="80" y="45"/>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79" name="Freeform 121"/>
            <p:cNvSpPr>
              <a:spLocks noEditPoints="1"/>
            </p:cNvSpPr>
            <p:nvPr/>
          </p:nvSpPr>
          <p:spPr bwMode="auto">
            <a:xfrm>
              <a:off x="3413" y="1074"/>
              <a:ext cx="66" cy="65"/>
            </a:xfrm>
            <a:custGeom>
              <a:avLst/>
              <a:gdLst>
                <a:gd name="T0" fmla="*/ 27 w 54"/>
                <a:gd name="T1" fmla="*/ 0 h 53"/>
                <a:gd name="T2" fmla="*/ 0 w 54"/>
                <a:gd name="T3" fmla="*/ 26 h 53"/>
                <a:gd name="T4" fmla="*/ 27 w 54"/>
                <a:gd name="T5" fmla="*/ 53 h 53"/>
                <a:gd name="T6" fmla="*/ 54 w 54"/>
                <a:gd name="T7" fmla="*/ 26 h 53"/>
                <a:gd name="T8" fmla="*/ 27 w 54"/>
                <a:gd name="T9" fmla="*/ 0 h 53"/>
                <a:gd name="T10" fmla="*/ 16 w 54"/>
                <a:gd name="T11" fmla="*/ 43 h 53"/>
                <a:gd name="T12" fmla="*/ 17 w 54"/>
                <a:gd name="T13" fmla="*/ 38 h 53"/>
                <a:gd name="T14" fmla="*/ 7 w 54"/>
                <a:gd name="T15" fmla="*/ 24 h 53"/>
                <a:gd name="T16" fmla="*/ 13 w 54"/>
                <a:gd name="T17" fmla="*/ 12 h 53"/>
                <a:gd name="T18" fmla="*/ 27 w 54"/>
                <a:gd name="T19" fmla="*/ 6 h 53"/>
                <a:gd name="T20" fmla="*/ 41 w 54"/>
                <a:gd name="T21" fmla="*/ 12 h 53"/>
                <a:gd name="T22" fmla="*/ 47 w 54"/>
                <a:gd name="T23" fmla="*/ 24 h 53"/>
                <a:gd name="T24" fmla="*/ 37 w 54"/>
                <a:gd name="T25" fmla="*/ 38 h 53"/>
                <a:gd name="T26" fmla="*/ 38 w 54"/>
                <a:gd name="T27" fmla="*/ 43 h 53"/>
                <a:gd name="T28" fmla="*/ 27 w 54"/>
                <a:gd name="T29" fmla="*/ 46 h 53"/>
                <a:gd name="T30" fmla="*/ 16 w 54"/>
                <a:gd name="T31" fmla="*/ 43 h 53"/>
                <a:gd name="T32" fmla="*/ 29 w 54"/>
                <a:gd name="T33" fmla="*/ 33 h 53"/>
                <a:gd name="T34" fmla="*/ 30 w 54"/>
                <a:gd name="T35" fmla="*/ 35 h 53"/>
                <a:gd name="T36" fmla="*/ 30 w 54"/>
                <a:gd name="T37" fmla="*/ 38 h 53"/>
                <a:gd name="T38" fmla="*/ 28 w 54"/>
                <a:gd name="T39" fmla="*/ 40 h 53"/>
                <a:gd name="T40" fmla="*/ 25 w 54"/>
                <a:gd name="T41" fmla="*/ 40 h 53"/>
                <a:gd name="T42" fmla="*/ 23 w 54"/>
                <a:gd name="T43" fmla="*/ 38 h 53"/>
                <a:gd name="T44" fmla="*/ 23 w 54"/>
                <a:gd name="T45" fmla="*/ 35 h 53"/>
                <a:gd name="T46" fmla="*/ 25 w 54"/>
                <a:gd name="T47" fmla="*/ 33 h 53"/>
                <a:gd name="T48" fmla="*/ 26 w 54"/>
                <a:gd name="T49" fmla="*/ 10 h 53"/>
                <a:gd name="T50" fmla="*/ 28 w 54"/>
                <a:gd name="T51" fmla="*/ 10 h 53"/>
                <a:gd name="T52" fmla="*/ 29 w 54"/>
                <a:gd name="T5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27" y="0"/>
                  </a:moveTo>
                  <a:cubicBezTo>
                    <a:pt x="12" y="0"/>
                    <a:pt x="0" y="11"/>
                    <a:pt x="0" y="26"/>
                  </a:cubicBezTo>
                  <a:cubicBezTo>
                    <a:pt x="0" y="41"/>
                    <a:pt x="12" y="53"/>
                    <a:pt x="27" y="53"/>
                  </a:cubicBezTo>
                  <a:cubicBezTo>
                    <a:pt x="42" y="53"/>
                    <a:pt x="54" y="41"/>
                    <a:pt x="54" y="26"/>
                  </a:cubicBezTo>
                  <a:cubicBezTo>
                    <a:pt x="54" y="11"/>
                    <a:pt x="42" y="0"/>
                    <a:pt x="27" y="0"/>
                  </a:cubicBezTo>
                  <a:close/>
                  <a:moveTo>
                    <a:pt x="16" y="43"/>
                  </a:moveTo>
                  <a:cubicBezTo>
                    <a:pt x="16" y="41"/>
                    <a:pt x="17" y="40"/>
                    <a:pt x="17" y="38"/>
                  </a:cubicBezTo>
                  <a:cubicBezTo>
                    <a:pt x="17" y="31"/>
                    <a:pt x="13" y="26"/>
                    <a:pt x="7" y="24"/>
                  </a:cubicBezTo>
                  <a:cubicBezTo>
                    <a:pt x="7" y="19"/>
                    <a:pt x="9" y="15"/>
                    <a:pt x="13" y="12"/>
                  </a:cubicBezTo>
                  <a:cubicBezTo>
                    <a:pt x="16" y="8"/>
                    <a:pt x="21" y="6"/>
                    <a:pt x="27" y="6"/>
                  </a:cubicBezTo>
                  <a:cubicBezTo>
                    <a:pt x="32" y="6"/>
                    <a:pt x="37" y="8"/>
                    <a:pt x="41" y="12"/>
                  </a:cubicBezTo>
                  <a:cubicBezTo>
                    <a:pt x="44" y="15"/>
                    <a:pt x="46" y="19"/>
                    <a:pt x="47" y="24"/>
                  </a:cubicBezTo>
                  <a:cubicBezTo>
                    <a:pt x="41" y="26"/>
                    <a:pt x="37" y="31"/>
                    <a:pt x="37" y="38"/>
                  </a:cubicBezTo>
                  <a:cubicBezTo>
                    <a:pt x="37" y="40"/>
                    <a:pt x="37" y="41"/>
                    <a:pt x="38" y="43"/>
                  </a:cubicBezTo>
                  <a:cubicBezTo>
                    <a:pt x="35" y="45"/>
                    <a:pt x="31" y="46"/>
                    <a:pt x="27" y="46"/>
                  </a:cubicBezTo>
                  <a:cubicBezTo>
                    <a:pt x="23" y="46"/>
                    <a:pt x="19" y="45"/>
                    <a:pt x="16" y="43"/>
                  </a:cubicBezTo>
                  <a:close/>
                  <a:moveTo>
                    <a:pt x="29" y="33"/>
                  </a:moveTo>
                  <a:cubicBezTo>
                    <a:pt x="30" y="33"/>
                    <a:pt x="30" y="34"/>
                    <a:pt x="30" y="35"/>
                  </a:cubicBezTo>
                  <a:cubicBezTo>
                    <a:pt x="30" y="38"/>
                    <a:pt x="30" y="38"/>
                    <a:pt x="30" y="38"/>
                  </a:cubicBezTo>
                  <a:cubicBezTo>
                    <a:pt x="30" y="39"/>
                    <a:pt x="29" y="40"/>
                    <a:pt x="28" y="40"/>
                  </a:cubicBezTo>
                  <a:cubicBezTo>
                    <a:pt x="25" y="40"/>
                    <a:pt x="25" y="40"/>
                    <a:pt x="25" y="40"/>
                  </a:cubicBezTo>
                  <a:cubicBezTo>
                    <a:pt x="24" y="40"/>
                    <a:pt x="23" y="39"/>
                    <a:pt x="23" y="38"/>
                  </a:cubicBezTo>
                  <a:cubicBezTo>
                    <a:pt x="23" y="35"/>
                    <a:pt x="23" y="35"/>
                    <a:pt x="23" y="35"/>
                  </a:cubicBezTo>
                  <a:cubicBezTo>
                    <a:pt x="23" y="34"/>
                    <a:pt x="24" y="33"/>
                    <a:pt x="25" y="33"/>
                  </a:cubicBezTo>
                  <a:cubicBezTo>
                    <a:pt x="26" y="10"/>
                    <a:pt x="26" y="10"/>
                    <a:pt x="26" y="10"/>
                  </a:cubicBezTo>
                  <a:cubicBezTo>
                    <a:pt x="28" y="10"/>
                    <a:pt x="28" y="10"/>
                    <a:pt x="28" y="10"/>
                  </a:cubicBezTo>
                  <a:lnTo>
                    <a:pt x="29" y="33"/>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80" name="Freeform 122"/>
            <p:cNvSpPr>
              <a:spLocks noEditPoints="1"/>
            </p:cNvSpPr>
            <p:nvPr/>
          </p:nvSpPr>
          <p:spPr bwMode="auto">
            <a:xfrm>
              <a:off x="2859" y="740"/>
              <a:ext cx="295" cy="1141"/>
            </a:xfrm>
            <a:custGeom>
              <a:avLst/>
              <a:gdLst>
                <a:gd name="T0" fmla="*/ 187 w 240"/>
                <a:gd name="T1" fmla="*/ 868 h 929"/>
                <a:gd name="T2" fmla="*/ 198 w 240"/>
                <a:gd name="T3" fmla="*/ 838 h 929"/>
                <a:gd name="T4" fmla="*/ 221 w 240"/>
                <a:gd name="T5" fmla="*/ 871 h 929"/>
                <a:gd name="T6" fmla="*/ 222 w 240"/>
                <a:gd name="T7" fmla="*/ 863 h 929"/>
                <a:gd name="T8" fmla="*/ 237 w 240"/>
                <a:gd name="T9" fmla="*/ 925 h 929"/>
                <a:gd name="T10" fmla="*/ 219 w 240"/>
                <a:gd name="T11" fmla="*/ 919 h 929"/>
                <a:gd name="T12" fmla="*/ 202 w 240"/>
                <a:gd name="T13" fmla="*/ 927 h 929"/>
                <a:gd name="T14" fmla="*/ 182 w 240"/>
                <a:gd name="T15" fmla="*/ 929 h 929"/>
                <a:gd name="T16" fmla="*/ 170 w 240"/>
                <a:gd name="T17" fmla="*/ 918 h 929"/>
                <a:gd name="T18" fmla="*/ 168 w 240"/>
                <a:gd name="T19" fmla="*/ 907 h 929"/>
                <a:gd name="T20" fmla="*/ 166 w 240"/>
                <a:gd name="T21" fmla="*/ 896 h 929"/>
                <a:gd name="T22" fmla="*/ 153 w 240"/>
                <a:gd name="T23" fmla="*/ 891 h 929"/>
                <a:gd name="T24" fmla="*/ 154 w 240"/>
                <a:gd name="T25" fmla="*/ 867 h 929"/>
                <a:gd name="T26" fmla="*/ 232 w 240"/>
                <a:gd name="T27" fmla="*/ 916 h 929"/>
                <a:gd name="T28" fmla="*/ 226 w 240"/>
                <a:gd name="T29" fmla="*/ 915 h 929"/>
                <a:gd name="T30" fmla="*/ 154 w 240"/>
                <a:gd name="T31" fmla="*/ 885 h 929"/>
                <a:gd name="T32" fmla="*/ 179 w 240"/>
                <a:gd name="T33" fmla="*/ 886 h 929"/>
                <a:gd name="T34" fmla="*/ 178 w 240"/>
                <a:gd name="T35" fmla="*/ 892 h 929"/>
                <a:gd name="T36" fmla="*/ 175 w 240"/>
                <a:gd name="T37" fmla="*/ 901 h 929"/>
                <a:gd name="T38" fmla="*/ 176 w 240"/>
                <a:gd name="T39" fmla="*/ 905 h 929"/>
                <a:gd name="T40" fmla="*/ 177 w 240"/>
                <a:gd name="T41" fmla="*/ 911 h 929"/>
                <a:gd name="T42" fmla="*/ 178 w 240"/>
                <a:gd name="T43" fmla="*/ 915 h 929"/>
                <a:gd name="T44" fmla="*/ 182 w 240"/>
                <a:gd name="T45" fmla="*/ 923 h 929"/>
                <a:gd name="T46" fmla="*/ 188 w 240"/>
                <a:gd name="T47" fmla="*/ 923 h 929"/>
                <a:gd name="T48" fmla="*/ 220 w 240"/>
                <a:gd name="T49" fmla="*/ 912 h 929"/>
                <a:gd name="T50" fmla="*/ 217 w 240"/>
                <a:gd name="T51" fmla="*/ 877 h 929"/>
                <a:gd name="T52" fmla="*/ 198 w 240"/>
                <a:gd name="T53" fmla="*/ 845 h 929"/>
                <a:gd name="T54" fmla="*/ 195 w 240"/>
                <a:gd name="T55" fmla="*/ 868 h 929"/>
                <a:gd name="T56" fmla="*/ 155 w 240"/>
                <a:gd name="T57" fmla="*/ 873 h 929"/>
                <a:gd name="T58" fmla="*/ 154 w 240"/>
                <a:gd name="T59" fmla="*/ 885 h 929"/>
                <a:gd name="T60" fmla="*/ 75 w 240"/>
                <a:gd name="T61" fmla="*/ 0 h 929"/>
                <a:gd name="T62" fmla="*/ 75 w 240"/>
                <a:gd name="T63" fmla="*/ 14 h 929"/>
                <a:gd name="T64" fmla="*/ 59 w 240"/>
                <a:gd name="T65" fmla="*/ 66 h 929"/>
                <a:gd name="T66" fmla="*/ 59 w 240"/>
                <a:gd name="T67" fmla="*/ 42 h 929"/>
                <a:gd name="T68" fmla="*/ 66 w 240"/>
                <a:gd name="T69" fmla="*/ 19 h 929"/>
                <a:gd name="T70" fmla="*/ 33 w 240"/>
                <a:gd name="T71" fmla="*/ 64 h 929"/>
                <a:gd name="T72" fmla="*/ 0 w 240"/>
                <a:gd name="T73" fmla="*/ 64 h 929"/>
                <a:gd name="T74" fmla="*/ 24 w 240"/>
                <a:gd name="T75" fmla="*/ 53 h 929"/>
                <a:gd name="T76" fmla="*/ 24 w 240"/>
                <a:gd name="T77" fmla="*/ 14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0" h="929">
                  <a:moveTo>
                    <a:pt x="154" y="867"/>
                  </a:moveTo>
                  <a:cubicBezTo>
                    <a:pt x="187" y="868"/>
                    <a:pt x="187" y="868"/>
                    <a:pt x="187" y="868"/>
                  </a:cubicBezTo>
                  <a:cubicBezTo>
                    <a:pt x="186" y="860"/>
                    <a:pt x="185" y="858"/>
                    <a:pt x="185" y="850"/>
                  </a:cubicBezTo>
                  <a:cubicBezTo>
                    <a:pt x="185" y="843"/>
                    <a:pt x="191" y="838"/>
                    <a:pt x="198" y="838"/>
                  </a:cubicBezTo>
                  <a:cubicBezTo>
                    <a:pt x="205" y="838"/>
                    <a:pt x="211" y="844"/>
                    <a:pt x="210" y="851"/>
                  </a:cubicBezTo>
                  <a:cubicBezTo>
                    <a:pt x="210" y="861"/>
                    <a:pt x="214" y="866"/>
                    <a:pt x="221" y="871"/>
                  </a:cubicBezTo>
                  <a:cubicBezTo>
                    <a:pt x="221" y="871"/>
                    <a:pt x="221" y="872"/>
                    <a:pt x="221" y="872"/>
                  </a:cubicBezTo>
                  <a:cubicBezTo>
                    <a:pt x="222" y="863"/>
                    <a:pt x="222" y="863"/>
                    <a:pt x="222" y="863"/>
                  </a:cubicBezTo>
                  <a:cubicBezTo>
                    <a:pt x="240" y="864"/>
                    <a:pt x="240" y="864"/>
                    <a:pt x="240" y="864"/>
                  </a:cubicBezTo>
                  <a:cubicBezTo>
                    <a:pt x="237" y="925"/>
                    <a:pt x="237" y="925"/>
                    <a:pt x="237" y="925"/>
                  </a:cubicBezTo>
                  <a:cubicBezTo>
                    <a:pt x="219" y="924"/>
                    <a:pt x="219" y="924"/>
                    <a:pt x="219" y="924"/>
                  </a:cubicBezTo>
                  <a:cubicBezTo>
                    <a:pt x="219" y="919"/>
                    <a:pt x="219" y="919"/>
                    <a:pt x="219" y="919"/>
                  </a:cubicBezTo>
                  <a:cubicBezTo>
                    <a:pt x="213" y="919"/>
                    <a:pt x="212" y="921"/>
                    <a:pt x="209" y="923"/>
                  </a:cubicBezTo>
                  <a:cubicBezTo>
                    <a:pt x="208" y="924"/>
                    <a:pt x="206" y="926"/>
                    <a:pt x="202" y="927"/>
                  </a:cubicBezTo>
                  <a:cubicBezTo>
                    <a:pt x="198" y="929"/>
                    <a:pt x="194" y="929"/>
                    <a:pt x="187" y="929"/>
                  </a:cubicBezTo>
                  <a:cubicBezTo>
                    <a:pt x="182" y="929"/>
                    <a:pt x="182" y="929"/>
                    <a:pt x="182" y="929"/>
                  </a:cubicBezTo>
                  <a:cubicBezTo>
                    <a:pt x="181" y="929"/>
                    <a:pt x="181" y="929"/>
                    <a:pt x="181" y="929"/>
                  </a:cubicBezTo>
                  <a:cubicBezTo>
                    <a:pt x="175" y="929"/>
                    <a:pt x="170" y="924"/>
                    <a:pt x="170" y="918"/>
                  </a:cubicBezTo>
                  <a:cubicBezTo>
                    <a:pt x="170" y="917"/>
                    <a:pt x="171" y="916"/>
                    <a:pt x="171" y="915"/>
                  </a:cubicBezTo>
                  <a:cubicBezTo>
                    <a:pt x="169" y="913"/>
                    <a:pt x="168" y="910"/>
                    <a:pt x="168" y="907"/>
                  </a:cubicBezTo>
                  <a:cubicBezTo>
                    <a:pt x="168" y="906"/>
                    <a:pt x="169" y="905"/>
                    <a:pt x="169" y="904"/>
                  </a:cubicBezTo>
                  <a:cubicBezTo>
                    <a:pt x="167" y="902"/>
                    <a:pt x="166" y="899"/>
                    <a:pt x="166" y="896"/>
                  </a:cubicBezTo>
                  <a:cubicBezTo>
                    <a:pt x="166" y="895"/>
                    <a:pt x="167" y="893"/>
                    <a:pt x="167" y="892"/>
                  </a:cubicBezTo>
                  <a:cubicBezTo>
                    <a:pt x="153" y="891"/>
                    <a:pt x="153" y="891"/>
                    <a:pt x="153" y="891"/>
                  </a:cubicBezTo>
                  <a:cubicBezTo>
                    <a:pt x="147" y="891"/>
                    <a:pt x="141" y="885"/>
                    <a:pt x="142" y="878"/>
                  </a:cubicBezTo>
                  <a:cubicBezTo>
                    <a:pt x="142" y="872"/>
                    <a:pt x="148" y="866"/>
                    <a:pt x="154" y="867"/>
                  </a:cubicBezTo>
                  <a:close/>
                  <a:moveTo>
                    <a:pt x="229" y="919"/>
                  </a:moveTo>
                  <a:cubicBezTo>
                    <a:pt x="230" y="919"/>
                    <a:pt x="232" y="917"/>
                    <a:pt x="232" y="916"/>
                  </a:cubicBezTo>
                  <a:cubicBezTo>
                    <a:pt x="232" y="914"/>
                    <a:pt x="230" y="913"/>
                    <a:pt x="229" y="913"/>
                  </a:cubicBezTo>
                  <a:cubicBezTo>
                    <a:pt x="227" y="912"/>
                    <a:pt x="226" y="914"/>
                    <a:pt x="226" y="915"/>
                  </a:cubicBezTo>
                  <a:cubicBezTo>
                    <a:pt x="226" y="917"/>
                    <a:pt x="227" y="919"/>
                    <a:pt x="229" y="919"/>
                  </a:cubicBezTo>
                  <a:close/>
                  <a:moveTo>
                    <a:pt x="154" y="885"/>
                  </a:moveTo>
                  <a:cubicBezTo>
                    <a:pt x="178" y="886"/>
                    <a:pt x="178" y="886"/>
                    <a:pt x="178" y="886"/>
                  </a:cubicBezTo>
                  <a:cubicBezTo>
                    <a:pt x="179" y="886"/>
                    <a:pt x="179" y="886"/>
                    <a:pt x="179" y="886"/>
                  </a:cubicBezTo>
                  <a:cubicBezTo>
                    <a:pt x="178" y="892"/>
                    <a:pt x="178" y="892"/>
                    <a:pt x="178" y="892"/>
                  </a:cubicBezTo>
                  <a:cubicBezTo>
                    <a:pt x="178" y="892"/>
                    <a:pt x="178" y="892"/>
                    <a:pt x="178" y="892"/>
                  </a:cubicBezTo>
                  <a:cubicBezTo>
                    <a:pt x="175" y="892"/>
                    <a:pt x="173" y="894"/>
                    <a:pt x="173" y="897"/>
                  </a:cubicBezTo>
                  <a:cubicBezTo>
                    <a:pt x="173" y="898"/>
                    <a:pt x="174" y="900"/>
                    <a:pt x="175" y="901"/>
                  </a:cubicBezTo>
                  <a:cubicBezTo>
                    <a:pt x="177" y="903"/>
                    <a:pt x="177" y="903"/>
                    <a:pt x="177" y="903"/>
                  </a:cubicBezTo>
                  <a:cubicBezTo>
                    <a:pt x="176" y="905"/>
                    <a:pt x="176" y="905"/>
                    <a:pt x="176" y="905"/>
                  </a:cubicBezTo>
                  <a:cubicBezTo>
                    <a:pt x="175" y="906"/>
                    <a:pt x="175" y="906"/>
                    <a:pt x="175" y="907"/>
                  </a:cubicBezTo>
                  <a:cubicBezTo>
                    <a:pt x="175" y="909"/>
                    <a:pt x="176" y="910"/>
                    <a:pt x="177" y="911"/>
                  </a:cubicBezTo>
                  <a:cubicBezTo>
                    <a:pt x="179" y="913"/>
                    <a:pt x="179" y="913"/>
                    <a:pt x="179" y="913"/>
                  </a:cubicBezTo>
                  <a:cubicBezTo>
                    <a:pt x="178" y="915"/>
                    <a:pt x="178" y="915"/>
                    <a:pt x="178" y="915"/>
                  </a:cubicBezTo>
                  <a:cubicBezTo>
                    <a:pt x="177" y="916"/>
                    <a:pt x="177" y="917"/>
                    <a:pt x="177" y="918"/>
                  </a:cubicBezTo>
                  <a:cubicBezTo>
                    <a:pt x="177" y="920"/>
                    <a:pt x="179" y="923"/>
                    <a:pt x="182" y="923"/>
                  </a:cubicBezTo>
                  <a:cubicBezTo>
                    <a:pt x="183" y="923"/>
                    <a:pt x="183" y="923"/>
                    <a:pt x="183" y="923"/>
                  </a:cubicBezTo>
                  <a:cubicBezTo>
                    <a:pt x="188" y="923"/>
                    <a:pt x="188" y="923"/>
                    <a:pt x="188" y="923"/>
                  </a:cubicBezTo>
                  <a:cubicBezTo>
                    <a:pt x="200" y="924"/>
                    <a:pt x="202" y="920"/>
                    <a:pt x="205" y="917"/>
                  </a:cubicBezTo>
                  <a:cubicBezTo>
                    <a:pt x="208" y="915"/>
                    <a:pt x="211" y="912"/>
                    <a:pt x="220" y="912"/>
                  </a:cubicBezTo>
                  <a:cubicBezTo>
                    <a:pt x="221" y="880"/>
                    <a:pt x="221" y="880"/>
                    <a:pt x="221" y="880"/>
                  </a:cubicBezTo>
                  <a:cubicBezTo>
                    <a:pt x="219" y="879"/>
                    <a:pt x="218" y="878"/>
                    <a:pt x="217" y="877"/>
                  </a:cubicBezTo>
                  <a:cubicBezTo>
                    <a:pt x="208" y="870"/>
                    <a:pt x="203" y="863"/>
                    <a:pt x="204" y="851"/>
                  </a:cubicBezTo>
                  <a:cubicBezTo>
                    <a:pt x="204" y="848"/>
                    <a:pt x="201" y="845"/>
                    <a:pt x="198" y="845"/>
                  </a:cubicBezTo>
                  <a:cubicBezTo>
                    <a:pt x="195" y="845"/>
                    <a:pt x="192" y="847"/>
                    <a:pt x="192" y="851"/>
                  </a:cubicBezTo>
                  <a:cubicBezTo>
                    <a:pt x="192" y="859"/>
                    <a:pt x="193" y="861"/>
                    <a:pt x="195" y="868"/>
                  </a:cubicBezTo>
                  <a:cubicBezTo>
                    <a:pt x="195" y="871"/>
                    <a:pt x="196" y="873"/>
                    <a:pt x="196" y="874"/>
                  </a:cubicBezTo>
                  <a:cubicBezTo>
                    <a:pt x="155" y="873"/>
                    <a:pt x="155" y="873"/>
                    <a:pt x="155" y="873"/>
                  </a:cubicBezTo>
                  <a:cubicBezTo>
                    <a:pt x="151" y="873"/>
                    <a:pt x="148" y="875"/>
                    <a:pt x="148" y="879"/>
                  </a:cubicBezTo>
                  <a:cubicBezTo>
                    <a:pt x="148" y="882"/>
                    <a:pt x="151" y="885"/>
                    <a:pt x="154" y="885"/>
                  </a:cubicBezTo>
                  <a:close/>
                  <a:moveTo>
                    <a:pt x="24" y="14"/>
                  </a:moveTo>
                  <a:cubicBezTo>
                    <a:pt x="75" y="0"/>
                    <a:pt x="75" y="0"/>
                    <a:pt x="75" y="0"/>
                  </a:cubicBezTo>
                  <a:cubicBezTo>
                    <a:pt x="75" y="5"/>
                    <a:pt x="75" y="5"/>
                    <a:pt x="75" y="5"/>
                  </a:cubicBezTo>
                  <a:cubicBezTo>
                    <a:pt x="75" y="14"/>
                    <a:pt x="75" y="14"/>
                    <a:pt x="75" y="14"/>
                  </a:cubicBezTo>
                  <a:cubicBezTo>
                    <a:pt x="75" y="54"/>
                    <a:pt x="75" y="54"/>
                    <a:pt x="75" y="54"/>
                  </a:cubicBezTo>
                  <a:cubicBezTo>
                    <a:pt x="75" y="61"/>
                    <a:pt x="68" y="66"/>
                    <a:pt x="59" y="66"/>
                  </a:cubicBezTo>
                  <a:cubicBezTo>
                    <a:pt x="50" y="66"/>
                    <a:pt x="42" y="61"/>
                    <a:pt x="42" y="54"/>
                  </a:cubicBezTo>
                  <a:cubicBezTo>
                    <a:pt x="42" y="48"/>
                    <a:pt x="50" y="42"/>
                    <a:pt x="59" y="42"/>
                  </a:cubicBezTo>
                  <a:cubicBezTo>
                    <a:pt x="61" y="42"/>
                    <a:pt x="64" y="43"/>
                    <a:pt x="66" y="44"/>
                  </a:cubicBezTo>
                  <a:cubicBezTo>
                    <a:pt x="66" y="19"/>
                    <a:pt x="66" y="19"/>
                    <a:pt x="66" y="19"/>
                  </a:cubicBezTo>
                  <a:cubicBezTo>
                    <a:pt x="33" y="28"/>
                    <a:pt x="33" y="28"/>
                    <a:pt x="33" y="28"/>
                  </a:cubicBezTo>
                  <a:cubicBezTo>
                    <a:pt x="33" y="64"/>
                    <a:pt x="33" y="64"/>
                    <a:pt x="33" y="64"/>
                  </a:cubicBezTo>
                  <a:cubicBezTo>
                    <a:pt x="33" y="70"/>
                    <a:pt x="26" y="75"/>
                    <a:pt x="16" y="75"/>
                  </a:cubicBezTo>
                  <a:cubicBezTo>
                    <a:pt x="7" y="75"/>
                    <a:pt x="0" y="70"/>
                    <a:pt x="0" y="64"/>
                  </a:cubicBezTo>
                  <a:cubicBezTo>
                    <a:pt x="0" y="57"/>
                    <a:pt x="7" y="52"/>
                    <a:pt x="16" y="52"/>
                  </a:cubicBezTo>
                  <a:cubicBezTo>
                    <a:pt x="19" y="52"/>
                    <a:pt x="21" y="52"/>
                    <a:pt x="24" y="53"/>
                  </a:cubicBezTo>
                  <a:cubicBezTo>
                    <a:pt x="24" y="28"/>
                    <a:pt x="24" y="28"/>
                    <a:pt x="24" y="28"/>
                  </a:cubicBezTo>
                  <a:lnTo>
                    <a:pt x="24" y="14"/>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81" name="Freeform 123"/>
            <p:cNvSpPr>
              <a:spLocks/>
            </p:cNvSpPr>
            <p:nvPr/>
          </p:nvSpPr>
          <p:spPr bwMode="auto">
            <a:xfrm>
              <a:off x="3047" y="1560"/>
              <a:ext cx="91" cy="91"/>
            </a:xfrm>
            <a:custGeom>
              <a:avLst/>
              <a:gdLst>
                <a:gd name="T0" fmla="*/ 45 w 91"/>
                <a:gd name="T1" fmla="*/ 91 h 91"/>
                <a:gd name="T2" fmla="*/ 91 w 91"/>
                <a:gd name="T3" fmla="*/ 46 h 91"/>
                <a:gd name="T4" fmla="*/ 63 w 91"/>
                <a:gd name="T5" fmla="*/ 46 h 91"/>
                <a:gd name="T6" fmla="*/ 63 w 91"/>
                <a:gd name="T7" fmla="*/ 0 h 91"/>
                <a:gd name="T8" fmla="*/ 28 w 91"/>
                <a:gd name="T9" fmla="*/ 0 h 91"/>
                <a:gd name="T10" fmla="*/ 28 w 91"/>
                <a:gd name="T11" fmla="*/ 46 h 91"/>
                <a:gd name="T12" fmla="*/ 0 w 91"/>
                <a:gd name="T13" fmla="*/ 46 h 91"/>
                <a:gd name="T14" fmla="*/ 45 w 91"/>
                <a:gd name="T15" fmla="*/ 91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91">
                  <a:moveTo>
                    <a:pt x="45" y="91"/>
                  </a:moveTo>
                  <a:lnTo>
                    <a:pt x="91" y="46"/>
                  </a:lnTo>
                  <a:lnTo>
                    <a:pt x="63" y="46"/>
                  </a:lnTo>
                  <a:lnTo>
                    <a:pt x="63" y="0"/>
                  </a:lnTo>
                  <a:lnTo>
                    <a:pt x="28" y="0"/>
                  </a:lnTo>
                  <a:lnTo>
                    <a:pt x="28" y="46"/>
                  </a:lnTo>
                  <a:lnTo>
                    <a:pt x="0" y="46"/>
                  </a:lnTo>
                  <a:lnTo>
                    <a:pt x="45" y="91"/>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82" name="Freeform 124"/>
            <p:cNvSpPr>
              <a:spLocks noEditPoints="1"/>
            </p:cNvSpPr>
            <p:nvPr/>
          </p:nvSpPr>
          <p:spPr bwMode="auto">
            <a:xfrm>
              <a:off x="2946" y="1963"/>
              <a:ext cx="78" cy="77"/>
            </a:xfrm>
            <a:custGeom>
              <a:avLst/>
              <a:gdLst>
                <a:gd name="T0" fmla="*/ 32 w 63"/>
                <a:gd name="T1" fmla="*/ 62 h 62"/>
                <a:gd name="T2" fmla="*/ 0 w 63"/>
                <a:gd name="T3" fmla="*/ 31 h 62"/>
                <a:gd name="T4" fmla="*/ 32 w 63"/>
                <a:gd name="T5" fmla="*/ 0 h 62"/>
                <a:gd name="T6" fmla="*/ 63 w 63"/>
                <a:gd name="T7" fmla="*/ 31 h 62"/>
                <a:gd name="T8" fmla="*/ 32 w 63"/>
                <a:gd name="T9" fmla="*/ 62 h 62"/>
                <a:gd name="T10" fmla="*/ 58 w 63"/>
                <a:gd name="T11" fmla="*/ 35 h 62"/>
                <a:gd name="T12" fmla="*/ 41 w 63"/>
                <a:gd name="T13" fmla="*/ 34 h 62"/>
                <a:gd name="T14" fmla="*/ 46 w 63"/>
                <a:gd name="T15" fmla="*/ 53 h 62"/>
                <a:gd name="T16" fmla="*/ 58 w 63"/>
                <a:gd name="T17" fmla="*/ 35 h 62"/>
                <a:gd name="T18" fmla="*/ 42 w 63"/>
                <a:gd name="T19" fmla="*/ 56 h 62"/>
                <a:gd name="T20" fmla="*/ 36 w 63"/>
                <a:gd name="T21" fmla="*/ 36 h 62"/>
                <a:gd name="T22" fmla="*/ 36 w 63"/>
                <a:gd name="T23" fmla="*/ 36 h 62"/>
                <a:gd name="T24" fmla="*/ 15 w 63"/>
                <a:gd name="T25" fmla="*/ 52 h 62"/>
                <a:gd name="T26" fmla="*/ 32 w 63"/>
                <a:gd name="T27" fmla="*/ 58 h 62"/>
                <a:gd name="T28" fmla="*/ 42 w 63"/>
                <a:gd name="T29" fmla="*/ 56 h 62"/>
                <a:gd name="T30" fmla="*/ 12 w 63"/>
                <a:gd name="T31" fmla="*/ 49 h 62"/>
                <a:gd name="T32" fmla="*/ 33 w 63"/>
                <a:gd name="T33" fmla="*/ 31 h 62"/>
                <a:gd name="T34" fmla="*/ 34 w 63"/>
                <a:gd name="T35" fmla="*/ 31 h 62"/>
                <a:gd name="T36" fmla="*/ 32 w 63"/>
                <a:gd name="T37" fmla="*/ 27 h 62"/>
                <a:gd name="T38" fmla="*/ 5 w 63"/>
                <a:gd name="T39" fmla="*/ 30 h 62"/>
                <a:gd name="T40" fmla="*/ 5 w 63"/>
                <a:gd name="T41" fmla="*/ 31 h 62"/>
                <a:gd name="T42" fmla="*/ 12 w 63"/>
                <a:gd name="T43" fmla="*/ 49 h 62"/>
                <a:gd name="T44" fmla="*/ 5 w 63"/>
                <a:gd name="T45" fmla="*/ 26 h 62"/>
                <a:gd name="T46" fmla="*/ 30 w 63"/>
                <a:gd name="T47" fmla="*/ 23 h 62"/>
                <a:gd name="T48" fmla="*/ 20 w 63"/>
                <a:gd name="T49" fmla="*/ 7 h 62"/>
                <a:gd name="T50" fmla="*/ 5 w 63"/>
                <a:gd name="T51" fmla="*/ 26 h 62"/>
                <a:gd name="T52" fmla="*/ 25 w 63"/>
                <a:gd name="T53" fmla="*/ 5 h 62"/>
                <a:gd name="T54" fmla="*/ 35 w 63"/>
                <a:gd name="T55" fmla="*/ 21 h 62"/>
                <a:gd name="T56" fmla="*/ 49 w 63"/>
                <a:gd name="T57" fmla="*/ 11 h 62"/>
                <a:gd name="T58" fmla="*/ 32 w 63"/>
                <a:gd name="T59" fmla="*/ 5 h 62"/>
                <a:gd name="T60" fmla="*/ 25 w 63"/>
                <a:gd name="T61" fmla="*/ 5 h 62"/>
                <a:gd name="T62" fmla="*/ 52 w 63"/>
                <a:gd name="T63" fmla="*/ 14 h 62"/>
                <a:gd name="T64" fmla="*/ 37 w 63"/>
                <a:gd name="T65" fmla="*/ 25 h 62"/>
                <a:gd name="T66" fmla="*/ 39 w 63"/>
                <a:gd name="T67" fmla="*/ 29 h 62"/>
                <a:gd name="T68" fmla="*/ 40 w 63"/>
                <a:gd name="T69" fmla="*/ 30 h 62"/>
                <a:gd name="T70" fmla="*/ 58 w 63"/>
                <a:gd name="T71" fmla="*/ 31 h 62"/>
                <a:gd name="T72" fmla="*/ 52 w 63"/>
                <a:gd name="T73" fmla="*/ 1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3" h="62">
                  <a:moveTo>
                    <a:pt x="32" y="62"/>
                  </a:moveTo>
                  <a:cubicBezTo>
                    <a:pt x="14" y="62"/>
                    <a:pt x="0" y="48"/>
                    <a:pt x="0" y="31"/>
                  </a:cubicBezTo>
                  <a:cubicBezTo>
                    <a:pt x="0" y="14"/>
                    <a:pt x="14" y="0"/>
                    <a:pt x="32" y="0"/>
                  </a:cubicBezTo>
                  <a:cubicBezTo>
                    <a:pt x="49" y="0"/>
                    <a:pt x="63" y="14"/>
                    <a:pt x="63" y="31"/>
                  </a:cubicBezTo>
                  <a:cubicBezTo>
                    <a:pt x="63" y="48"/>
                    <a:pt x="49" y="62"/>
                    <a:pt x="32" y="62"/>
                  </a:cubicBezTo>
                  <a:close/>
                  <a:moveTo>
                    <a:pt x="58" y="35"/>
                  </a:moveTo>
                  <a:cubicBezTo>
                    <a:pt x="57" y="35"/>
                    <a:pt x="50" y="33"/>
                    <a:pt x="41" y="34"/>
                  </a:cubicBezTo>
                  <a:cubicBezTo>
                    <a:pt x="45" y="44"/>
                    <a:pt x="46" y="52"/>
                    <a:pt x="46" y="53"/>
                  </a:cubicBezTo>
                  <a:cubicBezTo>
                    <a:pt x="52" y="49"/>
                    <a:pt x="57" y="43"/>
                    <a:pt x="58" y="35"/>
                  </a:cubicBezTo>
                  <a:close/>
                  <a:moveTo>
                    <a:pt x="42" y="56"/>
                  </a:moveTo>
                  <a:cubicBezTo>
                    <a:pt x="41" y="53"/>
                    <a:pt x="40" y="45"/>
                    <a:pt x="36" y="36"/>
                  </a:cubicBezTo>
                  <a:cubicBezTo>
                    <a:pt x="36" y="36"/>
                    <a:pt x="36" y="36"/>
                    <a:pt x="36" y="36"/>
                  </a:cubicBezTo>
                  <a:cubicBezTo>
                    <a:pt x="21" y="41"/>
                    <a:pt x="16" y="51"/>
                    <a:pt x="15" y="52"/>
                  </a:cubicBezTo>
                  <a:cubicBezTo>
                    <a:pt x="20" y="56"/>
                    <a:pt x="25" y="58"/>
                    <a:pt x="32" y="58"/>
                  </a:cubicBezTo>
                  <a:cubicBezTo>
                    <a:pt x="35" y="58"/>
                    <a:pt x="39" y="57"/>
                    <a:pt x="42" y="56"/>
                  </a:cubicBezTo>
                  <a:close/>
                  <a:moveTo>
                    <a:pt x="12" y="49"/>
                  </a:moveTo>
                  <a:cubicBezTo>
                    <a:pt x="12" y="48"/>
                    <a:pt x="20" y="36"/>
                    <a:pt x="33" y="31"/>
                  </a:cubicBezTo>
                  <a:cubicBezTo>
                    <a:pt x="34" y="31"/>
                    <a:pt x="34" y="31"/>
                    <a:pt x="34" y="31"/>
                  </a:cubicBezTo>
                  <a:cubicBezTo>
                    <a:pt x="34" y="30"/>
                    <a:pt x="33" y="28"/>
                    <a:pt x="32" y="27"/>
                  </a:cubicBezTo>
                  <a:cubicBezTo>
                    <a:pt x="19" y="31"/>
                    <a:pt x="6" y="30"/>
                    <a:pt x="5" y="30"/>
                  </a:cubicBezTo>
                  <a:cubicBezTo>
                    <a:pt x="5" y="31"/>
                    <a:pt x="5" y="31"/>
                    <a:pt x="5" y="31"/>
                  </a:cubicBezTo>
                  <a:cubicBezTo>
                    <a:pt x="5" y="38"/>
                    <a:pt x="8" y="44"/>
                    <a:pt x="12" y="49"/>
                  </a:cubicBezTo>
                  <a:close/>
                  <a:moveTo>
                    <a:pt x="5" y="26"/>
                  </a:moveTo>
                  <a:cubicBezTo>
                    <a:pt x="7" y="26"/>
                    <a:pt x="18" y="26"/>
                    <a:pt x="30" y="23"/>
                  </a:cubicBezTo>
                  <a:cubicBezTo>
                    <a:pt x="26" y="15"/>
                    <a:pt x="21" y="8"/>
                    <a:pt x="20" y="7"/>
                  </a:cubicBezTo>
                  <a:cubicBezTo>
                    <a:pt x="13" y="11"/>
                    <a:pt x="7" y="18"/>
                    <a:pt x="5" y="26"/>
                  </a:cubicBezTo>
                  <a:close/>
                  <a:moveTo>
                    <a:pt x="25" y="5"/>
                  </a:moveTo>
                  <a:cubicBezTo>
                    <a:pt x="26" y="6"/>
                    <a:pt x="31" y="13"/>
                    <a:pt x="35" y="21"/>
                  </a:cubicBezTo>
                  <a:cubicBezTo>
                    <a:pt x="45" y="17"/>
                    <a:pt x="49" y="12"/>
                    <a:pt x="49" y="11"/>
                  </a:cubicBezTo>
                  <a:cubicBezTo>
                    <a:pt x="44" y="7"/>
                    <a:pt x="38" y="5"/>
                    <a:pt x="32" y="5"/>
                  </a:cubicBezTo>
                  <a:cubicBezTo>
                    <a:pt x="29" y="5"/>
                    <a:pt x="27" y="5"/>
                    <a:pt x="25" y="5"/>
                  </a:cubicBezTo>
                  <a:close/>
                  <a:moveTo>
                    <a:pt x="52" y="14"/>
                  </a:moveTo>
                  <a:cubicBezTo>
                    <a:pt x="52" y="15"/>
                    <a:pt x="47" y="21"/>
                    <a:pt x="37" y="25"/>
                  </a:cubicBezTo>
                  <a:cubicBezTo>
                    <a:pt x="38" y="26"/>
                    <a:pt x="38" y="27"/>
                    <a:pt x="39" y="29"/>
                  </a:cubicBezTo>
                  <a:cubicBezTo>
                    <a:pt x="39" y="29"/>
                    <a:pt x="39" y="30"/>
                    <a:pt x="40" y="30"/>
                  </a:cubicBezTo>
                  <a:cubicBezTo>
                    <a:pt x="48" y="29"/>
                    <a:pt x="57" y="31"/>
                    <a:pt x="58" y="31"/>
                  </a:cubicBezTo>
                  <a:cubicBezTo>
                    <a:pt x="58" y="25"/>
                    <a:pt x="56" y="19"/>
                    <a:pt x="52" y="14"/>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83" name="Freeform 125"/>
            <p:cNvSpPr>
              <a:spLocks noEditPoints="1"/>
            </p:cNvSpPr>
            <p:nvPr/>
          </p:nvSpPr>
          <p:spPr bwMode="auto">
            <a:xfrm>
              <a:off x="2922" y="2371"/>
              <a:ext cx="80" cy="70"/>
            </a:xfrm>
            <a:custGeom>
              <a:avLst/>
              <a:gdLst>
                <a:gd name="T0" fmla="*/ 65 w 65"/>
                <a:gd name="T1" fmla="*/ 18 h 57"/>
                <a:gd name="T2" fmla="*/ 47 w 65"/>
                <a:gd name="T3" fmla="*/ 0 h 57"/>
                <a:gd name="T4" fmla="*/ 32 w 65"/>
                <a:gd name="T5" fmla="*/ 6 h 57"/>
                <a:gd name="T6" fmla="*/ 18 w 65"/>
                <a:gd name="T7" fmla="*/ 0 h 57"/>
                <a:gd name="T8" fmla="*/ 0 w 65"/>
                <a:gd name="T9" fmla="*/ 18 h 57"/>
                <a:gd name="T10" fmla="*/ 6 w 65"/>
                <a:gd name="T11" fmla="*/ 32 h 57"/>
                <a:gd name="T12" fmla="*/ 6 w 65"/>
                <a:gd name="T13" fmla="*/ 32 h 57"/>
                <a:gd name="T14" fmla="*/ 26 w 65"/>
                <a:gd name="T15" fmla="*/ 53 h 57"/>
                <a:gd name="T16" fmla="*/ 32 w 65"/>
                <a:gd name="T17" fmla="*/ 57 h 57"/>
                <a:gd name="T18" fmla="*/ 39 w 65"/>
                <a:gd name="T19" fmla="*/ 53 h 57"/>
                <a:gd name="T20" fmla="*/ 59 w 65"/>
                <a:gd name="T21" fmla="*/ 32 h 57"/>
                <a:gd name="T22" fmla="*/ 59 w 65"/>
                <a:gd name="T23" fmla="*/ 32 h 57"/>
                <a:gd name="T24" fmla="*/ 65 w 65"/>
                <a:gd name="T25" fmla="*/ 18 h 57"/>
                <a:gd name="T26" fmla="*/ 54 w 65"/>
                <a:gd name="T27" fmla="*/ 26 h 57"/>
                <a:gd name="T28" fmla="*/ 33 w 65"/>
                <a:gd name="T29" fmla="*/ 47 h 57"/>
                <a:gd name="T30" fmla="*/ 32 w 65"/>
                <a:gd name="T31" fmla="*/ 48 h 57"/>
                <a:gd name="T32" fmla="*/ 32 w 65"/>
                <a:gd name="T33" fmla="*/ 47 h 57"/>
                <a:gd name="T34" fmla="*/ 11 w 65"/>
                <a:gd name="T35" fmla="*/ 26 h 57"/>
                <a:gd name="T36" fmla="*/ 8 w 65"/>
                <a:gd name="T37" fmla="*/ 18 h 57"/>
                <a:gd name="T38" fmla="*/ 18 w 65"/>
                <a:gd name="T39" fmla="*/ 8 h 57"/>
                <a:gd name="T40" fmla="*/ 26 w 65"/>
                <a:gd name="T41" fmla="*/ 11 h 57"/>
                <a:gd name="T42" fmla="*/ 32 w 65"/>
                <a:gd name="T43" fmla="*/ 18 h 57"/>
                <a:gd name="T44" fmla="*/ 39 w 65"/>
                <a:gd name="T45" fmla="*/ 11 h 57"/>
                <a:gd name="T46" fmla="*/ 47 w 65"/>
                <a:gd name="T47" fmla="*/ 8 h 57"/>
                <a:gd name="T48" fmla="*/ 57 w 65"/>
                <a:gd name="T49" fmla="*/ 18 h 57"/>
                <a:gd name="T50" fmla="*/ 54 w 65"/>
                <a:gd name="T51" fmla="*/ 2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 h="57">
                  <a:moveTo>
                    <a:pt x="65" y="18"/>
                  </a:moveTo>
                  <a:cubicBezTo>
                    <a:pt x="65" y="8"/>
                    <a:pt x="57" y="0"/>
                    <a:pt x="47" y="0"/>
                  </a:cubicBezTo>
                  <a:cubicBezTo>
                    <a:pt x="41" y="0"/>
                    <a:pt x="36" y="2"/>
                    <a:pt x="32" y="6"/>
                  </a:cubicBezTo>
                  <a:cubicBezTo>
                    <a:pt x="29" y="2"/>
                    <a:pt x="24" y="0"/>
                    <a:pt x="18" y="0"/>
                  </a:cubicBezTo>
                  <a:cubicBezTo>
                    <a:pt x="8" y="0"/>
                    <a:pt x="0" y="8"/>
                    <a:pt x="0" y="18"/>
                  </a:cubicBezTo>
                  <a:cubicBezTo>
                    <a:pt x="0" y="24"/>
                    <a:pt x="2" y="29"/>
                    <a:pt x="6" y="32"/>
                  </a:cubicBezTo>
                  <a:cubicBezTo>
                    <a:pt x="6" y="32"/>
                    <a:pt x="6" y="32"/>
                    <a:pt x="6" y="32"/>
                  </a:cubicBezTo>
                  <a:cubicBezTo>
                    <a:pt x="26" y="53"/>
                    <a:pt x="26" y="53"/>
                    <a:pt x="26" y="53"/>
                  </a:cubicBezTo>
                  <a:cubicBezTo>
                    <a:pt x="28" y="55"/>
                    <a:pt x="30" y="57"/>
                    <a:pt x="32" y="57"/>
                  </a:cubicBezTo>
                  <a:cubicBezTo>
                    <a:pt x="35" y="57"/>
                    <a:pt x="37" y="55"/>
                    <a:pt x="39" y="53"/>
                  </a:cubicBezTo>
                  <a:cubicBezTo>
                    <a:pt x="59" y="32"/>
                    <a:pt x="59" y="32"/>
                    <a:pt x="59" y="32"/>
                  </a:cubicBezTo>
                  <a:cubicBezTo>
                    <a:pt x="59" y="32"/>
                    <a:pt x="59" y="32"/>
                    <a:pt x="59" y="32"/>
                  </a:cubicBezTo>
                  <a:cubicBezTo>
                    <a:pt x="63" y="29"/>
                    <a:pt x="65" y="24"/>
                    <a:pt x="65" y="18"/>
                  </a:cubicBezTo>
                  <a:close/>
                  <a:moveTo>
                    <a:pt x="54" y="26"/>
                  </a:moveTo>
                  <a:cubicBezTo>
                    <a:pt x="33" y="47"/>
                    <a:pt x="33" y="47"/>
                    <a:pt x="33" y="47"/>
                  </a:cubicBezTo>
                  <a:cubicBezTo>
                    <a:pt x="33" y="47"/>
                    <a:pt x="33" y="47"/>
                    <a:pt x="32" y="48"/>
                  </a:cubicBezTo>
                  <a:cubicBezTo>
                    <a:pt x="32" y="47"/>
                    <a:pt x="32" y="47"/>
                    <a:pt x="32" y="47"/>
                  </a:cubicBezTo>
                  <a:cubicBezTo>
                    <a:pt x="11" y="26"/>
                    <a:pt x="11" y="26"/>
                    <a:pt x="11" y="26"/>
                  </a:cubicBezTo>
                  <a:cubicBezTo>
                    <a:pt x="9" y="24"/>
                    <a:pt x="8" y="21"/>
                    <a:pt x="8" y="18"/>
                  </a:cubicBezTo>
                  <a:cubicBezTo>
                    <a:pt x="8" y="13"/>
                    <a:pt x="13" y="8"/>
                    <a:pt x="18" y="8"/>
                  </a:cubicBezTo>
                  <a:cubicBezTo>
                    <a:pt x="22" y="8"/>
                    <a:pt x="24" y="9"/>
                    <a:pt x="26" y="11"/>
                  </a:cubicBezTo>
                  <a:cubicBezTo>
                    <a:pt x="32" y="18"/>
                    <a:pt x="32" y="18"/>
                    <a:pt x="32" y="18"/>
                  </a:cubicBezTo>
                  <a:cubicBezTo>
                    <a:pt x="39" y="11"/>
                    <a:pt x="39" y="11"/>
                    <a:pt x="39" y="11"/>
                  </a:cubicBezTo>
                  <a:cubicBezTo>
                    <a:pt x="41" y="9"/>
                    <a:pt x="43" y="8"/>
                    <a:pt x="47" y="8"/>
                  </a:cubicBezTo>
                  <a:cubicBezTo>
                    <a:pt x="52" y="8"/>
                    <a:pt x="57" y="13"/>
                    <a:pt x="57" y="18"/>
                  </a:cubicBezTo>
                  <a:cubicBezTo>
                    <a:pt x="57" y="21"/>
                    <a:pt x="56" y="24"/>
                    <a:pt x="54" y="26"/>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84" name="Freeform 126"/>
            <p:cNvSpPr>
              <a:spLocks noEditPoints="1"/>
            </p:cNvSpPr>
            <p:nvPr/>
          </p:nvSpPr>
          <p:spPr bwMode="auto">
            <a:xfrm>
              <a:off x="2844" y="2149"/>
              <a:ext cx="79" cy="58"/>
            </a:xfrm>
            <a:custGeom>
              <a:avLst/>
              <a:gdLst>
                <a:gd name="T0" fmla="*/ 56 w 64"/>
                <a:gd name="T1" fmla="*/ 8 h 47"/>
                <a:gd name="T2" fmla="*/ 56 w 64"/>
                <a:gd name="T3" fmla="*/ 0 h 47"/>
                <a:gd name="T4" fmla="*/ 0 w 64"/>
                <a:gd name="T5" fmla="*/ 0 h 47"/>
                <a:gd name="T6" fmla="*/ 0 w 64"/>
                <a:gd name="T7" fmla="*/ 43 h 47"/>
                <a:gd name="T8" fmla="*/ 4 w 64"/>
                <a:gd name="T9" fmla="*/ 47 h 47"/>
                <a:gd name="T10" fmla="*/ 58 w 64"/>
                <a:gd name="T11" fmla="*/ 47 h 47"/>
                <a:gd name="T12" fmla="*/ 64 w 64"/>
                <a:gd name="T13" fmla="*/ 41 h 47"/>
                <a:gd name="T14" fmla="*/ 64 w 64"/>
                <a:gd name="T15" fmla="*/ 8 h 47"/>
                <a:gd name="T16" fmla="*/ 56 w 64"/>
                <a:gd name="T17" fmla="*/ 8 h 47"/>
                <a:gd name="T18" fmla="*/ 52 w 64"/>
                <a:gd name="T19" fmla="*/ 43 h 47"/>
                <a:gd name="T20" fmla="*/ 4 w 64"/>
                <a:gd name="T21" fmla="*/ 43 h 47"/>
                <a:gd name="T22" fmla="*/ 4 w 64"/>
                <a:gd name="T23" fmla="*/ 4 h 47"/>
                <a:gd name="T24" fmla="*/ 52 w 64"/>
                <a:gd name="T25" fmla="*/ 4 h 47"/>
                <a:gd name="T26" fmla="*/ 52 w 64"/>
                <a:gd name="T27" fmla="*/ 43 h 47"/>
                <a:gd name="T28" fmla="*/ 8 w 64"/>
                <a:gd name="T29" fmla="*/ 12 h 47"/>
                <a:gd name="T30" fmla="*/ 48 w 64"/>
                <a:gd name="T31" fmla="*/ 12 h 47"/>
                <a:gd name="T32" fmla="*/ 48 w 64"/>
                <a:gd name="T33" fmla="*/ 16 h 47"/>
                <a:gd name="T34" fmla="*/ 8 w 64"/>
                <a:gd name="T35" fmla="*/ 16 h 47"/>
                <a:gd name="T36" fmla="*/ 8 w 64"/>
                <a:gd name="T37" fmla="*/ 12 h 47"/>
                <a:gd name="T38" fmla="*/ 32 w 64"/>
                <a:gd name="T39" fmla="*/ 20 h 47"/>
                <a:gd name="T40" fmla="*/ 48 w 64"/>
                <a:gd name="T41" fmla="*/ 20 h 47"/>
                <a:gd name="T42" fmla="*/ 48 w 64"/>
                <a:gd name="T43" fmla="*/ 24 h 47"/>
                <a:gd name="T44" fmla="*/ 32 w 64"/>
                <a:gd name="T45" fmla="*/ 24 h 47"/>
                <a:gd name="T46" fmla="*/ 32 w 64"/>
                <a:gd name="T47" fmla="*/ 20 h 47"/>
                <a:gd name="T48" fmla="*/ 32 w 64"/>
                <a:gd name="T49" fmla="*/ 28 h 47"/>
                <a:gd name="T50" fmla="*/ 48 w 64"/>
                <a:gd name="T51" fmla="*/ 28 h 47"/>
                <a:gd name="T52" fmla="*/ 48 w 64"/>
                <a:gd name="T53" fmla="*/ 32 h 47"/>
                <a:gd name="T54" fmla="*/ 32 w 64"/>
                <a:gd name="T55" fmla="*/ 32 h 47"/>
                <a:gd name="T56" fmla="*/ 32 w 64"/>
                <a:gd name="T57" fmla="*/ 28 h 47"/>
                <a:gd name="T58" fmla="*/ 32 w 64"/>
                <a:gd name="T59" fmla="*/ 36 h 47"/>
                <a:gd name="T60" fmla="*/ 44 w 64"/>
                <a:gd name="T61" fmla="*/ 36 h 47"/>
                <a:gd name="T62" fmla="*/ 44 w 64"/>
                <a:gd name="T63" fmla="*/ 40 h 47"/>
                <a:gd name="T64" fmla="*/ 32 w 64"/>
                <a:gd name="T65" fmla="*/ 40 h 47"/>
                <a:gd name="T66" fmla="*/ 32 w 64"/>
                <a:gd name="T67" fmla="*/ 36 h 47"/>
                <a:gd name="T68" fmla="*/ 8 w 64"/>
                <a:gd name="T69" fmla="*/ 20 h 47"/>
                <a:gd name="T70" fmla="*/ 28 w 64"/>
                <a:gd name="T71" fmla="*/ 20 h 47"/>
                <a:gd name="T72" fmla="*/ 28 w 64"/>
                <a:gd name="T73" fmla="*/ 40 h 47"/>
                <a:gd name="T74" fmla="*/ 8 w 64"/>
                <a:gd name="T75" fmla="*/ 40 h 47"/>
                <a:gd name="T76" fmla="*/ 8 w 64"/>
                <a:gd name="T77"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4" h="47">
                  <a:moveTo>
                    <a:pt x="56" y="8"/>
                  </a:moveTo>
                  <a:cubicBezTo>
                    <a:pt x="56" y="0"/>
                    <a:pt x="56" y="0"/>
                    <a:pt x="56" y="0"/>
                  </a:cubicBezTo>
                  <a:cubicBezTo>
                    <a:pt x="0" y="0"/>
                    <a:pt x="0" y="0"/>
                    <a:pt x="0" y="0"/>
                  </a:cubicBezTo>
                  <a:cubicBezTo>
                    <a:pt x="0" y="43"/>
                    <a:pt x="0" y="43"/>
                    <a:pt x="0" y="43"/>
                  </a:cubicBezTo>
                  <a:cubicBezTo>
                    <a:pt x="0" y="46"/>
                    <a:pt x="2" y="47"/>
                    <a:pt x="4" y="47"/>
                  </a:cubicBezTo>
                  <a:cubicBezTo>
                    <a:pt x="58" y="47"/>
                    <a:pt x="58" y="47"/>
                    <a:pt x="58" y="47"/>
                  </a:cubicBezTo>
                  <a:cubicBezTo>
                    <a:pt x="61" y="47"/>
                    <a:pt x="64" y="45"/>
                    <a:pt x="64" y="41"/>
                  </a:cubicBezTo>
                  <a:cubicBezTo>
                    <a:pt x="64" y="8"/>
                    <a:pt x="64" y="8"/>
                    <a:pt x="64" y="8"/>
                  </a:cubicBezTo>
                  <a:lnTo>
                    <a:pt x="56" y="8"/>
                  </a:lnTo>
                  <a:close/>
                  <a:moveTo>
                    <a:pt x="52" y="43"/>
                  </a:moveTo>
                  <a:cubicBezTo>
                    <a:pt x="4" y="43"/>
                    <a:pt x="4" y="43"/>
                    <a:pt x="4" y="43"/>
                  </a:cubicBezTo>
                  <a:cubicBezTo>
                    <a:pt x="4" y="4"/>
                    <a:pt x="4" y="4"/>
                    <a:pt x="4" y="4"/>
                  </a:cubicBezTo>
                  <a:cubicBezTo>
                    <a:pt x="52" y="4"/>
                    <a:pt x="52" y="4"/>
                    <a:pt x="52" y="4"/>
                  </a:cubicBezTo>
                  <a:lnTo>
                    <a:pt x="52" y="43"/>
                  </a:lnTo>
                  <a:close/>
                  <a:moveTo>
                    <a:pt x="8" y="12"/>
                  </a:moveTo>
                  <a:cubicBezTo>
                    <a:pt x="48" y="12"/>
                    <a:pt x="48" y="12"/>
                    <a:pt x="48" y="12"/>
                  </a:cubicBezTo>
                  <a:cubicBezTo>
                    <a:pt x="48" y="16"/>
                    <a:pt x="48" y="16"/>
                    <a:pt x="48" y="16"/>
                  </a:cubicBezTo>
                  <a:cubicBezTo>
                    <a:pt x="8" y="16"/>
                    <a:pt x="8" y="16"/>
                    <a:pt x="8" y="16"/>
                  </a:cubicBezTo>
                  <a:lnTo>
                    <a:pt x="8" y="12"/>
                  </a:lnTo>
                  <a:close/>
                  <a:moveTo>
                    <a:pt x="32" y="20"/>
                  </a:moveTo>
                  <a:cubicBezTo>
                    <a:pt x="48" y="20"/>
                    <a:pt x="48" y="20"/>
                    <a:pt x="48" y="20"/>
                  </a:cubicBezTo>
                  <a:cubicBezTo>
                    <a:pt x="48" y="24"/>
                    <a:pt x="48" y="24"/>
                    <a:pt x="48" y="24"/>
                  </a:cubicBezTo>
                  <a:cubicBezTo>
                    <a:pt x="32" y="24"/>
                    <a:pt x="32" y="24"/>
                    <a:pt x="32" y="24"/>
                  </a:cubicBezTo>
                  <a:lnTo>
                    <a:pt x="32" y="20"/>
                  </a:lnTo>
                  <a:close/>
                  <a:moveTo>
                    <a:pt x="32" y="28"/>
                  </a:moveTo>
                  <a:cubicBezTo>
                    <a:pt x="48" y="28"/>
                    <a:pt x="48" y="28"/>
                    <a:pt x="48" y="28"/>
                  </a:cubicBezTo>
                  <a:cubicBezTo>
                    <a:pt x="48" y="32"/>
                    <a:pt x="48" y="32"/>
                    <a:pt x="48" y="32"/>
                  </a:cubicBezTo>
                  <a:cubicBezTo>
                    <a:pt x="32" y="32"/>
                    <a:pt x="32" y="32"/>
                    <a:pt x="32" y="32"/>
                  </a:cubicBezTo>
                  <a:lnTo>
                    <a:pt x="32" y="28"/>
                  </a:lnTo>
                  <a:close/>
                  <a:moveTo>
                    <a:pt x="32" y="36"/>
                  </a:moveTo>
                  <a:cubicBezTo>
                    <a:pt x="44" y="36"/>
                    <a:pt x="44" y="36"/>
                    <a:pt x="44" y="36"/>
                  </a:cubicBezTo>
                  <a:cubicBezTo>
                    <a:pt x="44" y="40"/>
                    <a:pt x="44" y="40"/>
                    <a:pt x="44" y="40"/>
                  </a:cubicBezTo>
                  <a:cubicBezTo>
                    <a:pt x="32" y="40"/>
                    <a:pt x="32" y="40"/>
                    <a:pt x="32" y="40"/>
                  </a:cubicBezTo>
                  <a:lnTo>
                    <a:pt x="32" y="36"/>
                  </a:lnTo>
                  <a:close/>
                  <a:moveTo>
                    <a:pt x="8" y="20"/>
                  </a:moveTo>
                  <a:cubicBezTo>
                    <a:pt x="28" y="20"/>
                    <a:pt x="28" y="20"/>
                    <a:pt x="28" y="20"/>
                  </a:cubicBezTo>
                  <a:cubicBezTo>
                    <a:pt x="28" y="40"/>
                    <a:pt x="28" y="40"/>
                    <a:pt x="28" y="40"/>
                  </a:cubicBezTo>
                  <a:cubicBezTo>
                    <a:pt x="8" y="40"/>
                    <a:pt x="8" y="40"/>
                    <a:pt x="8" y="40"/>
                  </a:cubicBezTo>
                  <a:lnTo>
                    <a:pt x="8" y="20"/>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85" name="Freeform 127"/>
            <p:cNvSpPr>
              <a:spLocks noEditPoints="1"/>
            </p:cNvSpPr>
            <p:nvPr/>
          </p:nvSpPr>
          <p:spPr bwMode="auto">
            <a:xfrm>
              <a:off x="3037" y="2531"/>
              <a:ext cx="58" cy="59"/>
            </a:xfrm>
            <a:custGeom>
              <a:avLst/>
              <a:gdLst>
                <a:gd name="T0" fmla="*/ 43 w 47"/>
                <a:gd name="T1" fmla="*/ 29 h 48"/>
                <a:gd name="T2" fmla="*/ 47 w 47"/>
                <a:gd name="T3" fmla="*/ 16 h 48"/>
                <a:gd name="T4" fmla="*/ 42 w 47"/>
                <a:gd name="T5" fmla="*/ 8 h 48"/>
                <a:gd name="T6" fmla="*/ 37 w 47"/>
                <a:gd name="T7" fmla="*/ 9 h 48"/>
                <a:gd name="T8" fmla="*/ 28 w 47"/>
                <a:gd name="T9" fmla="*/ 0 h 48"/>
                <a:gd name="T10" fmla="*/ 19 w 47"/>
                <a:gd name="T11" fmla="*/ 0 h 48"/>
                <a:gd name="T12" fmla="*/ 18 w 47"/>
                <a:gd name="T13" fmla="*/ 5 h 48"/>
                <a:gd name="T14" fmla="*/ 5 w 47"/>
                <a:gd name="T15" fmla="*/ 8 h 48"/>
                <a:gd name="T16" fmla="*/ 0 w 47"/>
                <a:gd name="T17" fmla="*/ 16 h 48"/>
                <a:gd name="T18" fmla="*/ 4 w 47"/>
                <a:gd name="T19" fmla="*/ 19 h 48"/>
                <a:gd name="T20" fmla="*/ 0 w 47"/>
                <a:gd name="T21" fmla="*/ 32 h 48"/>
                <a:gd name="T22" fmla="*/ 5 w 47"/>
                <a:gd name="T23" fmla="*/ 40 h 48"/>
                <a:gd name="T24" fmla="*/ 10 w 47"/>
                <a:gd name="T25" fmla="*/ 39 h 48"/>
                <a:gd name="T26" fmla="*/ 19 w 47"/>
                <a:gd name="T27" fmla="*/ 48 h 48"/>
                <a:gd name="T28" fmla="*/ 28 w 47"/>
                <a:gd name="T29" fmla="*/ 48 h 48"/>
                <a:gd name="T30" fmla="*/ 29 w 47"/>
                <a:gd name="T31" fmla="*/ 44 h 48"/>
                <a:gd name="T32" fmla="*/ 42 w 47"/>
                <a:gd name="T33" fmla="*/ 40 h 48"/>
                <a:gd name="T34" fmla="*/ 47 w 47"/>
                <a:gd name="T35" fmla="*/ 32 h 48"/>
                <a:gd name="T36" fmla="*/ 43 w 47"/>
                <a:gd name="T37" fmla="*/ 29 h 48"/>
                <a:gd name="T38" fmla="*/ 23 w 47"/>
                <a:gd name="T39" fmla="*/ 34 h 48"/>
                <a:gd name="T40" fmla="*/ 14 w 47"/>
                <a:gd name="T41" fmla="*/ 24 h 48"/>
                <a:gd name="T42" fmla="*/ 23 w 47"/>
                <a:gd name="T43" fmla="*/ 14 h 48"/>
                <a:gd name="T44" fmla="*/ 33 w 47"/>
                <a:gd name="T45" fmla="*/ 24 h 48"/>
                <a:gd name="T46" fmla="*/ 23 w 47"/>
                <a:gd name="T47" fmla="*/ 3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 h="48">
                  <a:moveTo>
                    <a:pt x="43" y="29"/>
                  </a:moveTo>
                  <a:cubicBezTo>
                    <a:pt x="41" y="24"/>
                    <a:pt x="42" y="19"/>
                    <a:pt x="47" y="16"/>
                  </a:cubicBezTo>
                  <a:cubicBezTo>
                    <a:pt x="42" y="8"/>
                    <a:pt x="42" y="8"/>
                    <a:pt x="42" y="8"/>
                  </a:cubicBezTo>
                  <a:cubicBezTo>
                    <a:pt x="41" y="9"/>
                    <a:pt x="39" y="9"/>
                    <a:pt x="37" y="9"/>
                  </a:cubicBezTo>
                  <a:cubicBezTo>
                    <a:pt x="32" y="9"/>
                    <a:pt x="28" y="5"/>
                    <a:pt x="28" y="0"/>
                  </a:cubicBezTo>
                  <a:cubicBezTo>
                    <a:pt x="19" y="0"/>
                    <a:pt x="19" y="0"/>
                    <a:pt x="19" y="0"/>
                  </a:cubicBezTo>
                  <a:cubicBezTo>
                    <a:pt x="19" y="1"/>
                    <a:pt x="18" y="3"/>
                    <a:pt x="18" y="5"/>
                  </a:cubicBezTo>
                  <a:cubicBezTo>
                    <a:pt x="15" y="9"/>
                    <a:pt x="9" y="10"/>
                    <a:pt x="5" y="8"/>
                  </a:cubicBezTo>
                  <a:cubicBezTo>
                    <a:pt x="0" y="16"/>
                    <a:pt x="0" y="16"/>
                    <a:pt x="0" y="16"/>
                  </a:cubicBezTo>
                  <a:cubicBezTo>
                    <a:pt x="2" y="17"/>
                    <a:pt x="3" y="18"/>
                    <a:pt x="4" y="19"/>
                  </a:cubicBezTo>
                  <a:cubicBezTo>
                    <a:pt x="6" y="24"/>
                    <a:pt x="5" y="29"/>
                    <a:pt x="0" y="32"/>
                  </a:cubicBezTo>
                  <a:cubicBezTo>
                    <a:pt x="5" y="40"/>
                    <a:pt x="5" y="40"/>
                    <a:pt x="5" y="40"/>
                  </a:cubicBezTo>
                  <a:cubicBezTo>
                    <a:pt x="6" y="39"/>
                    <a:pt x="8" y="39"/>
                    <a:pt x="10" y="39"/>
                  </a:cubicBezTo>
                  <a:cubicBezTo>
                    <a:pt x="15" y="39"/>
                    <a:pt x="19" y="43"/>
                    <a:pt x="19" y="48"/>
                  </a:cubicBezTo>
                  <a:cubicBezTo>
                    <a:pt x="28" y="48"/>
                    <a:pt x="28" y="48"/>
                    <a:pt x="28" y="48"/>
                  </a:cubicBezTo>
                  <a:cubicBezTo>
                    <a:pt x="28" y="47"/>
                    <a:pt x="29" y="45"/>
                    <a:pt x="29" y="44"/>
                  </a:cubicBezTo>
                  <a:cubicBezTo>
                    <a:pt x="32" y="39"/>
                    <a:pt x="38" y="38"/>
                    <a:pt x="42" y="40"/>
                  </a:cubicBezTo>
                  <a:cubicBezTo>
                    <a:pt x="47" y="32"/>
                    <a:pt x="47" y="32"/>
                    <a:pt x="47" y="32"/>
                  </a:cubicBezTo>
                  <a:cubicBezTo>
                    <a:pt x="45" y="31"/>
                    <a:pt x="44" y="30"/>
                    <a:pt x="43" y="29"/>
                  </a:cubicBezTo>
                  <a:close/>
                  <a:moveTo>
                    <a:pt x="23" y="34"/>
                  </a:moveTo>
                  <a:cubicBezTo>
                    <a:pt x="18" y="34"/>
                    <a:pt x="14" y="29"/>
                    <a:pt x="14" y="24"/>
                  </a:cubicBezTo>
                  <a:cubicBezTo>
                    <a:pt x="14" y="19"/>
                    <a:pt x="18" y="14"/>
                    <a:pt x="23" y="14"/>
                  </a:cubicBezTo>
                  <a:cubicBezTo>
                    <a:pt x="29" y="14"/>
                    <a:pt x="33" y="19"/>
                    <a:pt x="33" y="24"/>
                  </a:cubicBezTo>
                  <a:cubicBezTo>
                    <a:pt x="33" y="29"/>
                    <a:pt x="29" y="34"/>
                    <a:pt x="23" y="34"/>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86" name="Freeform 128"/>
            <p:cNvSpPr>
              <a:spLocks noEditPoints="1"/>
            </p:cNvSpPr>
            <p:nvPr/>
          </p:nvSpPr>
          <p:spPr bwMode="auto">
            <a:xfrm>
              <a:off x="2715" y="2514"/>
              <a:ext cx="96" cy="96"/>
            </a:xfrm>
            <a:custGeom>
              <a:avLst/>
              <a:gdLst>
                <a:gd name="T0" fmla="*/ 51 w 96"/>
                <a:gd name="T1" fmla="*/ 0 h 96"/>
                <a:gd name="T2" fmla="*/ 42 w 96"/>
                <a:gd name="T3" fmla="*/ 10 h 96"/>
                <a:gd name="T4" fmla="*/ 51 w 96"/>
                <a:gd name="T5" fmla="*/ 18 h 96"/>
                <a:gd name="T6" fmla="*/ 30 w 96"/>
                <a:gd name="T7" fmla="*/ 42 h 96"/>
                <a:gd name="T8" fmla="*/ 9 w 96"/>
                <a:gd name="T9" fmla="*/ 42 h 96"/>
                <a:gd name="T10" fmla="*/ 25 w 96"/>
                <a:gd name="T11" fmla="*/ 59 h 96"/>
                <a:gd name="T12" fmla="*/ 0 w 96"/>
                <a:gd name="T13" fmla="*/ 92 h 96"/>
                <a:gd name="T14" fmla="*/ 0 w 96"/>
                <a:gd name="T15" fmla="*/ 96 h 96"/>
                <a:gd name="T16" fmla="*/ 4 w 96"/>
                <a:gd name="T17" fmla="*/ 96 h 96"/>
                <a:gd name="T18" fmla="*/ 37 w 96"/>
                <a:gd name="T19" fmla="*/ 70 h 96"/>
                <a:gd name="T20" fmla="*/ 54 w 96"/>
                <a:gd name="T21" fmla="*/ 87 h 96"/>
                <a:gd name="T22" fmla="*/ 54 w 96"/>
                <a:gd name="T23" fmla="*/ 66 h 96"/>
                <a:gd name="T24" fmla="*/ 78 w 96"/>
                <a:gd name="T25" fmla="*/ 45 h 96"/>
                <a:gd name="T26" fmla="*/ 86 w 96"/>
                <a:gd name="T27" fmla="*/ 54 h 96"/>
                <a:gd name="T28" fmla="*/ 96 w 96"/>
                <a:gd name="T29" fmla="*/ 45 h 96"/>
                <a:gd name="T30" fmla="*/ 51 w 96"/>
                <a:gd name="T31" fmla="*/ 0 h 96"/>
                <a:gd name="T32" fmla="*/ 42 w 96"/>
                <a:gd name="T33" fmla="*/ 51 h 96"/>
                <a:gd name="T34" fmla="*/ 36 w 96"/>
                <a:gd name="T35" fmla="*/ 45 h 96"/>
                <a:gd name="T36" fmla="*/ 57 w 96"/>
                <a:gd name="T37" fmla="*/ 24 h 96"/>
                <a:gd name="T38" fmla="*/ 63 w 96"/>
                <a:gd name="T39" fmla="*/ 31 h 96"/>
                <a:gd name="T40" fmla="*/ 42 w 96"/>
                <a:gd name="T41" fmla="*/ 5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96">
                  <a:moveTo>
                    <a:pt x="51" y="0"/>
                  </a:moveTo>
                  <a:lnTo>
                    <a:pt x="42" y="10"/>
                  </a:lnTo>
                  <a:lnTo>
                    <a:pt x="51" y="18"/>
                  </a:lnTo>
                  <a:lnTo>
                    <a:pt x="30" y="42"/>
                  </a:lnTo>
                  <a:lnTo>
                    <a:pt x="9" y="42"/>
                  </a:lnTo>
                  <a:lnTo>
                    <a:pt x="25" y="59"/>
                  </a:lnTo>
                  <a:lnTo>
                    <a:pt x="0" y="92"/>
                  </a:lnTo>
                  <a:lnTo>
                    <a:pt x="0" y="96"/>
                  </a:lnTo>
                  <a:lnTo>
                    <a:pt x="4" y="96"/>
                  </a:lnTo>
                  <a:lnTo>
                    <a:pt x="37" y="70"/>
                  </a:lnTo>
                  <a:lnTo>
                    <a:pt x="54" y="87"/>
                  </a:lnTo>
                  <a:lnTo>
                    <a:pt x="54" y="66"/>
                  </a:lnTo>
                  <a:lnTo>
                    <a:pt x="78" y="45"/>
                  </a:lnTo>
                  <a:lnTo>
                    <a:pt x="86" y="54"/>
                  </a:lnTo>
                  <a:lnTo>
                    <a:pt x="96" y="45"/>
                  </a:lnTo>
                  <a:lnTo>
                    <a:pt x="51" y="0"/>
                  </a:lnTo>
                  <a:close/>
                  <a:moveTo>
                    <a:pt x="42" y="51"/>
                  </a:moveTo>
                  <a:lnTo>
                    <a:pt x="36" y="45"/>
                  </a:lnTo>
                  <a:lnTo>
                    <a:pt x="57" y="24"/>
                  </a:lnTo>
                  <a:lnTo>
                    <a:pt x="63" y="31"/>
                  </a:lnTo>
                  <a:lnTo>
                    <a:pt x="42" y="51"/>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87" name="Freeform 129"/>
            <p:cNvSpPr>
              <a:spLocks noEditPoints="1"/>
            </p:cNvSpPr>
            <p:nvPr/>
          </p:nvSpPr>
          <p:spPr bwMode="auto">
            <a:xfrm>
              <a:off x="2708" y="2294"/>
              <a:ext cx="70" cy="70"/>
            </a:xfrm>
            <a:custGeom>
              <a:avLst/>
              <a:gdLst>
                <a:gd name="T0" fmla="*/ 57 w 57"/>
                <a:gd name="T1" fmla="*/ 29 h 57"/>
                <a:gd name="T2" fmla="*/ 28 w 57"/>
                <a:gd name="T3" fmla="*/ 57 h 57"/>
                <a:gd name="T4" fmla="*/ 0 w 57"/>
                <a:gd name="T5" fmla="*/ 29 h 57"/>
                <a:gd name="T6" fmla="*/ 28 w 57"/>
                <a:gd name="T7" fmla="*/ 0 h 57"/>
                <a:gd name="T8" fmla="*/ 57 w 57"/>
                <a:gd name="T9" fmla="*/ 29 h 57"/>
                <a:gd name="T10" fmla="*/ 5 w 57"/>
                <a:gd name="T11" fmla="*/ 29 h 57"/>
                <a:gd name="T12" fmla="*/ 28 w 57"/>
                <a:gd name="T13" fmla="*/ 52 h 57"/>
                <a:gd name="T14" fmla="*/ 52 w 57"/>
                <a:gd name="T15" fmla="*/ 29 h 57"/>
                <a:gd name="T16" fmla="*/ 28 w 57"/>
                <a:gd name="T17" fmla="*/ 5 h 57"/>
                <a:gd name="T18" fmla="*/ 5 w 57"/>
                <a:gd name="T19" fmla="*/ 29 h 57"/>
                <a:gd name="T20" fmla="*/ 31 w 57"/>
                <a:gd name="T21" fmla="*/ 12 h 57"/>
                <a:gd name="T22" fmla="*/ 45 w 57"/>
                <a:gd name="T23" fmla="*/ 26 h 57"/>
                <a:gd name="T24" fmla="*/ 45 w 57"/>
                <a:gd name="T25" fmla="*/ 31 h 57"/>
                <a:gd name="T26" fmla="*/ 40 w 57"/>
                <a:gd name="T27" fmla="*/ 31 h 57"/>
                <a:gd name="T28" fmla="*/ 32 w 57"/>
                <a:gd name="T29" fmla="*/ 23 h 57"/>
                <a:gd name="T30" fmla="*/ 32 w 57"/>
                <a:gd name="T31" fmla="*/ 43 h 57"/>
                <a:gd name="T32" fmla="*/ 28 w 57"/>
                <a:gd name="T33" fmla="*/ 47 h 57"/>
                <a:gd name="T34" fmla="*/ 25 w 57"/>
                <a:gd name="T35" fmla="*/ 43 h 57"/>
                <a:gd name="T36" fmla="*/ 25 w 57"/>
                <a:gd name="T37" fmla="*/ 23 h 57"/>
                <a:gd name="T38" fmla="*/ 17 w 57"/>
                <a:gd name="T39" fmla="*/ 31 h 57"/>
                <a:gd name="T40" fmla="*/ 12 w 57"/>
                <a:gd name="T41" fmla="*/ 31 h 57"/>
                <a:gd name="T42" fmla="*/ 11 w 57"/>
                <a:gd name="T43" fmla="*/ 29 h 57"/>
                <a:gd name="T44" fmla="*/ 12 w 57"/>
                <a:gd name="T45" fmla="*/ 26 h 57"/>
                <a:gd name="T46" fmla="*/ 26 w 57"/>
                <a:gd name="T47" fmla="*/ 12 h 57"/>
                <a:gd name="T48" fmla="*/ 31 w 57"/>
                <a:gd name="T49"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7" h="57">
                  <a:moveTo>
                    <a:pt x="57" y="29"/>
                  </a:moveTo>
                  <a:cubicBezTo>
                    <a:pt x="57" y="45"/>
                    <a:pt x="44" y="57"/>
                    <a:pt x="28" y="57"/>
                  </a:cubicBezTo>
                  <a:cubicBezTo>
                    <a:pt x="13" y="57"/>
                    <a:pt x="0" y="45"/>
                    <a:pt x="0" y="29"/>
                  </a:cubicBezTo>
                  <a:cubicBezTo>
                    <a:pt x="0" y="13"/>
                    <a:pt x="13" y="0"/>
                    <a:pt x="28" y="0"/>
                  </a:cubicBezTo>
                  <a:cubicBezTo>
                    <a:pt x="44" y="0"/>
                    <a:pt x="57" y="13"/>
                    <a:pt x="57" y="29"/>
                  </a:cubicBezTo>
                  <a:close/>
                  <a:moveTo>
                    <a:pt x="5" y="29"/>
                  </a:moveTo>
                  <a:cubicBezTo>
                    <a:pt x="5" y="42"/>
                    <a:pt x="16" y="52"/>
                    <a:pt x="28" y="52"/>
                  </a:cubicBezTo>
                  <a:cubicBezTo>
                    <a:pt x="41" y="52"/>
                    <a:pt x="52" y="42"/>
                    <a:pt x="52" y="29"/>
                  </a:cubicBezTo>
                  <a:cubicBezTo>
                    <a:pt x="52" y="16"/>
                    <a:pt x="41" y="5"/>
                    <a:pt x="28" y="5"/>
                  </a:cubicBezTo>
                  <a:cubicBezTo>
                    <a:pt x="16" y="5"/>
                    <a:pt x="5" y="16"/>
                    <a:pt x="5" y="29"/>
                  </a:cubicBezTo>
                  <a:close/>
                  <a:moveTo>
                    <a:pt x="31" y="12"/>
                  </a:moveTo>
                  <a:cubicBezTo>
                    <a:pt x="45" y="26"/>
                    <a:pt x="45" y="26"/>
                    <a:pt x="45" y="26"/>
                  </a:cubicBezTo>
                  <a:cubicBezTo>
                    <a:pt x="47" y="28"/>
                    <a:pt x="47" y="30"/>
                    <a:pt x="45" y="31"/>
                  </a:cubicBezTo>
                  <a:cubicBezTo>
                    <a:pt x="44" y="33"/>
                    <a:pt x="42" y="33"/>
                    <a:pt x="40" y="31"/>
                  </a:cubicBezTo>
                  <a:cubicBezTo>
                    <a:pt x="32" y="23"/>
                    <a:pt x="32" y="23"/>
                    <a:pt x="32" y="23"/>
                  </a:cubicBezTo>
                  <a:cubicBezTo>
                    <a:pt x="32" y="43"/>
                    <a:pt x="32" y="43"/>
                    <a:pt x="32" y="43"/>
                  </a:cubicBezTo>
                  <a:cubicBezTo>
                    <a:pt x="32" y="45"/>
                    <a:pt x="30" y="47"/>
                    <a:pt x="28" y="47"/>
                  </a:cubicBezTo>
                  <a:cubicBezTo>
                    <a:pt x="26" y="47"/>
                    <a:pt x="25" y="45"/>
                    <a:pt x="25" y="43"/>
                  </a:cubicBezTo>
                  <a:cubicBezTo>
                    <a:pt x="25" y="23"/>
                    <a:pt x="25" y="23"/>
                    <a:pt x="25" y="23"/>
                  </a:cubicBezTo>
                  <a:cubicBezTo>
                    <a:pt x="17" y="31"/>
                    <a:pt x="17" y="31"/>
                    <a:pt x="17" y="31"/>
                  </a:cubicBezTo>
                  <a:cubicBezTo>
                    <a:pt x="15" y="33"/>
                    <a:pt x="13" y="33"/>
                    <a:pt x="12" y="31"/>
                  </a:cubicBezTo>
                  <a:cubicBezTo>
                    <a:pt x="11" y="31"/>
                    <a:pt x="11" y="30"/>
                    <a:pt x="11" y="29"/>
                  </a:cubicBezTo>
                  <a:cubicBezTo>
                    <a:pt x="11" y="28"/>
                    <a:pt x="11" y="27"/>
                    <a:pt x="12" y="26"/>
                  </a:cubicBezTo>
                  <a:cubicBezTo>
                    <a:pt x="26" y="12"/>
                    <a:pt x="26" y="12"/>
                    <a:pt x="26" y="12"/>
                  </a:cubicBezTo>
                  <a:cubicBezTo>
                    <a:pt x="27" y="11"/>
                    <a:pt x="30" y="11"/>
                    <a:pt x="31" y="12"/>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88" name="Freeform 130"/>
            <p:cNvSpPr>
              <a:spLocks noEditPoints="1"/>
            </p:cNvSpPr>
            <p:nvPr/>
          </p:nvSpPr>
          <p:spPr bwMode="auto">
            <a:xfrm>
              <a:off x="3164" y="1144"/>
              <a:ext cx="94" cy="94"/>
            </a:xfrm>
            <a:custGeom>
              <a:avLst/>
              <a:gdLst>
                <a:gd name="T0" fmla="*/ 64 w 77"/>
                <a:gd name="T1" fmla="*/ 0 h 77"/>
                <a:gd name="T2" fmla="*/ 13 w 77"/>
                <a:gd name="T3" fmla="*/ 0 h 77"/>
                <a:gd name="T4" fmla="*/ 0 w 77"/>
                <a:gd name="T5" fmla="*/ 13 h 77"/>
                <a:gd name="T6" fmla="*/ 0 w 77"/>
                <a:gd name="T7" fmla="*/ 64 h 77"/>
                <a:gd name="T8" fmla="*/ 13 w 77"/>
                <a:gd name="T9" fmla="*/ 77 h 77"/>
                <a:gd name="T10" fmla="*/ 64 w 77"/>
                <a:gd name="T11" fmla="*/ 76 h 77"/>
                <a:gd name="T12" fmla="*/ 77 w 77"/>
                <a:gd name="T13" fmla="*/ 64 h 77"/>
                <a:gd name="T14" fmla="*/ 77 w 77"/>
                <a:gd name="T15" fmla="*/ 12 h 77"/>
                <a:gd name="T16" fmla="*/ 64 w 77"/>
                <a:gd name="T17" fmla="*/ 0 h 77"/>
                <a:gd name="T18" fmla="*/ 25 w 77"/>
                <a:gd name="T19" fmla="*/ 34 h 77"/>
                <a:gd name="T20" fmla="*/ 52 w 77"/>
                <a:gd name="T21" fmla="*/ 33 h 77"/>
                <a:gd name="T22" fmla="*/ 53 w 77"/>
                <a:gd name="T23" fmla="*/ 38 h 77"/>
                <a:gd name="T24" fmla="*/ 39 w 77"/>
                <a:gd name="T25" fmla="*/ 53 h 77"/>
                <a:gd name="T26" fmla="*/ 24 w 77"/>
                <a:gd name="T27" fmla="*/ 38 h 77"/>
                <a:gd name="T28" fmla="*/ 25 w 77"/>
                <a:gd name="T29" fmla="*/ 34 h 77"/>
                <a:gd name="T30" fmla="*/ 67 w 77"/>
                <a:gd name="T31" fmla="*/ 33 h 77"/>
                <a:gd name="T32" fmla="*/ 67 w 77"/>
                <a:gd name="T33" fmla="*/ 52 h 77"/>
                <a:gd name="T34" fmla="*/ 67 w 77"/>
                <a:gd name="T35" fmla="*/ 62 h 77"/>
                <a:gd name="T36" fmla="*/ 63 w 77"/>
                <a:gd name="T37" fmla="*/ 67 h 77"/>
                <a:gd name="T38" fmla="*/ 15 w 77"/>
                <a:gd name="T39" fmla="*/ 67 h 77"/>
                <a:gd name="T40" fmla="*/ 10 w 77"/>
                <a:gd name="T41" fmla="*/ 62 h 77"/>
                <a:gd name="T42" fmla="*/ 10 w 77"/>
                <a:gd name="T43" fmla="*/ 53 h 77"/>
                <a:gd name="T44" fmla="*/ 10 w 77"/>
                <a:gd name="T45" fmla="*/ 34 h 77"/>
                <a:gd name="T46" fmla="*/ 10 w 77"/>
                <a:gd name="T47" fmla="*/ 34 h 77"/>
                <a:gd name="T48" fmla="*/ 17 w 77"/>
                <a:gd name="T49" fmla="*/ 34 h 77"/>
                <a:gd name="T50" fmla="*/ 17 w 77"/>
                <a:gd name="T51" fmla="*/ 38 h 77"/>
                <a:gd name="T52" fmla="*/ 39 w 77"/>
                <a:gd name="T53" fmla="*/ 60 h 77"/>
                <a:gd name="T54" fmla="*/ 60 w 77"/>
                <a:gd name="T55" fmla="*/ 38 h 77"/>
                <a:gd name="T56" fmla="*/ 60 w 77"/>
                <a:gd name="T57" fmla="*/ 33 h 77"/>
                <a:gd name="T58" fmla="*/ 67 w 77"/>
                <a:gd name="T59" fmla="*/ 33 h 77"/>
                <a:gd name="T60" fmla="*/ 67 w 77"/>
                <a:gd name="T61" fmla="*/ 17 h 77"/>
                <a:gd name="T62" fmla="*/ 65 w 77"/>
                <a:gd name="T63" fmla="*/ 19 h 77"/>
                <a:gd name="T64" fmla="*/ 60 w 77"/>
                <a:gd name="T65" fmla="*/ 19 h 77"/>
                <a:gd name="T66" fmla="*/ 58 w 77"/>
                <a:gd name="T67" fmla="*/ 17 h 77"/>
                <a:gd name="T68" fmla="*/ 58 w 77"/>
                <a:gd name="T69" fmla="*/ 12 h 77"/>
                <a:gd name="T70" fmla="*/ 60 w 77"/>
                <a:gd name="T71" fmla="*/ 9 h 77"/>
                <a:gd name="T72" fmla="*/ 65 w 77"/>
                <a:gd name="T73" fmla="*/ 9 h 77"/>
                <a:gd name="T74" fmla="*/ 67 w 77"/>
                <a:gd name="T75" fmla="*/ 12 h 77"/>
                <a:gd name="T76" fmla="*/ 67 w 77"/>
                <a:gd name="T7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7" h="77">
                  <a:moveTo>
                    <a:pt x="64" y="0"/>
                  </a:moveTo>
                  <a:cubicBezTo>
                    <a:pt x="13" y="0"/>
                    <a:pt x="13" y="0"/>
                    <a:pt x="13" y="0"/>
                  </a:cubicBezTo>
                  <a:cubicBezTo>
                    <a:pt x="6" y="0"/>
                    <a:pt x="0" y="6"/>
                    <a:pt x="0" y="13"/>
                  </a:cubicBezTo>
                  <a:cubicBezTo>
                    <a:pt x="0" y="64"/>
                    <a:pt x="0" y="64"/>
                    <a:pt x="0" y="64"/>
                  </a:cubicBezTo>
                  <a:cubicBezTo>
                    <a:pt x="1" y="71"/>
                    <a:pt x="6" y="77"/>
                    <a:pt x="13" y="77"/>
                  </a:cubicBezTo>
                  <a:cubicBezTo>
                    <a:pt x="64" y="76"/>
                    <a:pt x="64" y="76"/>
                    <a:pt x="64" y="76"/>
                  </a:cubicBezTo>
                  <a:cubicBezTo>
                    <a:pt x="71" y="76"/>
                    <a:pt x="77" y="71"/>
                    <a:pt x="77" y="64"/>
                  </a:cubicBezTo>
                  <a:cubicBezTo>
                    <a:pt x="77" y="12"/>
                    <a:pt x="77" y="12"/>
                    <a:pt x="77" y="12"/>
                  </a:cubicBezTo>
                  <a:cubicBezTo>
                    <a:pt x="77" y="5"/>
                    <a:pt x="71" y="0"/>
                    <a:pt x="64" y="0"/>
                  </a:cubicBezTo>
                  <a:close/>
                  <a:moveTo>
                    <a:pt x="25" y="34"/>
                  </a:moveTo>
                  <a:cubicBezTo>
                    <a:pt x="52" y="33"/>
                    <a:pt x="52" y="33"/>
                    <a:pt x="52" y="33"/>
                  </a:cubicBezTo>
                  <a:cubicBezTo>
                    <a:pt x="53" y="35"/>
                    <a:pt x="53" y="36"/>
                    <a:pt x="53" y="38"/>
                  </a:cubicBezTo>
                  <a:cubicBezTo>
                    <a:pt x="53" y="46"/>
                    <a:pt x="47" y="53"/>
                    <a:pt x="39" y="53"/>
                  </a:cubicBezTo>
                  <a:cubicBezTo>
                    <a:pt x="31" y="53"/>
                    <a:pt x="24" y="46"/>
                    <a:pt x="24" y="38"/>
                  </a:cubicBezTo>
                  <a:cubicBezTo>
                    <a:pt x="24" y="37"/>
                    <a:pt x="24" y="35"/>
                    <a:pt x="25" y="34"/>
                  </a:cubicBezTo>
                  <a:close/>
                  <a:moveTo>
                    <a:pt x="67" y="33"/>
                  </a:moveTo>
                  <a:cubicBezTo>
                    <a:pt x="67" y="52"/>
                    <a:pt x="67" y="52"/>
                    <a:pt x="67" y="52"/>
                  </a:cubicBezTo>
                  <a:cubicBezTo>
                    <a:pt x="67" y="62"/>
                    <a:pt x="67" y="62"/>
                    <a:pt x="67" y="62"/>
                  </a:cubicBezTo>
                  <a:cubicBezTo>
                    <a:pt x="67" y="65"/>
                    <a:pt x="65" y="67"/>
                    <a:pt x="63" y="67"/>
                  </a:cubicBezTo>
                  <a:cubicBezTo>
                    <a:pt x="15" y="67"/>
                    <a:pt x="15" y="67"/>
                    <a:pt x="15" y="67"/>
                  </a:cubicBezTo>
                  <a:cubicBezTo>
                    <a:pt x="12" y="67"/>
                    <a:pt x="10" y="65"/>
                    <a:pt x="10" y="62"/>
                  </a:cubicBezTo>
                  <a:cubicBezTo>
                    <a:pt x="10" y="53"/>
                    <a:pt x="10" y="53"/>
                    <a:pt x="10" y="53"/>
                  </a:cubicBezTo>
                  <a:cubicBezTo>
                    <a:pt x="10" y="34"/>
                    <a:pt x="10" y="34"/>
                    <a:pt x="10" y="34"/>
                  </a:cubicBezTo>
                  <a:cubicBezTo>
                    <a:pt x="10" y="34"/>
                    <a:pt x="10" y="34"/>
                    <a:pt x="10" y="34"/>
                  </a:cubicBezTo>
                  <a:cubicBezTo>
                    <a:pt x="17" y="34"/>
                    <a:pt x="17" y="34"/>
                    <a:pt x="17" y="34"/>
                  </a:cubicBezTo>
                  <a:cubicBezTo>
                    <a:pt x="17" y="35"/>
                    <a:pt x="17" y="37"/>
                    <a:pt x="17" y="38"/>
                  </a:cubicBezTo>
                  <a:cubicBezTo>
                    <a:pt x="17" y="50"/>
                    <a:pt x="27" y="60"/>
                    <a:pt x="39" y="60"/>
                  </a:cubicBezTo>
                  <a:cubicBezTo>
                    <a:pt x="51" y="60"/>
                    <a:pt x="60" y="50"/>
                    <a:pt x="60" y="38"/>
                  </a:cubicBezTo>
                  <a:cubicBezTo>
                    <a:pt x="60" y="36"/>
                    <a:pt x="60" y="35"/>
                    <a:pt x="60" y="33"/>
                  </a:cubicBezTo>
                  <a:cubicBezTo>
                    <a:pt x="67" y="33"/>
                    <a:pt x="67" y="33"/>
                    <a:pt x="67" y="33"/>
                  </a:cubicBezTo>
                  <a:close/>
                  <a:moveTo>
                    <a:pt x="67" y="17"/>
                  </a:moveTo>
                  <a:cubicBezTo>
                    <a:pt x="67" y="18"/>
                    <a:pt x="66" y="19"/>
                    <a:pt x="65" y="19"/>
                  </a:cubicBezTo>
                  <a:cubicBezTo>
                    <a:pt x="60" y="19"/>
                    <a:pt x="60" y="19"/>
                    <a:pt x="60" y="19"/>
                  </a:cubicBezTo>
                  <a:cubicBezTo>
                    <a:pt x="59" y="19"/>
                    <a:pt x="58" y="18"/>
                    <a:pt x="58" y="17"/>
                  </a:cubicBezTo>
                  <a:cubicBezTo>
                    <a:pt x="58" y="12"/>
                    <a:pt x="58" y="12"/>
                    <a:pt x="58" y="12"/>
                  </a:cubicBezTo>
                  <a:cubicBezTo>
                    <a:pt x="58" y="10"/>
                    <a:pt x="59" y="9"/>
                    <a:pt x="60" y="9"/>
                  </a:cubicBezTo>
                  <a:cubicBezTo>
                    <a:pt x="65" y="9"/>
                    <a:pt x="65" y="9"/>
                    <a:pt x="65" y="9"/>
                  </a:cubicBezTo>
                  <a:cubicBezTo>
                    <a:pt x="66" y="9"/>
                    <a:pt x="67" y="10"/>
                    <a:pt x="67" y="12"/>
                  </a:cubicBezTo>
                  <a:lnTo>
                    <a:pt x="67" y="17"/>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89" name="Freeform 131"/>
            <p:cNvSpPr>
              <a:spLocks noEditPoints="1"/>
            </p:cNvSpPr>
            <p:nvPr/>
          </p:nvSpPr>
          <p:spPr bwMode="auto">
            <a:xfrm>
              <a:off x="2986" y="1284"/>
              <a:ext cx="97" cy="72"/>
            </a:xfrm>
            <a:custGeom>
              <a:avLst/>
              <a:gdLst>
                <a:gd name="T0" fmla="*/ 76 w 79"/>
                <a:gd name="T1" fmla="*/ 3 h 59"/>
                <a:gd name="T2" fmla="*/ 40 w 79"/>
                <a:gd name="T3" fmla="*/ 0 h 59"/>
                <a:gd name="T4" fmla="*/ 4 w 79"/>
                <a:gd name="T5" fmla="*/ 3 h 59"/>
                <a:gd name="T6" fmla="*/ 0 w 79"/>
                <a:gd name="T7" fmla="*/ 30 h 59"/>
                <a:gd name="T8" fmla="*/ 4 w 79"/>
                <a:gd name="T9" fmla="*/ 57 h 59"/>
                <a:gd name="T10" fmla="*/ 40 w 79"/>
                <a:gd name="T11" fmla="*/ 59 h 59"/>
                <a:gd name="T12" fmla="*/ 76 w 79"/>
                <a:gd name="T13" fmla="*/ 57 h 59"/>
                <a:gd name="T14" fmla="*/ 79 w 79"/>
                <a:gd name="T15" fmla="*/ 30 h 59"/>
                <a:gd name="T16" fmla="*/ 76 w 79"/>
                <a:gd name="T17" fmla="*/ 3 h 59"/>
                <a:gd name="T18" fmla="*/ 30 w 79"/>
                <a:gd name="T19" fmla="*/ 45 h 59"/>
                <a:gd name="T20" fmla="*/ 30 w 79"/>
                <a:gd name="T21" fmla="*/ 15 h 59"/>
                <a:gd name="T22" fmla="*/ 55 w 79"/>
                <a:gd name="T23" fmla="*/ 30 h 59"/>
                <a:gd name="T24" fmla="*/ 30 w 79"/>
                <a:gd name="T25" fmla="*/ 4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59">
                  <a:moveTo>
                    <a:pt x="76" y="3"/>
                  </a:moveTo>
                  <a:cubicBezTo>
                    <a:pt x="65" y="1"/>
                    <a:pt x="53" y="0"/>
                    <a:pt x="40" y="0"/>
                  </a:cubicBezTo>
                  <a:cubicBezTo>
                    <a:pt x="27" y="0"/>
                    <a:pt x="15" y="1"/>
                    <a:pt x="4" y="3"/>
                  </a:cubicBezTo>
                  <a:cubicBezTo>
                    <a:pt x="2" y="11"/>
                    <a:pt x="0" y="20"/>
                    <a:pt x="0" y="30"/>
                  </a:cubicBezTo>
                  <a:cubicBezTo>
                    <a:pt x="0" y="39"/>
                    <a:pt x="2" y="49"/>
                    <a:pt x="4" y="57"/>
                  </a:cubicBezTo>
                  <a:cubicBezTo>
                    <a:pt x="15" y="59"/>
                    <a:pt x="27" y="59"/>
                    <a:pt x="40" y="59"/>
                  </a:cubicBezTo>
                  <a:cubicBezTo>
                    <a:pt x="53" y="59"/>
                    <a:pt x="65" y="59"/>
                    <a:pt x="76" y="57"/>
                  </a:cubicBezTo>
                  <a:cubicBezTo>
                    <a:pt x="78" y="49"/>
                    <a:pt x="79" y="39"/>
                    <a:pt x="79" y="30"/>
                  </a:cubicBezTo>
                  <a:cubicBezTo>
                    <a:pt x="79" y="20"/>
                    <a:pt x="78" y="11"/>
                    <a:pt x="76" y="3"/>
                  </a:cubicBezTo>
                  <a:close/>
                  <a:moveTo>
                    <a:pt x="30" y="45"/>
                  </a:moveTo>
                  <a:cubicBezTo>
                    <a:pt x="30" y="15"/>
                    <a:pt x="30" y="15"/>
                    <a:pt x="30" y="15"/>
                  </a:cubicBezTo>
                  <a:cubicBezTo>
                    <a:pt x="55" y="30"/>
                    <a:pt x="55" y="30"/>
                    <a:pt x="55" y="30"/>
                  </a:cubicBezTo>
                  <a:lnTo>
                    <a:pt x="30" y="45"/>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90" name="Freeform 132"/>
            <p:cNvSpPr>
              <a:spLocks/>
            </p:cNvSpPr>
            <p:nvPr/>
          </p:nvSpPr>
          <p:spPr bwMode="auto">
            <a:xfrm>
              <a:off x="2763" y="1127"/>
              <a:ext cx="95" cy="76"/>
            </a:xfrm>
            <a:custGeom>
              <a:avLst/>
              <a:gdLst>
                <a:gd name="T0" fmla="*/ 77 w 77"/>
                <a:gd name="T1" fmla="*/ 7 h 62"/>
                <a:gd name="T2" fmla="*/ 68 w 77"/>
                <a:gd name="T3" fmla="*/ 9 h 62"/>
                <a:gd name="T4" fmla="*/ 75 w 77"/>
                <a:gd name="T5" fmla="*/ 1 h 62"/>
                <a:gd name="T6" fmla="*/ 65 w 77"/>
                <a:gd name="T7" fmla="*/ 4 h 62"/>
                <a:gd name="T8" fmla="*/ 53 w 77"/>
                <a:gd name="T9" fmla="*/ 0 h 62"/>
                <a:gd name="T10" fmla="*/ 38 w 77"/>
                <a:gd name="T11" fmla="*/ 15 h 62"/>
                <a:gd name="T12" fmla="*/ 38 w 77"/>
                <a:gd name="T13" fmla="*/ 19 h 62"/>
                <a:gd name="T14" fmla="*/ 6 w 77"/>
                <a:gd name="T15" fmla="*/ 2 h 62"/>
                <a:gd name="T16" fmla="*/ 3 w 77"/>
                <a:gd name="T17" fmla="*/ 10 h 62"/>
                <a:gd name="T18" fmla="*/ 10 w 77"/>
                <a:gd name="T19" fmla="*/ 23 h 62"/>
                <a:gd name="T20" fmla="*/ 3 w 77"/>
                <a:gd name="T21" fmla="*/ 21 h 62"/>
                <a:gd name="T22" fmla="*/ 3 w 77"/>
                <a:gd name="T23" fmla="*/ 22 h 62"/>
                <a:gd name="T24" fmla="*/ 16 w 77"/>
                <a:gd name="T25" fmla="*/ 37 h 62"/>
                <a:gd name="T26" fmla="*/ 12 w 77"/>
                <a:gd name="T27" fmla="*/ 38 h 62"/>
                <a:gd name="T28" fmla="*/ 9 w 77"/>
                <a:gd name="T29" fmla="*/ 37 h 62"/>
                <a:gd name="T30" fmla="*/ 24 w 77"/>
                <a:gd name="T31" fmla="*/ 48 h 62"/>
                <a:gd name="T32" fmla="*/ 4 w 77"/>
                <a:gd name="T33" fmla="*/ 55 h 62"/>
                <a:gd name="T34" fmla="*/ 0 w 77"/>
                <a:gd name="T35" fmla="*/ 55 h 62"/>
                <a:gd name="T36" fmla="*/ 24 w 77"/>
                <a:gd name="T37" fmla="*/ 62 h 62"/>
                <a:gd name="T38" fmla="*/ 69 w 77"/>
                <a:gd name="T39" fmla="*/ 17 h 62"/>
                <a:gd name="T40" fmla="*/ 69 w 77"/>
                <a:gd name="T41" fmla="*/ 15 h 62"/>
                <a:gd name="T42" fmla="*/ 77 w 77"/>
                <a:gd name="T43" fmla="*/ 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7" h="62">
                  <a:moveTo>
                    <a:pt x="77" y="7"/>
                  </a:moveTo>
                  <a:cubicBezTo>
                    <a:pt x="74" y="8"/>
                    <a:pt x="71" y="9"/>
                    <a:pt x="68" y="9"/>
                  </a:cubicBezTo>
                  <a:cubicBezTo>
                    <a:pt x="71" y="7"/>
                    <a:pt x="74" y="4"/>
                    <a:pt x="75" y="1"/>
                  </a:cubicBezTo>
                  <a:cubicBezTo>
                    <a:pt x="72" y="2"/>
                    <a:pt x="68" y="4"/>
                    <a:pt x="65" y="4"/>
                  </a:cubicBezTo>
                  <a:cubicBezTo>
                    <a:pt x="62" y="1"/>
                    <a:pt x="58" y="0"/>
                    <a:pt x="53" y="0"/>
                  </a:cubicBezTo>
                  <a:cubicBezTo>
                    <a:pt x="45" y="0"/>
                    <a:pt x="38" y="7"/>
                    <a:pt x="38" y="15"/>
                  </a:cubicBezTo>
                  <a:cubicBezTo>
                    <a:pt x="38" y="17"/>
                    <a:pt x="38" y="18"/>
                    <a:pt x="38" y="19"/>
                  </a:cubicBezTo>
                  <a:cubicBezTo>
                    <a:pt x="25" y="18"/>
                    <a:pt x="13" y="12"/>
                    <a:pt x="6" y="2"/>
                  </a:cubicBezTo>
                  <a:cubicBezTo>
                    <a:pt x="4" y="5"/>
                    <a:pt x="3" y="7"/>
                    <a:pt x="3" y="10"/>
                  </a:cubicBezTo>
                  <a:cubicBezTo>
                    <a:pt x="3" y="16"/>
                    <a:pt x="6" y="21"/>
                    <a:pt x="10" y="23"/>
                  </a:cubicBezTo>
                  <a:cubicBezTo>
                    <a:pt x="8" y="23"/>
                    <a:pt x="5" y="23"/>
                    <a:pt x="3" y="21"/>
                  </a:cubicBezTo>
                  <a:cubicBezTo>
                    <a:pt x="3" y="22"/>
                    <a:pt x="3" y="22"/>
                    <a:pt x="3" y="22"/>
                  </a:cubicBezTo>
                  <a:cubicBezTo>
                    <a:pt x="3" y="29"/>
                    <a:pt x="9" y="36"/>
                    <a:pt x="16" y="37"/>
                  </a:cubicBezTo>
                  <a:cubicBezTo>
                    <a:pt x="15" y="37"/>
                    <a:pt x="13" y="38"/>
                    <a:pt x="12" y="38"/>
                  </a:cubicBezTo>
                  <a:cubicBezTo>
                    <a:pt x="11" y="38"/>
                    <a:pt x="10" y="38"/>
                    <a:pt x="9" y="37"/>
                  </a:cubicBezTo>
                  <a:cubicBezTo>
                    <a:pt x="11" y="44"/>
                    <a:pt x="17" y="48"/>
                    <a:pt x="24" y="48"/>
                  </a:cubicBezTo>
                  <a:cubicBezTo>
                    <a:pt x="18" y="53"/>
                    <a:pt x="11" y="55"/>
                    <a:pt x="4" y="55"/>
                  </a:cubicBezTo>
                  <a:cubicBezTo>
                    <a:pt x="3" y="55"/>
                    <a:pt x="1" y="55"/>
                    <a:pt x="0" y="55"/>
                  </a:cubicBezTo>
                  <a:cubicBezTo>
                    <a:pt x="7" y="59"/>
                    <a:pt x="15" y="62"/>
                    <a:pt x="24" y="62"/>
                  </a:cubicBezTo>
                  <a:cubicBezTo>
                    <a:pt x="53" y="62"/>
                    <a:pt x="69" y="38"/>
                    <a:pt x="69" y="17"/>
                  </a:cubicBezTo>
                  <a:cubicBezTo>
                    <a:pt x="69" y="16"/>
                    <a:pt x="69" y="16"/>
                    <a:pt x="69" y="15"/>
                  </a:cubicBezTo>
                  <a:cubicBezTo>
                    <a:pt x="72" y="13"/>
                    <a:pt x="75" y="10"/>
                    <a:pt x="77" y="7"/>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91" name="Freeform 133"/>
            <p:cNvSpPr>
              <a:spLocks noEditPoints="1"/>
            </p:cNvSpPr>
            <p:nvPr/>
          </p:nvSpPr>
          <p:spPr bwMode="auto">
            <a:xfrm>
              <a:off x="2887" y="1660"/>
              <a:ext cx="84" cy="82"/>
            </a:xfrm>
            <a:custGeom>
              <a:avLst/>
              <a:gdLst>
                <a:gd name="T0" fmla="*/ 34 w 68"/>
                <a:gd name="T1" fmla="*/ 0 h 67"/>
                <a:gd name="T2" fmla="*/ 0 w 68"/>
                <a:gd name="T3" fmla="*/ 34 h 67"/>
                <a:gd name="T4" fmla="*/ 34 w 68"/>
                <a:gd name="T5" fmla="*/ 67 h 67"/>
                <a:gd name="T6" fmla="*/ 68 w 68"/>
                <a:gd name="T7" fmla="*/ 34 h 67"/>
                <a:gd name="T8" fmla="*/ 34 w 68"/>
                <a:gd name="T9" fmla="*/ 0 h 67"/>
                <a:gd name="T10" fmla="*/ 34 w 68"/>
                <a:gd name="T11" fmla="*/ 61 h 67"/>
                <a:gd name="T12" fmla="*/ 7 w 68"/>
                <a:gd name="T13" fmla="*/ 34 h 67"/>
                <a:gd name="T14" fmla="*/ 34 w 68"/>
                <a:gd name="T15" fmla="*/ 6 h 67"/>
                <a:gd name="T16" fmla="*/ 62 w 68"/>
                <a:gd name="T17" fmla="*/ 34 h 67"/>
                <a:gd name="T18" fmla="*/ 34 w 68"/>
                <a:gd name="T19" fmla="*/ 61 h 67"/>
                <a:gd name="T20" fmla="*/ 21 w 68"/>
                <a:gd name="T21" fmla="*/ 21 h 67"/>
                <a:gd name="T22" fmla="*/ 47 w 68"/>
                <a:gd name="T23" fmla="*/ 21 h 67"/>
                <a:gd name="T24" fmla="*/ 47 w 68"/>
                <a:gd name="T25" fmla="*/ 46 h 67"/>
                <a:gd name="T26" fmla="*/ 21 w 68"/>
                <a:gd name="T27" fmla="*/ 46 h 67"/>
                <a:gd name="T28" fmla="*/ 21 w 68"/>
                <a:gd name="T29" fmla="*/ 2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67">
                  <a:moveTo>
                    <a:pt x="34" y="0"/>
                  </a:moveTo>
                  <a:cubicBezTo>
                    <a:pt x="15" y="0"/>
                    <a:pt x="0" y="15"/>
                    <a:pt x="0" y="34"/>
                  </a:cubicBezTo>
                  <a:cubicBezTo>
                    <a:pt x="0" y="52"/>
                    <a:pt x="15" y="67"/>
                    <a:pt x="34" y="67"/>
                  </a:cubicBezTo>
                  <a:cubicBezTo>
                    <a:pt x="53" y="67"/>
                    <a:pt x="68" y="52"/>
                    <a:pt x="68" y="34"/>
                  </a:cubicBezTo>
                  <a:cubicBezTo>
                    <a:pt x="68" y="15"/>
                    <a:pt x="53" y="0"/>
                    <a:pt x="34" y="0"/>
                  </a:cubicBezTo>
                  <a:close/>
                  <a:moveTo>
                    <a:pt x="34" y="61"/>
                  </a:moveTo>
                  <a:cubicBezTo>
                    <a:pt x="19" y="61"/>
                    <a:pt x="7" y="49"/>
                    <a:pt x="7" y="34"/>
                  </a:cubicBezTo>
                  <a:cubicBezTo>
                    <a:pt x="7" y="18"/>
                    <a:pt x="19" y="6"/>
                    <a:pt x="34" y="6"/>
                  </a:cubicBezTo>
                  <a:cubicBezTo>
                    <a:pt x="49" y="6"/>
                    <a:pt x="62" y="18"/>
                    <a:pt x="62" y="34"/>
                  </a:cubicBezTo>
                  <a:cubicBezTo>
                    <a:pt x="62" y="49"/>
                    <a:pt x="49" y="61"/>
                    <a:pt x="34" y="61"/>
                  </a:cubicBezTo>
                  <a:close/>
                  <a:moveTo>
                    <a:pt x="21" y="21"/>
                  </a:moveTo>
                  <a:cubicBezTo>
                    <a:pt x="47" y="21"/>
                    <a:pt x="47" y="21"/>
                    <a:pt x="47" y="21"/>
                  </a:cubicBezTo>
                  <a:cubicBezTo>
                    <a:pt x="47" y="46"/>
                    <a:pt x="47" y="46"/>
                    <a:pt x="47" y="46"/>
                  </a:cubicBezTo>
                  <a:cubicBezTo>
                    <a:pt x="21" y="46"/>
                    <a:pt x="21" y="46"/>
                    <a:pt x="21" y="46"/>
                  </a:cubicBezTo>
                  <a:lnTo>
                    <a:pt x="21" y="21"/>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92" name="Freeform 134"/>
            <p:cNvSpPr>
              <a:spLocks noEditPoints="1"/>
            </p:cNvSpPr>
            <p:nvPr/>
          </p:nvSpPr>
          <p:spPr bwMode="auto">
            <a:xfrm>
              <a:off x="2853" y="1420"/>
              <a:ext cx="95" cy="95"/>
            </a:xfrm>
            <a:custGeom>
              <a:avLst/>
              <a:gdLst>
                <a:gd name="T0" fmla="*/ 38 w 77"/>
                <a:gd name="T1" fmla="*/ 0 h 77"/>
                <a:gd name="T2" fmla="*/ 0 w 77"/>
                <a:gd name="T3" fmla="*/ 39 h 77"/>
                <a:gd name="T4" fmla="*/ 38 w 77"/>
                <a:gd name="T5" fmla="*/ 77 h 77"/>
                <a:gd name="T6" fmla="*/ 77 w 77"/>
                <a:gd name="T7" fmla="*/ 39 h 77"/>
                <a:gd name="T8" fmla="*/ 38 w 77"/>
                <a:gd name="T9" fmla="*/ 0 h 77"/>
                <a:gd name="T10" fmla="*/ 24 w 77"/>
                <a:gd name="T11" fmla="*/ 39 h 77"/>
                <a:gd name="T12" fmla="*/ 38 w 77"/>
                <a:gd name="T13" fmla="*/ 24 h 77"/>
                <a:gd name="T14" fmla="*/ 53 w 77"/>
                <a:gd name="T15" fmla="*/ 39 h 77"/>
                <a:gd name="T16" fmla="*/ 38 w 77"/>
                <a:gd name="T17" fmla="*/ 53 h 77"/>
                <a:gd name="T18" fmla="*/ 24 w 77"/>
                <a:gd name="T19" fmla="*/ 39 h 77"/>
                <a:gd name="T20" fmla="*/ 70 w 77"/>
                <a:gd name="T21" fmla="*/ 52 h 77"/>
                <a:gd name="T22" fmla="*/ 70 w 77"/>
                <a:gd name="T23" fmla="*/ 52 h 77"/>
                <a:gd name="T24" fmla="*/ 56 w 77"/>
                <a:gd name="T25" fmla="*/ 46 h 77"/>
                <a:gd name="T26" fmla="*/ 58 w 77"/>
                <a:gd name="T27" fmla="*/ 39 h 77"/>
                <a:gd name="T28" fmla="*/ 56 w 77"/>
                <a:gd name="T29" fmla="*/ 31 h 77"/>
                <a:gd name="T30" fmla="*/ 66 w 77"/>
                <a:gd name="T31" fmla="*/ 27 h 77"/>
                <a:gd name="T32" fmla="*/ 70 w 77"/>
                <a:gd name="T33" fmla="*/ 26 h 77"/>
                <a:gd name="T34" fmla="*/ 72 w 77"/>
                <a:gd name="T35" fmla="*/ 39 h 77"/>
                <a:gd name="T36" fmla="*/ 70 w 77"/>
                <a:gd name="T37" fmla="*/ 52 h 77"/>
                <a:gd name="T38" fmla="*/ 51 w 77"/>
                <a:gd name="T39" fmla="*/ 7 h 77"/>
                <a:gd name="T40" fmla="*/ 51 w 77"/>
                <a:gd name="T41" fmla="*/ 7 h 77"/>
                <a:gd name="T42" fmla="*/ 51 w 77"/>
                <a:gd name="T43" fmla="*/ 7 h 77"/>
                <a:gd name="T44" fmla="*/ 46 w 77"/>
                <a:gd name="T45" fmla="*/ 21 h 77"/>
                <a:gd name="T46" fmla="*/ 38 w 77"/>
                <a:gd name="T47" fmla="*/ 19 h 77"/>
                <a:gd name="T48" fmla="*/ 31 w 77"/>
                <a:gd name="T49" fmla="*/ 21 h 77"/>
                <a:gd name="T50" fmla="*/ 28 w 77"/>
                <a:gd name="T51" fmla="*/ 14 h 77"/>
                <a:gd name="T52" fmla="*/ 25 w 77"/>
                <a:gd name="T53" fmla="*/ 7 h 77"/>
                <a:gd name="T54" fmla="*/ 38 w 77"/>
                <a:gd name="T55" fmla="*/ 5 h 77"/>
                <a:gd name="T56" fmla="*/ 51 w 77"/>
                <a:gd name="T57" fmla="*/ 7 h 77"/>
                <a:gd name="T58" fmla="*/ 7 w 77"/>
                <a:gd name="T59" fmla="*/ 26 h 77"/>
                <a:gd name="T60" fmla="*/ 14 w 77"/>
                <a:gd name="T61" fmla="*/ 28 h 77"/>
                <a:gd name="T62" fmla="*/ 20 w 77"/>
                <a:gd name="T63" fmla="*/ 31 h 77"/>
                <a:gd name="T64" fmla="*/ 19 w 77"/>
                <a:gd name="T65" fmla="*/ 39 h 77"/>
                <a:gd name="T66" fmla="*/ 20 w 77"/>
                <a:gd name="T67" fmla="*/ 46 h 77"/>
                <a:gd name="T68" fmla="*/ 7 w 77"/>
                <a:gd name="T69" fmla="*/ 52 h 77"/>
                <a:gd name="T70" fmla="*/ 4 w 77"/>
                <a:gd name="T71" fmla="*/ 39 h 77"/>
                <a:gd name="T72" fmla="*/ 7 w 77"/>
                <a:gd name="T73" fmla="*/ 26 h 77"/>
                <a:gd name="T74" fmla="*/ 25 w 77"/>
                <a:gd name="T75" fmla="*/ 70 h 77"/>
                <a:gd name="T76" fmla="*/ 27 w 77"/>
                <a:gd name="T77" fmla="*/ 66 h 77"/>
                <a:gd name="T78" fmla="*/ 31 w 77"/>
                <a:gd name="T79" fmla="*/ 56 h 77"/>
                <a:gd name="T80" fmla="*/ 38 w 77"/>
                <a:gd name="T81" fmla="*/ 58 h 77"/>
                <a:gd name="T82" fmla="*/ 46 w 77"/>
                <a:gd name="T83" fmla="*/ 56 h 77"/>
                <a:gd name="T84" fmla="*/ 51 w 77"/>
                <a:gd name="T85" fmla="*/ 70 h 77"/>
                <a:gd name="T86" fmla="*/ 51 w 77"/>
                <a:gd name="T87" fmla="*/ 70 h 77"/>
                <a:gd name="T88" fmla="*/ 51 w 77"/>
                <a:gd name="T89" fmla="*/ 70 h 77"/>
                <a:gd name="T90" fmla="*/ 38 w 77"/>
                <a:gd name="T91" fmla="*/ 73 h 77"/>
                <a:gd name="T92" fmla="*/ 25 w 77"/>
                <a:gd name="T93" fmla="*/ 7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 h="77">
                  <a:moveTo>
                    <a:pt x="38" y="0"/>
                  </a:moveTo>
                  <a:cubicBezTo>
                    <a:pt x="17" y="0"/>
                    <a:pt x="0" y="17"/>
                    <a:pt x="0" y="39"/>
                  </a:cubicBezTo>
                  <a:cubicBezTo>
                    <a:pt x="0" y="60"/>
                    <a:pt x="17" y="77"/>
                    <a:pt x="38" y="77"/>
                  </a:cubicBezTo>
                  <a:cubicBezTo>
                    <a:pt x="60" y="77"/>
                    <a:pt x="77" y="60"/>
                    <a:pt x="77" y="39"/>
                  </a:cubicBezTo>
                  <a:cubicBezTo>
                    <a:pt x="77" y="17"/>
                    <a:pt x="60" y="0"/>
                    <a:pt x="38" y="0"/>
                  </a:cubicBezTo>
                  <a:close/>
                  <a:moveTo>
                    <a:pt x="24" y="39"/>
                  </a:moveTo>
                  <a:cubicBezTo>
                    <a:pt x="24" y="30"/>
                    <a:pt x="30" y="24"/>
                    <a:pt x="38" y="24"/>
                  </a:cubicBezTo>
                  <a:cubicBezTo>
                    <a:pt x="46" y="24"/>
                    <a:pt x="53" y="30"/>
                    <a:pt x="53" y="39"/>
                  </a:cubicBezTo>
                  <a:cubicBezTo>
                    <a:pt x="53" y="47"/>
                    <a:pt x="46" y="53"/>
                    <a:pt x="38" y="53"/>
                  </a:cubicBezTo>
                  <a:cubicBezTo>
                    <a:pt x="30" y="53"/>
                    <a:pt x="24" y="47"/>
                    <a:pt x="24" y="39"/>
                  </a:cubicBezTo>
                  <a:close/>
                  <a:moveTo>
                    <a:pt x="70" y="52"/>
                  </a:moveTo>
                  <a:cubicBezTo>
                    <a:pt x="70" y="52"/>
                    <a:pt x="70" y="52"/>
                    <a:pt x="70" y="52"/>
                  </a:cubicBezTo>
                  <a:cubicBezTo>
                    <a:pt x="56" y="46"/>
                    <a:pt x="56" y="46"/>
                    <a:pt x="56" y="46"/>
                  </a:cubicBezTo>
                  <a:cubicBezTo>
                    <a:pt x="57" y="44"/>
                    <a:pt x="58" y="41"/>
                    <a:pt x="58" y="39"/>
                  </a:cubicBezTo>
                  <a:cubicBezTo>
                    <a:pt x="58" y="36"/>
                    <a:pt x="57" y="33"/>
                    <a:pt x="56" y="31"/>
                  </a:cubicBezTo>
                  <a:cubicBezTo>
                    <a:pt x="66" y="27"/>
                    <a:pt x="66" y="27"/>
                    <a:pt x="66" y="27"/>
                  </a:cubicBezTo>
                  <a:cubicBezTo>
                    <a:pt x="70" y="26"/>
                    <a:pt x="70" y="26"/>
                    <a:pt x="70" y="26"/>
                  </a:cubicBezTo>
                  <a:cubicBezTo>
                    <a:pt x="71" y="30"/>
                    <a:pt x="72" y="34"/>
                    <a:pt x="72" y="39"/>
                  </a:cubicBezTo>
                  <a:cubicBezTo>
                    <a:pt x="72" y="43"/>
                    <a:pt x="71" y="48"/>
                    <a:pt x="70" y="52"/>
                  </a:cubicBezTo>
                  <a:close/>
                  <a:moveTo>
                    <a:pt x="51" y="7"/>
                  </a:moveTo>
                  <a:cubicBezTo>
                    <a:pt x="51" y="7"/>
                    <a:pt x="51" y="7"/>
                    <a:pt x="51" y="7"/>
                  </a:cubicBezTo>
                  <a:cubicBezTo>
                    <a:pt x="51" y="7"/>
                    <a:pt x="51" y="7"/>
                    <a:pt x="51" y="7"/>
                  </a:cubicBezTo>
                  <a:cubicBezTo>
                    <a:pt x="46" y="21"/>
                    <a:pt x="46" y="21"/>
                    <a:pt x="46" y="21"/>
                  </a:cubicBezTo>
                  <a:cubicBezTo>
                    <a:pt x="43" y="20"/>
                    <a:pt x="41" y="19"/>
                    <a:pt x="38" y="19"/>
                  </a:cubicBezTo>
                  <a:cubicBezTo>
                    <a:pt x="36" y="19"/>
                    <a:pt x="33" y="20"/>
                    <a:pt x="31" y="21"/>
                  </a:cubicBezTo>
                  <a:cubicBezTo>
                    <a:pt x="28" y="14"/>
                    <a:pt x="28" y="14"/>
                    <a:pt x="28" y="14"/>
                  </a:cubicBezTo>
                  <a:cubicBezTo>
                    <a:pt x="25" y="7"/>
                    <a:pt x="25" y="7"/>
                    <a:pt x="25" y="7"/>
                  </a:cubicBezTo>
                  <a:cubicBezTo>
                    <a:pt x="29" y="5"/>
                    <a:pt x="34" y="5"/>
                    <a:pt x="38" y="5"/>
                  </a:cubicBezTo>
                  <a:cubicBezTo>
                    <a:pt x="43" y="5"/>
                    <a:pt x="47" y="5"/>
                    <a:pt x="51" y="7"/>
                  </a:cubicBezTo>
                  <a:close/>
                  <a:moveTo>
                    <a:pt x="7" y="26"/>
                  </a:moveTo>
                  <a:cubicBezTo>
                    <a:pt x="14" y="28"/>
                    <a:pt x="14" y="28"/>
                    <a:pt x="14" y="28"/>
                  </a:cubicBezTo>
                  <a:cubicBezTo>
                    <a:pt x="20" y="31"/>
                    <a:pt x="20" y="31"/>
                    <a:pt x="20" y="31"/>
                  </a:cubicBezTo>
                  <a:cubicBezTo>
                    <a:pt x="19" y="33"/>
                    <a:pt x="19" y="36"/>
                    <a:pt x="19" y="39"/>
                  </a:cubicBezTo>
                  <a:cubicBezTo>
                    <a:pt x="19" y="41"/>
                    <a:pt x="19" y="44"/>
                    <a:pt x="20" y="46"/>
                  </a:cubicBezTo>
                  <a:cubicBezTo>
                    <a:pt x="7" y="52"/>
                    <a:pt x="7" y="52"/>
                    <a:pt x="7" y="52"/>
                  </a:cubicBezTo>
                  <a:cubicBezTo>
                    <a:pt x="5" y="48"/>
                    <a:pt x="4" y="43"/>
                    <a:pt x="4" y="39"/>
                  </a:cubicBezTo>
                  <a:cubicBezTo>
                    <a:pt x="4" y="34"/>
                    <a:pt x="5" y="30"/>
                    <a:pt x="7" y="26"/>
                  </a:cubicBezTo>
                  <a:close/>
                  <a:moveTo>
                    <a:pt x="25" y="70"/>
                  </a:moveTo>
                  <a:cubicBezTo>
                    <a:pt x="27" y="66"/>
                    <a:pt x="27" y="66"/>
                    <a:pt x="27" y="66"/>
                  </a:cubicBezTo>
                  <a:cubicBezTo>
                    <a:pt x="31" y="56"/>
                    <a:pt x="31" y="56"/>
                    <a:pt x="31" y="56"/>
                  </a:cubicBezTo>
                  <a:cubicBezTo>
                    <a:pt x="33" y="57"/>
                    <a:pt x="36" y="58"/>
                    <a:pt x="38" y="58"/>
                  </a:cubicBezTo>
                  <a:cubicBezTo>
                    <a:pt x="41" y="58"/>
                    <a:pt x="43" y="57"/>
                    <a:pt x="46" y="56"/>
                  </a:cubicBezTo>
                  <a:cubicBezTo>
                    <a:pt x="51" y="70"/>
                    <a:pt x="51" y="70"/>
                    <a:pt x="51" y="70"/>
                  </a:cubicBezTo>
                  <a:cubicBezTo>
                    <a:pt x="51" y="70"/>
                    <a:pt x="51" y="70"/>
                    <a:pt x="51" y="70"/>
                  </a:cubicBezTo>
                  <a:cubicBezTo>
                    <a:pt x="51" y="70"/>
                    <a:pt x="51" y="70"/>
                    <a:pt x="51" y="70"/>
                  </a:cubicBezTo>
                  <a:cubicBezTo>
                    <a:pt x="47" y="72"/>
                    <a:pt x="43" y="73"/>
                    <a:pt x="38" y="73"/>
                  </a:cubicBezTo>
                  <a:cubicBezTo>
                    <a:pt x="34" y="73"/>
                    <a:pt x="29" y="72"/>
                    <a:pt x="25" y="70"/>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93" name="Freeform 135"/>
            <p:cNvSpPr>
              <a:spLocks noEditPoints="1"/>
            </p:cNvSpPr>
            <p:nvPr/>
          </p:nvSpPr>
          <p:spPr bwMode="auto">
            <a:xfrm>
              <a:off x="2742" y="1872"/>
              <a:ext cx="111" cy="63"/>
            </a:xfrm>
            <a:custGeom>
              <a:avLst/>
              <a:gdLst>
                <a:gd name="T0" fmla="*/ 83 w 90"/>
                <a:gd name="T1" fmla="*/ 47 h 51"/>
                <a:gd name="T2" fmla="*/ 85 w 90"/>
                <a:gd name="T3" fmla="*/ 37 h 51"/>
                <a:gd name="T4" fmla="*/ 87 w 90"/>
                <a:gd name="T5" fmla="*/ 27 h 51"/>
                <a:gd name="T6" fmla="*/ 89 w 90"/>
                <a:gd name="T7" fmla="*/ 17 h 51"/>
                <a:gd name="T8" fmla="*/ 86 w 90"/>
                <a:gd name="T9" fmla="*/ 11 h 51"/>
                <a:gd name="T10" fmla="*/ 64 w 90"/>
                <a:gd name="T11" fmla="*/ 1 h 51"/>
                <a:gd name="T12" fmla="*/ 57 w 90"/>
                <a:gd name="T13" fmla="*/ 4 h 51"/>
                <a:gd name="T14" fmla="*/ 52 w 90"/>
                <a:gd name="T15" fmla="*/ 13 h 51"/>
                <a:gd name="T16" fmla="*/ 51 w 90"/>
                <a:gd name="T17" fmla="*/ 14 h 51"/>
                <a:gd name="T18" fmla="*/ 15 w 90"/>
                <a:gd name="T19" fmla="*/ 7 h 51"/>
                <a:gd name="T20" fmla="*/ 0 w 90"/>
                <a:gd name="T21" fmla="*/ 14 h 51"/>
                <a:gd name="T22" fmla="*/ 8 w 90"/>
                <a:gd name="T23" fmla="*/ 26 h 51"/>
                <a:gd name="T24" fmla="*/ 12 w 90"/>
                <a:gd name="T25" fmla="*/ 23 h 51"/>
                <a:gd name="T26" fmla="*/ 17 w 90"/>
                <a:gd name="T27" fmla="*/ 31 h 51"/>
                <a:gd name="T28" fmla="*/ 25 w 90"/>
                <a:gd name="T29" fmla="*/ 26 h 51"/>
                <a:gd name="T30" fmla="*/ 30 w 90"/>
                <a:gd name="T31" fmla="*/ 33 h 51"/>
                <a:gd name="T32" fmla="*/ 38 w 90"/>
                <a:gd name="T33" fmla="*/ 28 h 51"/>
                <a:gd name="T34" fmla="*/ 43 w 90"/>
                <a:gd name="T35" fmla="*/ 36 h 51"/>
                <a:gd name="T36" fmla="*/ 47 w 90"/>
                <a:gd name="T37" fmla="*/ 33 h 51"/>
                <a:gd name="T38" fmla="*/ 47 w 90"/>
                <a:gd name="T39" fmla="*/ 35 h 51"/>
                <a:gd name="T40" fmla="*/ 48 w 90"/>
                <a:gd name="T41" fmla="*/ 46 h 51"/>
                <a:gd name="T42" fmla="*/ 54 w 90"/>
                <a:gd name="T43" fmla="*/ 51 h 51"/>
                <a:gd name="T44" fmla="*/ 78 w 90"/>
                <a:gd name="T45" fmla="*/ 51 h 51"/>
                <a:gd name="T46" fmla="*/ 83 w 90"/>
                <a:gd name="T47" fmla="*/ 47 h 51"/>
                <a:gd name="T48" fmla="*/ 17 w 90"/>
                <a:gd name="T49" fmla="*/ 16 h 51"/>
                <a:gd name="T50" fmla="*/ 18 w 90"/>
                <a:gd name="T51" fmla="*/ 12 h 51"/>
                <a:gd name="T52" fmla="*/ 49 w 90"/>
                <a:gd name="T53" fmla="*/ 18 h 51"/>
                <a:gd name="T54" fmla="*/ 48 w 90"/>
                <a:gd name="T55" fmla="*/ 23 h 51"/>
                <a:gd name="T56" fmla="*/ 17 w 90"/>
                <a:gd name="T57" fmla="*/ 16 h 51"/>
                <a:gd name="T58" fmla="*/ 73 w 90"/>
                <a:gd name="T59" fmla="*/ 46 h 51"/>
                <a:gd name="T60" fmla="*/ 69 w 90"/>
                <a:gd name="T61" fmla="*/ 45 h 51"/>
                <a:gd name="T62" fmla="*/ 67 w 90"/>
                <a:gd name="T63" fmla="*/ 42 h 51"/>
                <a:gd name="T64" fmla="*/ 73 w 90"/>
                <a:gd name="T65" fmla="*/ 15 h 51"/>
                <a:gd name="T66" fmla="*/ 75 w 90"/>
                <a:gd name="T67" fmla="*/ 13 h 51"/>
                <a:gd name="T68" fmla="*/ 80 w 90"/>
                <a:gd name="T69" fmla="*/ 14 h 51"/>
                <a:gd name="T70" fmla="*/ 82 w 90"/>
                <a:gd name="T71" fmla="*/ 17 h 51"/>
                <a:gd name="T72" fmla="*/ 76 w 90"/>
                <a:gd name="T73" fmla="*/ 44 h 51"/>
                <a:gd name="T74" fmla="*/ 73 w 90"/>
                <a:gd name="T75" fmla="*/ 4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51">
                  <a:moveTo>
                    <a:pt x="83" y="47"/>
                  </a:moveTo>
                  <a:cubicBezTo>
                    <a:pt x="85" y="37"/>
                    <a:pt x="85" y="37"/>
                    <a:pt x="85" y="37"/>
                  </a:cubicBezTo>
                  <a:cubicBezTo>
                    <a:pt x="86" y="34"/>
                    <a:pt x="87" y="30"/>
                    <a:pt x="87" y="27"/>
                  </a:cubicBezTo>
                  <a:cubicBezTo>
                    <a:pt x="89" y="17"/>
                    <a:pt x="89" y="17"/>
                    <a:pt x="89" y="17"/>
                  </a:cubicBezTo>
                  <a:cubicBezTo>
                    <a:pt x="90" y="15"/>
                    <a:pt x="88" y="12"/>
                    <a:pt x="86" y="11"/>
                  </a:cubicBezTo>
                  <a:cubicBezTo>
                    <a:pt x="64" y="1"/>
                    <a:pt x="64" y="1"/>
                    <a:pt x="64" y="1"/>
                  </a:cubicBezTo>
                  <a:cubicBezTo>
                    <a:pt x="62" y="0"/>
                    <a:pt x="59" y="1"/>
                    <a:pt x="57" y="4"/>
                  </a:cubicBezTo>
                  <a:cubicBezTo>
                    <a:pt x="52" y="13"/>
                    <a:pt x="52" y="13"/>
                    <a:pt x="52" y="13"/>
                  </a:cubicBezTo>
                  <a:cubicBezTo>
                    <a:pt x="51" y="14"/>
                    <a:pt x="51" y="14"/>
                    <a:pt x="51" y="14"/>
                  </a:cubicBezTo>
                  <a:cubicBezTo>
                    <a:pt x="15" y="7"/>
                    <a:pt x="15" y="7"/>
                    <a:pt x="15" y="7"/>
                  </a:cubicBezTo>
                  <a:cubicBezTo>
                    <a:pt x="0" y="14"/>
                    <a:pt x="0" y="14"/>
                    <a:pt x="0" y="14"/>
                  </a:cubicBezTo>
                  <a:cubicBezTo>
                    <a:pt x="8" y="26"/>
                    <a:pt x="8" y="26"/>
                    <a:pt x="8" y="26"/>
                  </a:cubicBezTo>
                  <a:cubicBezTo>
                    <a:pt x="12" y="23"/>
                    <a:pt x="12" y="23"/>
                    <a:pt x="12" y="23"/>
                  </a:cubicBezTo>
                  <a:cubicBezTo>
                    <a:pt x="17" y="31"/>
                    <a:pt x="17" y="31"/>
                    <a:pt x="17" y="31"/>
                  </a:cubicBezTo>
                  <a:cubicBezTo>
                    <a:pt x="25" y="26"/>
                    <a:pt x="25" y="26"/>
                    <a:pt x="25" y="26"/>
                  </a:cubicBezTo>
                  <a:cubicBezTo>
                    <a:pt x="30" y="33"/>
                    <a:pt x="30" y="33"/>
                    <a:pt x="30" y="33"/>
                  </a:cubicBezTo>
                  <a:cubicBezTo>
                    <a:pt x="38" y="28"/>
                    <a:pt x="38" y="28"/>
                    <a:pt x="38" y="28"/>
                  </a:cubicBezTo>
                  <a:cubicBezTo>
                    <a:pt x="43" y="36"/>
                    <a:pt x="43" y="36"/>
                    <a:pt x="43" y="36"/>
                  </a:cubicBezTo>
                  <a:cubicBezTo>
                    <a:pt x="47" y="33"/>
                    <a:pt x="47" y="33"/>
                    <a:pt x="47" y="33"/>
                  </a:cubicBezTo>
                  <a:cubicBezTo>
                    <a:pt x="47" y="34"/>
                    <a:pt x="47" y="34"/>
                    <a:pt x="47" y="35"/>
                  </a:cubicBezTo>
                  <a:cubicBezTo>
                    <a:pt x="48" y="46"/>
                    <a:pt x="48" y="46"/>
                    <a:pt x="48" y="46"/>
                  </a:cubicBezTo>
                  <a:cubicBezTo>
                    <a:pt x="49" y="49"/>
                    <a:pt x="51" y="51"/>
                    <a:pt x="54" y="51"/>
                  </a:cubicBezTo>
                  <a:cubicBezTo>
                    <a:pt x="78" y="51"/>
                    <a:pt x="78" y="51"/>
                    <a:pt x="78" y="51"/>
                  </a:cubicBezTo>
                  <a:cubicBezTo>
                    <a:pt x="80" y="51"/>
                    <a:pt x="83" y="49"/>
                    <a:pt x="83" y="47"/>
                  </a:cubicBezTo>
                  <a:close/>
                  <a:moveTo>
                    <a:pt x="17" y="16"/>
                  </a:moveTo>
                  <a:cubicBezTo>
                    <a:pt x="18" y="12"/>
                    <a:pt x="18" y="12"/>
                    <a:pt x="18" y="12"/>
                  </a:cubicBezTo>
                  <a:cubicBezTo>
                    <a:pt x="49" y="18"/>
                    <a:pt x="49" y="18"/>
                    <a:pt x="49" y="18"/>
                  </a:cubicBezTo>
                  <a:cubicBezTo>
                    <a:pt x="48" y="23"/>
                    <a:pt x="48" y="23"/>
                    <a:pt x="48" y="23"/>
                  </a:cubicBezTo>
                  <a:lnTo>
                    <a:pt x="17" y="16"/>
                  </a:lnTo>
                  <a:close/>
                  <a:moveTo>
                    <a:pt x="73" y="46"/>
                  </a:moveTo>
                  <a:cubicBezTo>
                    <a:pt x="69" y="45"/>
                    <a:pt x="69" y="45"/>
                    <a:pt x="69" y="45"/>
                  </a:cubicBezTo>
                  <a:cubicBezTo>
                    <a:pt x="67" y="45"/>
                    <a:pt x="67" y="43"/>
                    <a:pt x="67" y="42"/>
                  </a:cubicBezTo>
                  <a:cubicBezTo>
                    <a:pt x="73" y="15"/>
                    <a:pt x="73" y="15"/>
                    <a:pt x="73" y="15"/>
                  </a:cubicBezTo>
                  <a:cubicBezTo>
                    <a:pt x="73" y="14"/>
                    <a:pt x="74" y="13"/>
                    <a:pt x="75" y="13"/>
                  </a:cubicBezTo>
                  <a:cubicBezTo>
                    <a:pt x="80" y="14"/>
                    <a:pt x="80" y="14"/>
                    <a:pt x="80" y="14"/>
                  </a:cubicBezTo>
                  <a:cubicBezTo>
                    <a:pt x="81" y="14"/>
                    <a:pt x="82" y="16"/>
                    <a:pt x="82" y="17"/>
                  </a:cubicBezTo>
                  <a:cubicBezTo>
                    <a:pt x="76" y="44"/>
                    <a:pt x="76" y="44"/>
                    <a:pt x="76" y="44"/>
                  </a:cubicBezTo>
                  <a:cubicBezTo>
                    <a:pt x="76" y="45"/>
                    <a:pt x="74" y="46"/>
                    <a:pt x="73" y="46"/>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94" name="Freeform 136"/>
            <p:cNvSpPr>
              <a:spLocks noEditPoints="1"/>
            </p:cNvSpPr>
            <p:nvPr/>
          </p:nvSpPr>
          <p:spPr bwMode="auto">
            <a:xfrm>
              <a:off x="3026" y="942"/>
              <a:ext cx="80" cy="79"/>
            </a:xfrm>
            <a:custGeom>
              <a:avLst/>
              <a:gdLst>
                <a:gd name="T0" fmla="*/ 0 w 65"/>
                <a:gd name="T1" fmla="*/ 32 h 64"/>
                <a:gd name="T2" fmla="*/ 65 w 65"/>
                <a:gd name="T3" fmla="*/ 32 h 64"/>
                <a:gd name="T4" fmla="*/ 51 w 65"/>
                <a:gd name="T5" fmla="*/ 42 h 64"/>
                <a:gd name="T6" fmla="*/ 60 w 65"/>
                <a:gd name="T7" fmla="*/ 34 h 64"/>
                <a:gd name="T8" fmla="*/ 51 w 65"/>
                <a:gd name="T9" fmla="*/ 42 h 64"/>
                <a:gd name="T10" fmla="*/ 13 w 65"/>
                <a:gd name="T11" fmla="*/ 29 h 64"/>
                <a:gd name="T12" fmla="*/ 7 w 65"/>
                <a:gd name="T13" fmla="*/ 21 h 64"/>
                <a:gd name="T14" fmla="*/ 46 w 65"/>
                <a:gd name="T15" fmla="*/ 21 h 64"/>
                <a:gd name="T16" fmla="*/ 35 w 65"/>
                <a:gd name="T17" fmla="*/ 29 h 64"/>
                <a:gd name="T18" fmla="*/ 46 w 65"/>
                <a:gd name="T19" fmla="*/ 21 h 64"/>
                <a:gd name="T20" fmla="*/ 35 w 65"/>
                <a:gd name="T21" fmla="*/ 4 h 64"/>
                <a:gd name="T22" fmla="*/ 42 w 65"/>
                <a:gd name="T23" fmla="*/ 11 h 64"/>
                <a:gd name="T24" fmla="*/ 35 w 65"/>
                <a:gd name="T25" fmla="*/ 17 h 64"/>
                <a:gd name="T26" fmla="*/ 27 w 65"/>
                <a:gd name="T27" fmla="*/ 6 h 64"/>
                <a:gd name="T28" fmla="*/ 30 w 65"/>
                <a:gd name="T29" fmla="*/ 17 h 64"/>
                <a:gd name="T30" fmla="*/ 23 w 65"/>
                <a:gd name="T31" fmla="*/ 11 h 64"/>
                <a:gd name="T32" fmla="*/ 30 w 65"/>
                <a:gd name="T33" fmla="*/ 29 h 64"/>
                <a:gd name="T34" fmla="*/ 19 w 65"/>
                <a:gd name="T35" fmla="*/ 21 h 64"/>
                <a:gd name="T36" fmla="*/ 7 w 65"/>
                <a:gd name="T37" fmla="*/ 42 h 64"/>
                <a:gd name="T38" fmla="*/ 13 w 65"/>
                <a:gd name="T39" fmla="*/ 34 h 64"/>
                <a:gd name="T40" fmla="*/ 7 w 65"/>
                <a:gd name="T41" fmla="*/ 42 h 64"/>
                <a:gd name="T42" fmla="*/ 30 w 65"/>
                <a:gd name="T43" fmla="*/ 34 h 64"/>
                <a:gd name="T44" fmla="*/ 19 w 65"/>
                <a:gd name="T45" fmla="*/ 42 h 64"/>
                <a:gd name="T46" fmla="*/ 30 w 65"/>
                <a:gd name="T47" fmla="*/ 47 h 64"/>
                <a:gd name="T48" fmla="*/ 27 w 65"/>
                <a:gd name="T49" fmla="*/ 58 h 64"/>
                <a:gd name="T50" fmla="*/ 20 w 65"/>
                <a:gd name="T51" fmla="*/ 47 h 64"/>
                <a:gd name="T52" fmla="*/ 42 w 65"/>
                <a:gd name="T53" fmla="*/ 52 h 64"/>
                <a:gd name="T54" fmla="*/ 35 w 65"/>
                <a:gd name="T55" fmla="*/ 59 h 64"/>
                <a:gd name="T56" fmla="*/ 45 w 65"/>
                <a:gd name="T57" fmla="*/ 47 h 64"/>
                <a:gd name="T58" fmla="*/ 35 w 65"/>
                <a:gd name="T59" fmla="*/ 42 h 64"/>
                <a:gd name="T60" fmla="*/ 47 w 65"/>
                <a:gd name="T61" fmla="*/ 34 h 64"/>
                <a:gd name="T62" fmla="*/ 35 w 65"/>
                <a:gd name="T63" fmla="*/ 42 h 64"/>
                <a:gd name="T64" fmla="*/ 51 w 65"/>
                <a:gd name="T65" fmla="*/ 21 h 64"/>
                <a:gd name="T66" fmla="*/ 60 w 65"/>
                <a:gd name="T67" fmla="*/ 29 h 64"/>
                <a:gd name="T68" fmla="*/ 56 w 65"/>
                <a:gd name="T69" fmla="*/ 17 h 64"/>
                <a:gd name="T70" fmla="*/ 44 w 65"/>
                <a:gd name="T71" fmla="*/ 6 h 64"/>
                <a:gd name="T72" fmla="*/ 56 w 65"/>
                <a:gd name="T73" fmla="*/ 17 h 64"/>
                <a:gd name="T74" fmla="*/ 20 w 65"/>
                <a:gd name="T75" fmla="*/ 6 h 64"/>
                <a:gd name="T76" fmla="*/ 9 w 65"/>
                <a:gd name="T77" fmla="*/ 17 h 64"/>
                <a:gd name="T78" fmla="*/ 9 w 65"/>
                <a:gd name="T79" fmla="*/ 47 h 64"/>
                <a:gd name="T80" fmla="*/ 20 w 65"/>
                <a:gd name="T81" fmla="*/ 57 h 64"/>
                <a:gd name="T82" fmla="*/ 9 w 65"/>
                <a:gd name="T83" fmla="*/ 47 h 64"/>
                <a:gd name="T84" fmla="*/ 44 w 65"/>
                <a:gd name="T85" fmla="*/ 57 h 64"/>
                <a:gd name="T86" fmla="*/ 56 w 65"/>
                <a:gd name="T87"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64">
                  <a:moveTo>
                    <a:pt x="32" y="0"/>
                  </a:moveTo>
                  <a:cubicBezTo>
                    <a:pt x="15" y="0"/>
                    <a:pt x="0" y="14"/>
                    <a:pt x="0" y="32"/>
                  </a:cubicBezTo>
                  <a:cubicBezTo>
                    <a:pt x="0" y="49"/>
                    <a:pt x="15" y="64"/>
                    <a:pt x="32" y="64"/>
                  </a:cubicBezTo>
                  <a:cubicBezTo>
                    <a:pt x="50" y="64"/>
                    <a:pt x="65" y="49"/>
                    <a:pt x="65" y="32"/>
                  </a:cubicBezTo>
                  <a:cubicBezTo>
                    <a:pt x="65" y="14"/>
                    <a:pt x="50" y="0"/>
                    <a:pt x="32" y="0"/>
                  </a:cubicBezTo>
                  <a:close/>
                  <a:moveTo>
                    <a:pt x="51" y="42"/>
                  </a:moveTo>
                  <a:cubicBezTo>
                    <a:pt x="51" y="40"/>
                    <a:pt x="52" y="37"/>
                    <a:pt x="52" y="34"/>
                  </a:cubicBezTo>
                  <a:cubicBezTo>
                    <a:pt x="60" y="34"/>
                    <a:pt x="60" y="34"/>
                    <a:pt x="60" y="34"/>
                  </a:cubicBezTo>
                  <a:cubicBezTo>
                    <a:pt x="60" y="37"/>
                    <a:pt x="59" y="40"/>
                    <a:pt x="58" y="42"/>
                  </a:cubicBezTo>
                  <a:lnTo>
                    <a:pt x="51" y="42"/>
                  </a:lnTo>
                  <a:close/>
                  <a:moveTo>
                    <a:pt x="14" y="21"/>
                  </a:moveTo>
                  <a:cubicBezTo>
                    <a:pt x="14" y="24"/>
                    <a:pt x="13" y="26"/>
                    <a:pt x="13" y="29"/>
                  </a:cubicBezTo>
                  <a:cubicBezTo>
                    <a:pt x="5" y="29"/>
                    <a:pt x="5" y="29"/>
                    <a:pt x="5" y="29"/>
                  </a:cubicBezTo>
                  <a:cubicBezTo>
                    <a:pt x="5" y="26"/>
                    <a:pt x="6" y="24"/>
                    <a:pt x="7" y="21"/>
                  </a:cubicBezTo>
                  <a:lnTo>
                    <a:pt x="14" y="21"/>
                  </a:lnTo>
                  <a:close/>
                  <a:moveTo>
                    <a:pt x="46" y="21"/>
                  </a:moveTo>
                  <a:cubicBezTo>
                    <a:pt x="47" y="24"/>
                    <a:pt x="47" y="26"/>
                    <a:pt x="47" y="29"/>
                  </a:cubicBezTo>
                  <a:cubicBezTo>
                    <a:pt x="35" y="29"/>
                    <a:pt x="35" y="29"/>
                    <a:pt x="35" y="29"/>
                  </a:cubicBezTo>
                  <a:cubicBezTo>
                    <a:pt x="35" y="21"/>
                    <a:pt x="35" y="21"/>
                    <a:pt x="35" y="21"/>
                  </a:cubicBezTo>
                  <a:lnTo>
                    <a:pt x="46" y="21"/>
                  </a:lnTo>
                  <a:close/>
                  <a:moveTo>
                    <a:pt x="35" y="17"/>
                  </a:moveTo>
                  <a:cubicBezTo>
                    <a:pt x="35" y="4"/>
                    <a:pt x="35" y="4"/>
                    <a:pt x="35" y="4"/>
                  </a:cubicBezTo>
                  <a:cubicBezTo>
                    <a:pt x="36" y="4"/>
                    <a:pt x="37" y="5"/>
                    <a:pt x="38" y="6"/>
                  </a:cubicBezTo>
                  <a:cubicBezTo>
                    <a:pt x="39" y="7"/>
                    <a:pt x="41" y="9"/>
                    <a:pt x="42" y="11"/>
                  </a:cubicBezTo>
                  <a:cubicBezTo>
                    <a:pt x="43" y="13"/>
                    <a:pt x="44" y="15"/>
                    <a:pt x="45" y="17"/>
                  </a:cubicBezTo>
                  <a:cubicBezTo>
                    <a:pt x="35" y="17"/>
                    <a:pt x="35" y="17"/>
                    <a:pt x="35" y="17"/>
                  </a:cubicBezTo>
                  <a:close/>
                  <a:moveTo>
                    <a:pt x="23" y="11"/>
                  </a:moveTo>
                  <a:cubicBezTo>
                    <a:pt x="24" y="9"/>
                    <a:pt x="26" y="7"/>
                    <a:pt x="27" y="6"/>
                  </a:cubicBezTo>
                  <a:cubicBezTo>
                    <a:pt x="28" y="5"/>
                    <a:pt x="29" y="4"/>
                    <a:pt x="30" y="4"/>
                  </a:cubicBezTo>
                  <a:cubicBezTo>
                    <a:pt x="30" y="17"/>
                    <a:pt x="30" y="17"/>
                    <a:pt x="30" y="17"/>
                  </a:cubicBezTo>
                  <a:cubicBezTo>
                    <a:pt x="20" y="17"/>
                    <a:pt x="20" y="17"/>
                    <a:pt x="20" y="17"/>
                  </a:cubicBezTo>
                  <a:cubicBezTo>
                    <a:pt x="21" y="15"/>
                    <a:pt x="22" y="13"/>
                    <a:pt x="23" y="11"/>
                  </a:cubicBezTo>
                  <a:close/>
                  <a:moveTo>
                    <a:pt x="30" y="21"/>
                  </a:moveTo>
                  <a:cubicBezTo>
                    <a:pt x="30" y="29"/>
                    <a:pt x="30" y="29"/>
                    <a:pt x="30" y="29"/>
                  </a:cubicBezTo>
                  <a:cubicBezTo>
                    <a:pt x="18" y="29"/>
                    <a:pt x="18" y="29"/>
                    <a:pt x="18" y="29"/>
                  </a:cubicBezTo>
                  <a:cubicBezTo>
                    <a:pt x="18" y="26"/>
                    <a:pt x="18" y="24"/>
                    <a:pt x="19" y="21"/>
                  </a:cubicBezTo>
                  <a:lnTo>
                    <a:pt x="30" y="21"/>
                  </a:lnTo>
                  <a:close/>
                  <a:moveTo>
                    <a:pt x="7" y="42"/>
                  </a:moveTo>
                  <a:cubicBezTo>
                    <a:pt x="6" y="40"/>
                    <a:pt x="5" y="37"/>
                    <a:pt x="5" y="34"/>
                  </a:cubicBezTo>
                  <a:cubicBezTo>
                    <a:pt x="13" y="34"/>
                    <a:pt x="13" y="34"/>
                    <a:pt x="13" y="34"/>
                  </a:cubicBezTo>
                  <a:cubicBezTo>
                    <a:pt x="13" y="37"/>
                    <a:pt x="14" y="40"/>
                    <a:pt x="14" y="42"/>
                  </a:cubicBezTo>
                  <a:lnTo>
                    <a:pt x="7" y="42"/>
                  </a:lnTo>
                  <a:close/>
                  <a:moveTo>
                    <a:pt x="18" y="34"/>
                  </a:moveTo>
                  <a:cubicBezTo>
                    <a:pt x="30" y="34"/>
                    <a:pt x="30" y="34"/>
                    <a:pt x="30" y="34"/>
                  </a:cubicBezTo>
                  <a:cubicBezTo>
                    <a:pt x="30" y="42"/>
                    <a:pt x="30" y="42"/>
                    <a:pt x="30" y="42"/>
                  </a:cubicBezTo>
                  <a:cubicBezTo>
                    <a:pt x="19" y="42"/>
                    <a:pt x="19" y="42"/>
                    <a:pt x="19" y="42"/>
                  </a:cubicBezTo>
                  <a:cubicBezTo>
                    <a:pt x="18" y="40"/>
                    <a:pt x="18" y="37"/>
                    <a:pt x="18" y="34"/>
                  </a:cubicBezTo>
                  <a:close/>
                  <a:moveTo>
                    <a:pt x="30" y="47"/>
                  </a:moveTo>
                  <a:cubicBezTo>
                    <a:pt x="30" y="59"/>
                    <a:pt x="30" y="59"/>
                    <a:pt x="30" y="59"/>
                  </a:cubicBezTo>
                  <a:cubicBezTo>
                    <a:pt x="29" y="59"/>
                    <a:pt x="28" y="58"/>
                    <a:pt x="27" y="58"/>
                  </a:cubicBezTo>
                  <a:cubicBezTo>
                    <a:pt x="26" y="56"/>
                    <a:pt x="24" y="54"/>
                    <a:pt x="23" y="52"/>
                  </a:cubicBezTo>
                  <a:cubicBezTo>
                    <a:pt x="22" y="50"/>
                    <a:pt x="21" y="49"/>
                    <a:pt x="20" y="47"/>
                  </a:cubicBezTo>
                  <a:cubicBezTo>
                    <a:pt x="30" y="47"/>
                    <a:pt x="30" y="47"/>
                    <a:pt x="30" y="47"/>
                  </a:cubicBezTo>
                  <a:close/>
                  <a:moveTo>
                    <a:pt x="42" y="52"/>
                  </a:moveTo>
                  <a:cubicBezTo>
                    <a:pt x="41" y="54"/>
                    <a:pt x="39" y="56"/>
                    <a:pt x="38" y="58"/>
                  </a:cubicBezTo>
                  <a:cubicBezTo>
                    <a:pt x="37" y="58"/>
                    <a:pt x="36" y="59"/>
                    <a:pt x="35" y="59"/>
                  </a:cubicBezTo>
                  <a:cubicBezTo>
                    <a:pt x="35" y="47"/>
                    <a:pt x="35" y="47"/>
                    <a:pt x="35" y="47"/>
                  </a:cubicBezTo>
                  <a:cubicBezTo>
                    <a:pt x="45" y="47"/>
                    <a:pt x="45" y="47"/>
                    <a:pt x="45" y="47"/>
                  </a:cubicBezTo>
                  <a:cubicBezTo>
                    <a:pt x="44" y="49"/>
                    <a:pt x="43" y="50"/>
                    <a:pt x="42" y="52"/>
                  </a:cubicBezTo>
                  <a:close/>
                  <a:moveTo>
                    <a:pt x="35" y="42"/>
                  </a:moveTo>
                  <a:cubicBezTo>
                    <a:pt x="35" y="34"/>
                    <a:pt x="35" y="34"/>
                    <a:pt x="35" y="34"/>
                  </a:cubicBezTo>
                  <a:cubicBezTo>
                    <a:pt x="47" y="34"/>
                    <a:pt x="47" y="34"/>
                    <a:pt x="47" y="34"/>
                  </a:cubicBezTo>
                  <a:cubicBezTo>
                    <a:pt x="47" y="37"/>
                    <a:pt x="47" y="40"/>
                    <a:pt x="46" y="42"/>
                  </a:cubicBezTo>
                  <a:lnTo>
                    <a:pt x="35" y="42"/>
                  </a:lnTo>
                  <a:close/>
                  <a:moveTo>
                    <a:pt x="52" y="29"/>
                  </a:moveTo>
                  <a:cubicBezTo>
                    <a:pt x="52" y="26"/>
                    <a:pt x="51" y="24"/>
                    <a:pt x="51" y="21"/>
                  </a:cubicBezTo>
                  <a:cubicBezTo>
                    <a:pt x="58" y="21"/>
                    <a:pt x="58" y="21"/>
                    <a:pt x="58" y="21"/>
                  </a:cubicBezTo>
                  <a:cubicBezTo>
                    <a:pt x="59" y="24"/>
                    <a:pt x="60" y="26"/>
                    <a:pt x="60" y="29"/>
                  </a:cubicBezTo>
                  <a:lnTo>
                    <a:pt x="52" y="29"/>
                  </a:lnTo>
                  <a:close/>
                  <a:moveTo>
                    <a:pt x="56" y="17"/>
                  </a:moveTo>
                  <a:cubicBezTo>
                    <a:pt x="50" y="17"/>
                    <a:pt x="50" y="17"/>
                    <a:pt x="50" y="17"/>
                  </a:cubicBezTo>
                  <a:cubicBezTo>
                    <a:pt x="48" y="13"/>
                    <a:pt x="47" y="9"/>
                    <a:pt x="44" y="6"/>
                  </a:cubicBezTo>
                  <a:cubicBezTo>
                    <a:pt x="47" y="8"/>
                    <a:pt x="50" y="10"/>
                    <a:pt x="52" y="12"/>
                  </a:cubicBezTo>
                  <a:cubicBezTo>
                    <a:pt x="54" y="13"/>
                    <a:pt x="55" y="15"/>
                    <a:pt x="56" y="17"/>
                  </a:cubicBezTo>
                  <a:close/>
                  <a:moveTo>
                    <a:pt x="13" y="12"/>
                  </a:moveTo>
                  <a:cubicBezTo>
                    <a:pt x="15" y="10"/>
                    <a:pt x="18" y="8"/>
                    <a:pt x="20" y="6"/>
                  </a:cubicBezTo>
                  <a:cubicBezTo>
                    <a:pt x="18" y="9"/>
                    <a:pt x="17" y="13"/>
                    <a:pt x="15" y="17"/>
                  </a:cubicBezTo>
                  <a:cubicBezTo>
                    <a:pt x="9" y="17"/>
                    <a:pt x="9" y="17"/>
                    <a:pt x="9" y="17"/>
                  </a:cubicBezTo>
                  <a:cubicBezTo>
                    <a:pt x="10" y="15"/>
                    <a:pt x="11" y="13"/>
                    <a:pt x="13" y="12"/>
                  </a:cubicBezTo>
                  <a:close/>
                  <a:moveTo>
                    <a:pt x="9" y="47"/>
                  </a:moveTo>
                  <a:cubicBezTo>
                    <a:pt x="15" y="47"/>
                    <a:pt x="15" y="47"/>
                    <a:pt x="15" y="47"/>
                  </a:cubicBezTo>
                  <a:cubicBezTo>
                    <a:pt x="17" y="50"/>
                    <a:pt x="18" y="54"/>
                    <a:pt x="20" y="57"/>
                  </a:cubicBezTo>
                  <a:cubicBezTo>
                    <a:pt x="18" y="55"/>
                    <a:pt x="15" y="54"/>
                    <a:pt x="13" y="51"/>
                  </a:cubicBezTo>
                  <a:cubicBezTo>
                    <a:pt x="11" y="50"/>
                    <a:pt x="10" y="48"/>
                    <a:pt x="9" y="47"/>
                  </a:cubicBezTo>
                  <a:close/>
                  <a:moveTo>
                    <a:pt x="52" y="51"/>
                  </a:moveTo>
                  <a:cubicBezTo>
                    <a:pt x="50" y="54"/>
                    <a:pt x="47" y="55"/>
                    <a:pt x="44" y="57"/>
                  </a:cubicBezTo>
                  <a:cubicBezTo>
                    <a:pt x="47" y="54"/>
                    <a:pt x="48" y="50"/>
                    <a:pt x="50" y="47"/>
                  </a:cubicBezTo>
                  <a:cubicBezTo>
                    <a:pt x="56" y="47"/>
                    <a:pt x="56" y="47"/>
                    <a:pt x="56" y="47"/>
                  </a:cubicBezTo>
                  <a:cubicBezTo>
                    <a:pt x="55" y="48"/>
                    <a:pt x="54" y="50"/>
                    <a:pt x="52" y="51"/>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95" name="Freeform 137"/>
            <p:cNvSpPr>
              <a:spLocks noEditPoints="1"/>
            </p:cNvSpPr>
            <p:nvPr/>
          </p:nvSpPr>
          <p:spPr bwMode="auto">
            <a:xfrm>
              <a:off x="2611" y="1498"/>
              <a:ext cx="81" cy="66"/>
            </a:xfrm>
            <a:custGeom>
              <a:avLst/>
              <a:gdLst>
                <a:gd name="T0" fmla="*/ 66 w 66"/>
                <a:gd name="T1" fmla="*/ 29 h 54"/>
                <a:gd name="T2" fmla="*/ 58 w 66"/>
                <a:gd name="T3" fmla="*/ 12 h 54"/>
                <a:gd name="T4" fmla="*/ 46 w 66"/>
                <a:gd name="T5" fmla="*/ 12 h 54"/>
                <a:gd name="T6" fmla="*/ 46 w 66"/>
                <a:gd name="T7" fmla="*/ 4 h 54"/>
                <a:gd name="T8" fmla="*/ 42 w 66"/>
                <a:gd name="T9" fmla="*/ 0 h 54"/>
                <a:gd name="T10" fmla="*/ 4 w 66"/>
                <a:gd name="T11" fmla="*/ 0 h 54"/>
                <a:gd name="T12" fmla="*/ 0 w 66"/>
                <a:gd name="T13" fmla="*/ 4 h 54"/>
                <a:gd name="T14" fmla="*/ 0 w 66"/>
                <a:gd name="T15" fmla="*/ 37 h 54"/>
                <a:gd name="T16" fmla="*/ 4 w 66"/>
                <a:gd name="T17" fmla="*/ 41 h 54"/>
                <a:gd name="T18" fmla="*/ 10 w 66"/>
                <a:gd name="T19" fmla="*/ 41 h 54"/>
                <a:gd name="T20" fmla="*/ 9 w 66"/>
                <a:gd name="T21" fmla="*/ 45 h 54"/>
                <a:gd name="T22" fmla="*/ 17 w 66"/>
                <a:gd name="T23" fmla="*/ 54 h 54"/>
                <a:gd name="T24" fmla="*/ 25 w 66"/>
                <a:gd name="T25" fmla="*/ 45 h 54"/>
                <a:gd name="T26" fmla="*/ 24 w 66"/>
                <a:gd name="T27" fmla="*/ 41 h 54"/>
                <a:gd name="T28" fmla="*/ 47 w 66"/>
                <a:gd name="T29" fmla="*/ 41 h 54"/>
                <a:gd name="T30" fmla="*/ 46 w 66"/>
                <a:gd name="T31" fmla="*/ 45 h 54"/>
                <a:gd name="T32" fmla="*/ 54 w 66"/>
                <a:gd name="T33" fmla="*/ 54 h 54"/>
                <a:gd name="T34" fmla="*/ 62 w 66"/>
                <a:gd name="T35" fmla="*/ 45 h 54"/>
                <a:gd name="T36" fmla="*/ 61 w 66"/>
                <a:gd name="T37" fmla="*/ 41 h 54"/>
                <a:gd name="T38" fmla="*/ 66 w 66"/>
                <a:gd name="T39" fmla="*/ 41 h 54"/>
                <a:gd name="T40" fmla="*/ 66 w 66"/>
                <a:gd name="T41" fmla="*/ 29 h 54"/>
                <a:gd name="T42" fmla="*/ 46 w 66"/>
                <a:gd name="T43" fmla="*/ 29 h 54"/>
                <a:gd name="T44" fmla="*/ 46 w 66"/>
                <a:gd name="T45" fmla="*/ 19 h 54"/>
                <a:gd name="T46" fmla="*/ 54 w 66"/>
                <a:gd name="T47" fmla="*/ 19 h 54"/>
                <a:gd name="T48" fmla="*/ 59 w 66"/>
                <a:gd name="T49" fmla="*/ 29 h 54"/>
                <a:gd name="T50" fmla="*/ 46 w 66"/>
                <a:gd name="T51" fmla="*/ 2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 h="54">
                  <a:moveTo>
                    <a:pt x="66" y="29"/>
                  </a:moveTo>
                  <a:cubicBezTo>
                    <a:pt x="58" y="12"/>
                    <a:pt x="58" y="12"/>
                    <a:pt x="58" y="12"/>
                  </a:cubicBezTo>
                  <a:cubicBezTo>
                    <a:pt x="46" y="12"/>
                    <a:pt x="46" y="12"/>
                    <a:pt x="46" y="12"/>
                  </a:cubicBezTo>
                  <a:cubicBezTo>
                    <a:pt x="46" y="4"/>
                    <a:pt x="46" y="4"/>
                    <a:pt x="46" y="4"/>
                  </a:cubicBezTo>
                  <a:cubicBezTo>
                    <a:pt x="46" y="2"/>
                    <a:pt x="44" y="0"/>
                    <a:pt x="42" y="0"/>
                  </a:cubicBezTo>
                  <a:cubicBezTo>
                    <a:pt x="4" y="0"/>
                    <a:pt x="4" y="0"/>
                    <a:pt x="4" y="0"/>
                  </a:cubicBezTo>
                  <a:cubicBezTo>
                    <a:pt x="2" y="0"/>
                    <a:pt x="0" y="2"/>
                    <a:pt x="0" y="4"/>
                  </a:cubicBezTo>
                  <a:cubicBezTo>
                    <a:pt x="0" y="37"/>
                    <a:pt x="0" y="37"/>
                    <a:pt x="0" y="37"/>
                  </a:cubicBezTo>
                  <a:cubicBezTo>
                    <a:pt x="4" y="41"/>
                    <a:pt x="4" y="41"/>
                    <a:pt x="4" y="41"/>
                  </a:cubicBezTo>
                  <a:cubicBezTo>
                    <a:pt x="10" y="41"/>
                    <a:pt x="10" y="41"/>
                    <a:pt x="10" y="41"/>
                  </a:cubicBezTo>
                  <a:cubicBezTo>
                    <a:pt x="9" y="43"/>
                    <a:pt x="9" y="44"/>
                    <a:pt x="9" y="45"/>
                  </a:cubicBezTo>
                  <a:cubicBezTo>
                    <a:pt x="9" y="50"/>
                    <a:pt x="12" y="54"/>
                    <a:pt x="17" y="54"/>
                  </a:cubicBezTo>
                  <a:cubicBezTo>
                    <a:pt x="21" y="54"/>
                    <a:pt x="25" y="50"/>
                    <a:pt x="25" y="45"/>
                  </a:cubicBezTo>
                  <a:cubicBezTo>
                    <a:pt x="25" y="44"/>
                    <a:pt x="25" y="43"/>
                    <a:pt x="24" y="41"/>
                  </a:cubicBezTo>
                  <a:cubicBezTo>
                    <a:pt x="47" y="41"/>
                    <a:pt x="47" y="41"/>
                    <a:pt x="47" y="41"/>
                  </a:cubicBezTo>
                  <a:cubicBezTo>
                    <a:pt x="46" y="43"/>
                    <a:pt x="46" y="44"/>
                    <a:pt x="46" y="45"/>
                  </a:cubicBezTo>
                  <a:cubicBezTo>
                    <a:pt x="46" y="50"/>
                    <a:pt x="49" y="54"/>
                    <a:pt x="54" y="54"/>
                  </a:cubicBezTo>
                  <a:cubicBezTo>
                    <a:pt x="59" y="54"/>
                    <a:pt x="62" y="50"/>
                    <a:pt x="62" y="45"/>
                  </a:cubicBezTo>
                  <a:cubicBezTo>
                    <a:pt x="62" y="44"/>
                    <a:pt x="62" y="43"/>
                    <a:pt x="61" y="41"/>
                  </a:cubicBezTo>
                  <a:cubicBezTo>
                    <a:pt x="66" y="41"/>
                    <a:pt x="66" y="41"/>
                    <a:pt x="66" y="41"/>
                  </a:cubicBezTo>
                  <a:lnTo>
                    <a:pt x="66" y="29"/>
                  </a:lnTo>
                  <a:close/>
                  <a:moveTo>
                    <a:pt x="46" y="29"/>
                  </a:moveTo>
                  <a:cubicBezTo>
                    <a:pt x="46" y="19"/>
                    <a:pt x="46" y="19"/>
                    <a:pt x="46" y="19"/>
                  </a:cubicBezTo>
                  <a:cubicBezTo>
                    <a:pt x="54" y="19"/>
                    <a:pt x="54" y="19"/>
                    <a:pt x="54" y="19"/>
                  </a:cubicBezTo>
                  <a:cubicBezTo>
                    <a:pt x="59" y="29"/>
                    <a:pt x="59" y="29"/>
                    <a:pt x="59" y="29"/>
                  </a:cubicBezTo>
                  <a:lnTo>
                    <a:pt x="46" y="29"/>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96" name="Freeform 138"/>
            <p:cNvSpPr>
              <a:spLocks noEditPoints="1"/>
            </p:cNvSpPr>
            <p:nvPr/>
          </p:nvSpPr>
          <p:spPr bwMode="auto">
            <a:xfrm>
              <a:off x="2595" y="2003"/>
              <a:ext cx="88" cy="88"/>
            </a:xfrm>
            <a:custGeom>
              <a:avLst/>
              <a:gdLst>
                <a:gd name="T0" fmla="*/ 36 w 72"/>
                <a:gd name="T1" fmla="*/ 0 h 72"/>
                <a:gd name="T2" fmla="*/ 0 w 72"/>
                <a:gd name="T3" fmla="*/ 36 h 72"/>
                <a:gd name="T4" fmla="*/ 36 w 72"/>
                <a:gd name="T5" fmla="*/ 72 h 72"/>
                <a:gd name="T6" fmla="*/ 72 w 72"/>
                <a:gd name="T7" fmla="*/ 36 h 72"/>
                <a:gd name="T8" fmla="*/ 36 w 72"/>
                <a:gd name="T9" fmla="*/ 0 h 72"/>
                <a:gd name="T10" fmla="*/ 57 w 72"/>
                <a:gd name="T11" fmla="*/ 31 h 72"/>
                <a:gd name="T12" fmla="*/ 38 w 72"/>
                <a:gd name="T13" fmla="*/ 59 h 72"/>
                <a:gd name="T14" fmla="*/ 29 w 72"/>
                <a:gd name="T15" fmla="*/ 55 h 72"/>
                <a:gd name="T16" fmla="*/ 21 w 72"/>
                <a:gd name="T17" fmla="*/ 33 h 72"/>
                <a:gd name="T18" fmla="*/ 16 w 72"/>
                <a:gd name="T19" fmla="*/ 35 h 72"/>
                <a:gd name="T20" fmla="*/ 15 w 72"/>
                <a:gd name="T21" fmla="*/ 32 h 72"/>
                <a:gd name="T22" fmla="*/ 28 w 72"/>
                <a:gd name="T23" fmla="*/ 23 h 72"/>
                <a:gd name="T24" fmla="*/ 35 w 72"/>
                <a:gd name="T25" fmla="*/ 37 h 72"/>
                <a:gd name="T26" fmla="*/ 38 w 72"/>
                <a:gd name="T27" fmla="*/ 46 h 72"/>
                <a:gd name="T28" fmla="*/ 44 w 72"/>
                <a:gd name="T29" fmla="*/ 38 h 72"/>
                <a:gd name="T30" fmla="*/ 39 w 72"/>
                <a:gd name="T31" fmla="*/ 32 h 72"/>
                <a:gd name="T32" fmla="*/ 57 w 72"/>
                <a:gd name="T33" fmla="*/ 3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72">
                  <a:moveTo>
                    <a:pt x="36" y="0"/>
                  </a:moveTo>
                  <a:cubicBezTo>
                    <a:pt x="16" y="0"/>
                    <a:pt x="0" y="16"/>
                    <a:pt x="0" y="36"/>
                  </a:cubicBezTo>
                  <a:cubicBezTo>
                    <a:pt x="0" y="56"/>
                    <a:pt x="16" y="72"/>
                    <a:pt x="36" y="72"/>
                  </a:cubicBezTo>
                  <a:cubicBezTo>
                    <a:pt x="56" y="72"/>
                    <a:pt x="72" y="56"/>
                    <a:pt x="72" y="36"/>
                  </a:cubicBezTo>
                  <a:cubicBezTo>
                    <a:pt x="72" y="16"/>
                    <a:pt x="56" y="0"/>
                    <a:pt x="36" y="0"/>
                  </a:cubicBezTo>
                  <a:close/>
                  <a:moveTo>
                    <a:pt x="57" y="31"/>
                  </a:moveTo>
                  <a:cubicBezTo>
                    <a:pt x="55" y="45"/>
                    <a:pt x="42" y="56"/>
                    <a:pt x="38" y="59"/>
                  </a:cubicBezTo>
                  <a:cubicBezTo>
                    <a:pt x="34" y="61"/>
                    <a:pt x="30" y="57"/>
                    <a:pt x="29" y="55"/>
                  </a:cubicBezTo>
                  <a:cubicBezTo>
                    <a:pt x="27" y="52"/>
                    <a:pt x="22" y="35"/>
                    <a:pt x="21" y="33"/>
                  </a:cubicBezTo>
                  <a:cubicBezTo>
                    <a:pt x="20" y="32"/>
                    <a:pt x="16" y="35"/>
                    <a:pt x="16" y="35"/>
                  </a:cubicBezTo>
                  <a:cubicBezTo>
                    <a:pt x="15" y="32"/>
                    <a:pt x="15" y="32"/>
                    <a:pt x="15" y="32"/>
                  </a:cubicBezTo>
                  <a:cubicBezTo>
                    <a:pt x="15" y="32"/>
                    <a:pt x="22" y="24"/>
                    <a:pt x="28" y="23"/>
                  </a:cubicBezTo>
                  <a:cubicBezTo>
                    <a:pt x="33" y="21"/>
                    <a:pt x="33" y="32"/>
                    <a:pt x="35" y="37"/>
                  </a:cubicBezTo>
                  <a:cubicBezTo>
                    <a:pt x="36" y="43"/>
                    <a:pt x="37" y="46"/>
                    <a:pt x="38" y="46"/>
                  </a:cubicBezTo>
                  <a:cubicBezTo>
                    <a:pt x="39" y="46"/>
                    <a:pt x="42" y="43"/>
                    <a:pt x="44" y="38"/>
                  </a:cubicBezTo>
                  <a:cubicBezTo>
                    <a:pt x="47" y="33"/>
                    <a:pt x="44" y="29"/>
                    <a:pt x="39" y="32"/>
                  </a:cubicBezTo>
                  <a:cubicBezTo>
                    <a:pt x="41" y="20"/>
                    <a:pt x="60" y="18"/>
                    <a:pt x="57" y="31"/>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97" name="Freeform 139"/>
            <p:cNvSpPr>
              <a:spLocks noEditPoints="1"/>
            </p:cNvSpPr>
            <p:nvPr/>
          </p:nvSpPr>
          <p:spPr bwMode="auto">
            <a:xfrm>
              <a:off x="2460" y="2725"/>
              <a:ext cx="58" cy="58"/>
            </a:xfrm>
            <a:custGeom>
              <a:avLst/>
              <a:gdLst>
                <a:gd name="T0" fmla="*/ 23 w 47"/>
                <a:gd name="T1" fmla="*/ 0 h 47"/>
                <a:gd name="T2" fmla="*/ 0 w 47"/>
                <a:gd name="T3" fmla="*/ 24 h 47"/>
                <a:gd name="T4" fmla="*/ 23 w 47"/>
                <a:gd name="T5" fmla="*/ 47 h 47"/>
                <a:gd name="T6" fmla="*/ 47 w 47"/>
                <a:gd name="T7" fmla="*/ 24 h 47"/>
                <a:gd name="T8" fmla="*/ 23 w 47"/>
                <a:gd name="T9" fmla="*/ 0 h 47"/>
                <a:gd name="T10" fmla="*/ 5 w 47"/>
                <a:gd name="T11" fmla="*/ 24 h 47"/>
                <a:gd name="T12" fmla="*/ 23 w 47"/>
                <a:gd name="T13" fmla="*/ 6 h 47"/>
                <a:gd name="T14" fmla="*/ 23 w 47"/>
                <a:gd name="T15" fmla="*/ 41 h 47"/>
                <a:gd name="T16" fmla="*/ 5 w 47"/>
                <a:gd name="T17"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7">
                  <a:moveTo>
                    <a:pt x="23" y="0"/>
                  </a:moveTo>
                  <a:cubicBezTo>
                    <a:pt x="10" y="0"/>
                    <a:pt x="0" y="11"/>
                    <a:pt x="0" y="24"/>
                  </a:cubicBezTo>
                  <a:cubicBezTo>
                    <a:pt x="0" y="37"/>
                    <a:pt x="10" y="47"/>
                    <a:pt x="23" y="47"/>
                  </a:cubicBezTo>
                  <a:cubicBezTo>
                    <a:pt x="36" y="47"/>
                    <a:pt x="47" y="37"/>
                    <a:pt x="47" y="24"/>
                  </a:cubicBezTo>
                  <a:cubicBezTo>
                    <a:pt x="47" y="11"/>
                    <a:pt x="36" y="0"/>
                    <a:pt x="23" y="0"/>
                  </a:cubicBezTo>
                  <a:close/>
                  <a:moveTo>
                    <a:pt x="5" y="24"/>
                  </a:moveTo>
                  <a:cubicBezTo>
                    <a:pt x="5" y="14"/>
                    <a:pt x="13" y="6"/>
                    <a:pt x="23" y="6"/>
                  </a:cubicBezTo>
                  <a:cubicBezTo>
                    <a:pt x="23" y="41"/>
                    <a:pt x="23" y="41"/>
                    <a:pt x="23" y="41"/>
                  </a:cubicBezTo>
                  <a:cubicBezTo>
                    <a:pt x="13" y="41"/>
                    <a:pt x="5" y="33"/>
                    <a:pt x="5" y="24"/>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98" name="Freeform 140"/>
            <p:cNvSpPr>
              <a:spLocks noEditPoints="1"/>
            </p:cNvSpPr>
            <p:nvPr/>
          </p:nvSpPr>
          <p:spPr bwMode="auto">
            <a:xfrm>
              <a:off x="2482" y="2423"/>
              <a:ext cx="82" cy="76"/>
            </a:xfrm>
            <a:custGeom>
              <a:avLst/>
              <a:gdLst>
                <a:gd name="T0" fmla="*/ 34 w 67"/>
                <a:gd name="T1" fmla="*/ 8 h 62"/>
                <a:gd name="T2" fmla="*/ 23 w 67"/>
                <a:gd name="T3" fmla="*/ 10 h 62"/>
                <a:gd name="T4" fmla="*/ 15 w 67"/>
                <a:gd name="T5" fmla="*/ 14 h 62"/>
                <a:gd name="T6" fmla="*/ 8 w 67"/>
                <a:gd name="T7" fmla="*/ 27 h 62"/>
                <a:gd name="T8" fmla="*/ 11 w 67"/>
                <a:gd name="T9" fmla="*/ 34 h 62"/>
                <a:gd name="T10" fmla="*/ 17 w 67"/>
                <a:gd name="T11" fmla="*/ 41 h 62"/>
                <a:gd name="T12" fmla="*/ 21 w 67"/>
                <a:gd name="T13" fmla="*/ 47 h 62"/>
                <a:gd name="T14" fmla="*/ 21 w 67"/>
                <a:gd name="T15" fmla="*/ 49 h 62"/>
                <a:gd name="T16" fmla="*/ 22 w 67"/>
                <a:gd name="T17" fmla="*/ 48 h 62"/>
                <a:gd name="T18" fmla="*/ 28 w 67"/>
                <a:gd name="T19" fmla="*/ 45 h 62"/>
                <a:gd name="T20" fmla="*/ 29 w 67"/>
                <a:gd name="T21" fmla="*/ 45 h 62"/>
                <a:gd name="T22" fmla="*/ 34 w 67"/>
                <a:gd name="T23" fmla="*/ 46 h 62"/>
                <a:gd name="T24" fmla="*/ 44 w 67"/>
                <a:gd name="T25" fmla="*/ 44 h 62"/>
                <a:gd name="T26" fmla="*/ 52 w 67"/>
                <a:gd name="T27" fmla="*/ 40 h 62"/>
                <a:gd name="T28" fmla="*/ 59 w 67"/>
                <a:gd name="T29" fmla="*/ 27 h 62"/>
                <a:gd name="T30" fmla="*/ 52 w 67"/>
                <a:gd name="T31" fmla="*/ 14 h 62"/>
                <a:gd name="T32" fmla="*/ 44 w 67"/>
                <a:gd name="T33" fmla="*/ 10 h 62"/>
                <a:gd name="T34" fmla="*/ 34 w 67"/>
                <a:gd name="T35" fmla="*/ 8 h 62"/>
                <a:gd name="T36" fmla="*/ 34 w 67"/>
                <a:gd name="T37" fmla="*/ 0 h 62"/>
                <a:gd name="T38" fmla="*/ 34 w 67"/>
                <a:gd name="T39" fmla="*/ 0 h 62"/>
                <a:gd name="T40" fmla="*/ 67 w 67"/>
                <a:gd name="T41" fmla="*/ 27 h 62"/>
                <a:gd name="T42" fmla="*/ 34 w 67"/>
                <a:gd name="T43" fmla="*/ 54 h 62"/>
                <a:gd name="T44" fmla="*/ 28 w 67"/>
                <a:gd name="T45" fmla="*/ 54 h 62"/>
                <a:gd name="T46" fmla="*/ 4 w 67"/>
                <a:gd name="T47" fmla="*/ 62 h 62"/>
                <a:gd name="T48" fmla="*/ 4 w 67"/>
                <a:gd name="T49" fmla="*/ 61 h 62"/>
                <a:gd name="T50" fmla="*/ 13 w 67"/>
                <a:gd name="T51" fmla="*/ 50 h 62"/>
                <a:gd name="T52" fmla="*/ 12 w 67"/>
                <a:gd name="T53" fmla="*/ 48 h 62"/>
                <a:gd name="T54" fmla="*/ 0 w 67"/>
                <a:gd name="T55" fmla="*/ 27 h 62"/>
                <a:gd name="T56" fmla="*/ 34 w 67"/>
                <a:gd name="T5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62">
                  <a:moveTo>
                    <a:pt x="34" y="8"/>
                  </a:moveTo>
                  <a:cubicBezTo>
                    <a:pt x="30" y="8"/>
                    <a:pt x="26" y="9"/>
                    <a:pt x="23" y="10"/>
                  </a:cubicBezTo>
                  <a:cubicBezTo>
                    <a:pt x="20" y="11"/>
                    <a:pt x="17" y="12"/>
                    <a:pt x="15" y="14"/>
                  </a:cubicBezTo>
                  <a:cubicBezTo>
                    <a:pt x="11" y="18"/>
                    <a:pt x="8" y="22"/>
                    <a:pt x="8" y="27"/>
                  </a:cubicBezTo>
                  <a:cubicBezTo>
                    <a:pt x="8" y="29"/>
                    <a:pt x="9" y="32"/>
                    <a:pt x="11" y="34"/>
                  </a:cubicBezTo>
                  <a:cubicBezTo>
                    <a:pt x="12" y="37"/>
                    <a:pt x="14" y="39"/>
                    <a:pt x="17" y="41"/>
                  </a:cubicBezTo>
                  <a:cubicBezTo>
                    <a:pt x="19" y="42"/>
                    <a:pt x="20" y="44"/>
                    <a:pt x="21" y="47"/>
                  </a:cubicBezTo>
                  <a:cubicBezTo>
                    <a:pt x="21" y="47"/>
                    <a:pt x="21" y="48"/>
                    <a:pt x="21" y="49"/>
                  </a:cubicBezTo>
                  <a:cubicBezTo>
                    <a:pt x="21" y="49"/>
                    <a:pt x="22" y="48"/>
                    <a:pt x="22" y="48"/>
                  </a:cubicBezTo>
                  <a:cubicBezTo>
                    <a:pt x="24" y="46"/>
                    <a:pt x="26" y="45"/>
                    <a:pt x="28" y="45"/>
                  </a:cubicBezTo>
                  <a:cubicBezTo>
                    <a:pt x="29" y="45"/>
                    <a:pt x="29" y="45"/>
                    <a:pt x="29" y="45"/>
                  </a:cubicBezTo>
                  <a:cubicBezTo>
                    <a:pt x="31" y="46"/>
                    <a:pt x="32" y="46"/>
                    <a:pt x="34" y="46"/>
                  </a:cubicBezTo>
                  <a:cubicBezTo>
                    <a:pt x="37" y="46"/>
                    <a:pt x="41" y="45"/>
                    <a:pt x="44" y="44"/>
                  </a:cubicBezTo>
                  <a:cubicBezTo>
                    <a:pt x="47" y="43"/>
                    <a:pt x="50" y="41"/>
                    <a:pt x="52" y="40"/>
                  </a:cubicBezTo>
                  <a:cubicBezTo>
                    <a:pt x="56" y="36"/>
                    <a:pt x="59" y="32"/>
                    <a:pt x="59" y="27"/>
                  </a:cubicBezTo>
                  <a:cubicBezTo>
                    <a:pt x="59" y="22"/>
                    <a:pt x="56" y="18"/>
                    <a:pt x="52" y="14"/>
                  </a:cubicBezTo>
                  <a:cubicBezTo>
                    <a:pt x="50" y="12"/>
                    <a:pt x="47" y="11"/>
                    <a:pt x="44" y="10"/>
                  </a:cubicBezTo>
                  <a:cubicBezTo>
                    <a:pt x="41" y="9"/>
                    <a:pt x="37" y="8"/>
                    <a:pt x="34" y="8"/>
                  </a:cubicBezTo>
                  <a:close/>
                  <a:moveTo>
                    <a:pt x="34" y="0"/>
                  </a:moveTo>
                  <a:cubicBezTo>
                    <a:pt x="34" y="0"/>
                    <a:pt x="34" y="0"/>
                    <a:pt x="34" y="0"/>
                  </a:cubicBezTo>
                  <a:cubicBezTo>
                    <a:pt x="52" y="0"/>
                    <a:pt x="67" y="12"/>
                    <a:pt x="67" y="27"/>
                  </a:cubicBezTo>
                  <a:cubicBezTo>
                    <a:pt x="67" y="42"/>
                    <a:pt x="52" y="54"/>
                    <a:pt x="34" y="54"/>
                  </a:cubicBezTo>
                  <a:cubicBezTo>
                    <a:pt x="32" y="54"/>
                    <a:pt x="30" y="54"/>
                    <a:pt x="28" y="54"/>
                  </a:cubicBezTo>
                  <a:cubicBezTo>
                    <a:pt x="21" y="61"/>
                    <a:pt x="13" y="62"/>
                    <a:pt x="4" y="62"/>
                  </a:cubicBezTo>
                  <a:cubicBezTo>
                    <a:pt x="4" y="61"/>
                    <a:pt x="4" y="61"/>
                    <a:pt x="4" y="61"/>
                  </a:cubicBezTo>
                  <a:cubicBezTo>
                    <a:pt x="9" y="58"/>
                    <a:pt x="13" y="54"/>
                    <a:pt x="13" y="50"/>
                  </a:cubicBezTo>
                  <a:cubicBezTo>
                    <a:pt x="13" y="49"/>
                    <a:pt x="13" y="49"/>
                    <a:pt x="12" y="48"/>
                  </a:cubicBezTo>
                  <a:cubicBezTo>
                    <a:pt x="5" y="43"/>
                    <a:pt x="0" y="35"/>
                    <a:pt x="0" y="27"/>
                  </a:cubicBezTo>
                  <a:cubicBezTo>
                    <a:pt x="0" y="12"/>
                    <a:pt x="15" y="0"/>
                    <a:pt x="34" y="0"/>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499" name="Freeform 141"/>
            <p:cNvSpPr>
              <a:spLocks noEditPoints="1"/>
            </p:cNvSpPr>
            <p:nvPr/>
          </p:nvSpPr>
          <p:spPr bwMode="auto">
            <a:xfrm>
              <a:off x="2494" y="1730"/>
              <a:ext cx="80" cy="79"/>
            </a:xfrm>
            <a:custGeom>
              <a:avLst/>
              <a:gdLst>
                <a:gd name="T0" fmla="*/ 62 w 65"/>
                <a:gd name="T1" fmla="*/ 36 h 64"/>
                <a:gd name="T2" fmla="*/ 62 w 65"/>
                <a:gd name="T3" fmla="*/ 32 h 64"/>
                <a:gd name="T4" fmla="*/ 33 w 65"/>
                <a:gd name="T5" fmla="*/ 2 h 64"/>
                <a:gd name="T6" fmla="*/ 28 w 65"/>
                <a:gd name="T7" fmla="*/ 3 h 64"/>
                <a:gd name="T8" fmla="*/ 18 w 65"/>
                <a:gd name="T9" fmla="*/ 0 h 64"/>
                <a:gd name="T10" fmla="*/ 0 w 65"/>
                <a:gd name="T11" fmla="*/ 18 h 64"/>
                <a:gd name="T12" fmla="*/ 3 w 65"/>
                <a:gd name="T13" fmla="*/ 27 h 64"/>
                <a:gd name="T14" fmla="*/ 3 w 65"/>
                <a:gd name="T15" fmla="*/ 32 h 64"/>
                <a:gd name="T16" fmla="*/ 33 w 65"/>
                <a:gd name="T17" fmla="*/ 62 h 64"/>
                <a:gd name="T18" fmla="*/ 38 w 65"/>
                <a:gd name="T19" fmla="*/ 61 h 64"/>
                <a:gd name="T20" fmla="*/ 47 w 65"/>
                <a:gd name="T21" fmla="*/ 64 h 64"/>
                <a:gd name="T22" fmla="*/ 65 w 65"/>
                <a:gd name="T23" fmla="*/ 46 h 64"/>
                <a:gd name="T24" fmla="*/ 62 w 65"/>
                <a:gd name="T25" fmla="*/ 36 h 64"/>
                <a:gd name="T26" fmla="*/ 35 w 65"/>
                <a:gd name="T27" fmla="*/ 54 h 64"/>
                <a:gd name="T28" fmla="*/ 17 w 65"/>
                <a:gd name="T29" fmla="*/ 49 h 64"/>
                <a:gd name="T30" fmla="*/ 18 w 65"/>
                <a:gd name="T31" fmla="*/ 39 h 64"/>
                <a:gd name="T32" fmla="*/ 26 w 65"/>
                <a:gd name="T33" fmla="*/ 45 h 64"/>
                <a:gd name="T34" fmla="*/ 40 w 65"/>
                <a:gd name="T35" fmla="*/ 44 h 64"/>
                <a:gd name="T36" fmla="*/ 32 w 65"/>
                <a:gd name="T37" fmla="*/ 36 h 64"/>
                <a:gd name="T38" fmla="*/ 15 w 65"/>
                <a:gd name="T39" fmla="*/ 23 h 64"/>
                <a:gd name="T40" fmla="*/ 28 w 65"/>
                <a:gd name="T41" fmla="*/ 10 h 64"/>
                <a:gd name="T42" fmla="*/ 46 w 65"/>
                <a:gd name="T43" fmla="*/ 15 h 64"/>
                <a:gd name="T44" fmla="*/ 45 w 65"/>
                <a:gd name="T45" fmla="*/ 24 h 64"/>
                <a:gd name="T46" fmla="*/ 32 w 65"/>
                <a:gd name="T47" fmla="*/ 17 h 64"/>
                <a:gd name="T48" fmla="*/ 29 w 65"/>
                <a:gd name="T49" fmla="*/ 26 h 64"/>
                <a:gd name="T50" fmla="*/ 50 w 65"/>
                <a:gd name="T51" fmla="*/ 37 h 64"/>
                <a:gd name="T52" fmla="*/ 35 w 65"/>
                <a:gd name="T53" fmla="*/ 5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 h="64">
                  <a:moveTo>
                    <a:pt x="62" y="36"/>
                  </a:moveTo>
                  <a:cubicBezTo>
                    <a:pt x="62" y="35"/>
                    <a:pt x="62" y="34"/>
                    <a:pt x="62" y="32"/>
                  </a:cubicBezTo>
                  <a:cubicBezTo>
                    <a:pt x="62" y="16"/>
                    <a:pt x="49" y="2"/>
                    <a:pt x="33" y="2"/>
                  </a:cubicBezTo>
                  <a:cubicBezTo>
                    <a:pt x="31" y="2"/>
                    <a:pt x="29" y="3"/>
                    <a:pt x="28" y="3"/>
                  </a:cubicBezTo>
                  <a:cubicBezTo>
                    <a:pt x="25" y="1"/>
                    <a:pt x="22" y="0"/>
                    <a:pt x="18" y="0"/>
                  </a:cubicBezTo>
                  <a:cubicBezTo>
                    <a:pt x="8" y="0"/>
                    <a:pt x="0" y="8"/>
                    <a:pt x="0" y="18"/>
                  </a:cubicBezTo>
                  <a:cubicBezTo>
                    <a:pt x="0" y="21"/>
                    <a:pt x="1" y="25"/>
                    <a:pt x="3" y="27"/>
                  </a:cubicBezTo>
                  <a:cubicBezTo>
                    <a:pt x="3" y="29"/>
                    <a:pt x="3" y="31"/>
                    <a:pt x="3" y="32"/>
                  </a:cubicBezTo>
                  <a:cubicBezTo>
                    <a:pt x="3" y="49"/>
                    <a:pt x="16" y="62"/>
                    <a:pt x="33" y="62"/>
                  </a:cubicBezTo>
                  <a:cubicBezTo>
                    <a:pt x="34" y="62"/>
                    <a:pt x="36" y="62"/>
                    <a:pt x="38" y="61"/>
                  </a:cubicBezTo>
                  <a:cubicBezTo>
                    <a:pt x="41" y="63"/>
                    <a:pt x="44" y="64"/>
                    <a:pt x="47" y="64"/>
                  </a:cubicBezTo>
                  <a:cubicBezTo>
                    <a:pt x="57" y="64"/>
                    <a:pt x="65" y="56"/>
                    <a:pt x="65" y="46"/>
                  </a:cubicBezTo>
                  <a:cubicBezTo>
                    <a:pt x="65" y="43"/>
                    <a:pt x="64" y="39"/>
                    <a:pt x="62" y="36"/>
                  </a:cubicBezTo>
                  <a:close/>
                  <a:moveTo>
                    <a:pt x="35" y="54"/>
                  </a:moveTo>
                  <a:cubicBezTo>
                    <a:pt x="26" y="55"/>
                    <a:pt x="21" y="52"/>
                    <a:pt x="17" y="49"/>
                  </a:cubicBezTo>
                  <a:cubicBezTo>
                    <a:pt x="13" y="44"/>
                    <a:pt x="15" y="40"/>
                    <a:pt x="18" y="39"/>
                  </a:cubicBezTo>
                  <a:cubicBezTo>
                    <a:pt x="22" y="39"/>
                    <a:pt x="24" y="43"/>
                    <a:pt x="26" y="45"/>
                  </a:cubicBezTo>
                  <a:cubicBezTo>
                    <a:pt x="28" y="46"/>
                    <a:pt x="36" y="49"/>
                    <a:pt x="40" y="44"/>
                  </a:cubicBezTo>
                  <a:cubicBezTo>
                    <a:pt x="44" y="39"/>
                    <a:pt x="37" y="37"/>
                    <a:pt x="32" y="36"/>
                  </a:cubicBezTo>
                  <a:cubicBezTo>
                    <a:pt x="24" y="35"/>
                    <a:pt x="14" y="31"/>
                    <a:pt x="15" y="23"/>
                  </a:cubicBezTo>
                  <a:cubicBezTo>
                    <a:pt x="16" y="15"/>
                    <a:pt x="22" y="11"/>
                    <a:pt x="28" y="10"/>
                  </a:cubicBezTo>
                  <a:cubicBezTo>
                    <a:pt x="37" y="9"/>
                    <a:pt x="42" y="11"/>
                    <a:pt x="46" y="15"/>
                  </a:cubicBezTo>
                  <a:cubicBezTo>
                    <a:pt x="51" y="19"/>
                    <a:pt x="48" y="24"/>
                    <a:pt x="45" y="24"/>
                  </a:cubicBezTo>
                  <a:cubicBezTo>
                    <a:pt x="42" y="24"/>
                    <a:pt x="39" y="17"/>
                    <a:pt x="32" y="17"/>
                  </a:cubicBezTo>
                  <a:cubicBezTo>
                    <a:pt x="25" y="17"/>
                    <a:pt x="20" y="24"/>
                    <a:pt x="29" y="26"/>
                  </a:cubicBezTo>
                  <a:cubicBezTo>
                    <a:pt x="37" y="29"/>
                    <a:pt x="47" y="29"/>
                    <a:pt x="50" y="37"/>
                  </a:cubicBezTo>
                  <a:cubicBezTo>
                    <a:pt x="53" y="45"/>
                    <a:pt x="45" y="54"/>
                    <a:pt x="35" y="54"/>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500" name="Freeform 142"/>
            <p:cNvSpPr>
              <a:spLocks noEditPoints="1"/>
            </p:cNvSpPr>
            <p:nvPr/>
          </p:nvSpPr>
          <p:spPr bwMode="auto">
            <a:xfrm>
              <a:off x="2322" y="2132"/>
              <a:ext cx="80" cy="81"/>
            </a:xfrm>
            <a:custGeom>
              <a:avLst/>
              <a:gdLst>
                <a:gd name="T0" fmla="*/ 61 w 65"/>
                <a:gd name="T1" fmla="*/ 19 h 66"/>
                <a:gd name="T2" fmla="*/ 47 w 65"/>
                <a:gd name="T3" fmla="*/ 4 h 66"/>
                <a:gd name="T4" fmla="*/ 51 w 65"/>
                <a:gd name="T5" fmla="*/ 0 h 66"/>
                <a:gd name="T6" fmla="*/ 65 w 65"/>
                <a:gd name="T7" fmla="*/ 14 h 66"/>
                <a:gd name="T8" fmla="*/ 61 w 65"/>
                <a:gd name="T9" fmla="*/ 19 h 66"/>
                <a:gd name="T10" fmla="*/ 57 w 65"/>
                <a:gd name="T11" fmla="*/ 23 h 66"/>
                <a:gd name="T12" fmla="*/ 55 w 65"/>
                <a:gd name="T13" fmla="*/ 45 h 66"/>
                <a:gd name="T14" fmla="*/ 10 w 65"/>
                <a:gd name="T15" fmla="*/ 66 h 66"/>
                <a:gd name="T16" fmla="*/ 7 w 65"/>
                <a:gd name="T17" fmla="*/ 62 h 66"/>
                <a:gd name="T18" fmla="*/ 24 w 65"/>
                <a:gd name="T19" fmla="*/ 45 h 66"/>
                <a:gd name="T20" fmla="*/ 26 w 65"/>
                <a:gd name="T21" fmla="*/ 45 h 66"/>
                <a:gd name="T22" fmla="*/ 33 w 65"/>
                <a:gd name="T23" fmla="*/ 39 h 66"/>
                <a:gd name="T24" fmla="*/ 26 w 65"/>
                <a:gd name="T25" fmla="*/ 33 h 66"/>
                <a:gd name="T26" fmla="*/ 20 w 65"/>
                <a:gd name="T27" fmla="*/ 39 h 66"/>
                <a:gd name="T28" fmla="*/ 21 w 65"/>
                <a:gd name="T29" fmla="*/ 41 h 66"/>
                <a:gd name="T30" fmla="*/ 3 w 65"/>
                <a:gd name="T31" fmla="*/ 59 h 66"/>
                <a:gd name="T32" fmla="*/ 0 w 65"/>
                <a:gd name="T33" fmla="*/ 56 h 66"/>
                <a:gd name="T34" fmla="*/ 20 w 65"/>
                <a:gd name="T35" fmla="*/ 10 h 66"/>
                <a:gd name="T36" fmla="*/ 43 w 65"/>
                <a:gd name="T37" fmla="*/ 8 h 66"/>
                <a:gd name="T38" fmla="*/ 57 w 65"/>
                <a:gd name="T39" fmla="*/ 2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5" h="66">
                  <a:moveTo>
                    <a:pt x="61" y="19"/>
                  </a:moveTo>
                  <a:cubicBezTo>
                    <a:pt x="47" y="4"/>
                    <a:pt x="47" y="4"/>
                    <a:pt x="47" y="4"/>
                  </a:cubicBezTo>
                  <a:cubicBezTo>
                    <a:pt x="51" y="0"/>
                    <a:pt x="51" y="0"/>
                    <a:pt x="51" y="0"/>
                  </a:cubicBezTo>
                  <a:cubicBezTo>
                    <a:pt x="65" y="14"/>
                    <a:pt x="65" y="14"/>
                    <a:pt x="65" y="14"/>
                  </a:cubicBezTo>
                  <a:lnTo>
                    <a:pt x="61" y="19"/>
                  </a:lnTo>
                  <a:close/>
                  <a:moveTo>
                    <a:pt x="57" y="23"/>
                  </a:moveTo>
                  <a:cubicBezTo>
                    <a:pt x="55" y="45"/>
                    <a:pt x="55" y="45"/>
                    <a:pt x="55" y="45"/>
                  </a:cubicBezTo>
                  <a:cubicBezTo>
                    <a:pt x="37" y="45"/>
                    <a:pt x="10" y="66"/>
                    <a:pt x="10" y="66"/>
                  </a:cubicBezTo>
                  <a:cubicBezTo>
                    <a:pt x="7" y="62"/>
                    <a:pt x="7" y="62"/>
                    <a:pt x="7" y="62"/>
                  </a:cubicBezTo>
                  <a:cubicBezTo>
                    <a:pt x="24" y="45"/>
                    <a:pt x="24" y="45"/>
                    <a:pt x="24" y="45"/>
                  </a:cubicBezTo>
                  <a:cubicBezTo>
                    <a:pt x="25" y="45"/>
                    <a:pt x="26" y="45"/>
                    <a:pt x="26" y="45"/>
                  </a:cubicBezTo>
                  <a:cubicBezTo>
                    <a:pt x="30" y="45"/>
                    <a:pt x="33" y="43"/>
                    <a:pt x="33" y="39"/>
                  </a:cubicBezTo>
                  <a:cubicBezTo>
                    <a:pt x="33" y="36"/>
                    <a:pt x="30" y="33"/>
                    <a:pt x="26" y="33"/>
                  </a:cubicBezTo>
                  <a:cubicBezTo>
                    <a:pt x="23" y="33"/>
                    <a:pt x="20" y="36"/>
                    <a:pt x="20" y="39"/>
                  </a:cubicBezTo>
                  <a:cubicBezTo>
                    <a:pt x="20" y="40"/>
                    <a:pt x="20" y="41"/>
                    <a:pt x="21" y="41"/>
                  </a:cubicBezTo>
                  <a:cubicBezTo>
                    <a:pt x="3" y="59"/>
                    <a:pt x="3" y="59"/>
                    <a:pt x="3" y="59"/>
                  </a:cubicBezTo>
                  <a:cubicBezTo>
                    <a:pt x="0" y="56"/>
                    <a:pt x="0" y="56"/>
                    <a:pt x="0" y="56"/>
                  </a:cubicBezTo>
                  <a:cubicBezTo>
                    <a:pt x="0" y="56"/>
                    <a:pt x="20" y="29"/>
                    <a:pt x="20" y="10"/>
                  </a:cubicBezTo>
                  <a:cubicBezTo>
                    <a:pt x="43" y="8"/>
                    <a:pt x="43" y="8"/>
                    <a:pt x="43" y="8"/>
                  </a:cubicBezTo>
                  <a:lnTo>
                    <a:pt x="57" y="23"/>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501" name="Freeform 143"/>
            <p:cNvSpPr>
              <a:spLocks noEditPoints="1"/>
            </p:cNvSpPr>
            <p:nvPr/>
          </p:nvSpPr>
          <p:spPr bwMode="auto">
            <a:xfrm>
              <a:off x="2223" y="1892"/>
              <a:ext cx="47" cy="63"/>
            </a:xfrm>
            <a:custGeom>
              <a:avLst/>
              <a:gdLst>
                <a:gd name="T0" fmla="*/ 38 w 38"/>
                <a:gd name="T1" fmla="*/ 31 h 51"/>
                <a:gd name="T2" fmla="*/ 38 w 38"/>
                <a:gd name="T3" fmla="*/ 31 h 51"/>
                <a:gd name="T4" fmla="*/ 38 w 38"/>
                <a:gd name="T5" fmla="*/ 31 h 51"/>
                <a:gd name="T6" fmla="*/ 19 w 38"/>
                <a:gd name="T7" fmla="*/ 0 h 51"/>
                <a:gd name="T8" fmla="*/ 0 w 38"/>
                <a:gd name="T9" fmla="*/ 31 h 51"/>
                <a:gd name="T10" fmla="*/ 0 w 38"/>
                <a:gd name="T11" fmla="*/ 31 h 51"/>
                <a:gd name="T12" fmla="*/ 0 w 38"/>
                <a:gd name="T13" fmla="*/ 31 h 51"/>
                <a:gd name="T14" fmla="*/ 0 w 38"/>
                <a:gd name="T15" fmla="*/ 32 h 51"/>
                <a:gd name="T16" fmla="*/ 0 w 38"/>
                <a:gd name="T17" fmla="*/ 32 h 51"/>
                <a:gd name="T18" fmla="*/ 0 w 38"/>
                <a:gd name="T19" fmla="*/ 32 h 51"/>
                <a:gd name="T20" fmla="*/ 19 w 38"/>
                <a:gd name="T21" fmla="*/ 51 h 51"/>
                <a:gd name="T22" fmla="*/ 38 w 38"/>
                <a:gd name="T23" fmla="*/ 32 h 51"/>
                <a:gd name="T24" fmla="*/ 38 w 38"/>
                <a:gd name="T25" fmla="*/ 32 h 51"/>
                <a:gd name="T26" fmla="*/ 38 w 38"/>
                <a:gd name="T27" fmla="*/ 32 h 51"/>
                <a:gd name="T28" fmla="*/ 38 w 38"/>
                <a:gd name="T29" fmla="*/ 31 h 51"/>
                <a:gd name="T30" fmla="*/ 32 w 38"/>
                <a:gd name="T31" fmla="*/ 32 h 51"/>
                <a:gd name="T32" fmla="*/ 32 w 38"/>
                <a:gd name="T33" fmla="*/ 32 h 51"/>
                <a:gd name="T34" fmla="*/ 28 w 38"/>
                <a:gd name="T35" fmla="*/ 41 h 51"/>
                <a:gd name="T36" fmla="*/ 19 w 38"/>
                <a:gd name="T37" fmla="*/ 44 h 51"/>
                <a:gd name="T38" fmla="*/ 17 w 38"/>
                <a:gd name="T39" fmla="*/ 44 h 51"/>
                <a:gd name="T40" fmla="*/ 29 w 38"/>
                <a:gd name="T41" fmla="*/ 24 h 51"/>
                <a:gd name="T42" fmla="*/ 29 w 38"/>
                <a:gd name="T43" fmla="*/ 21 h 51"/>
                <a:gd name="T44" fmla="*/ 32 w 38"/>
                <a:gd name="T45" fmla="*/ 31 h 51"/>
                <a:gd name="T46" fmla="*/ 32 w 38"/>
                <a:gd name="T47" fmla="*/ 31 h 51"/>
                <a:gd name="T48" fmla="*/ 32 w 38"/>
                <a:gd name="T49" fmla="*/ 31 h 51"/>
                <a:gd name="T50" fmla="*/ 32 w 38"/>
                <a:gd name="T51" fmla="*/ 32 h 51"/>
                <a:gd name="T52" fmla="*/ 32 w 38"/>
                <a:gd name="T53" fmla="*/ 32 h 51"/>
                <a:gd name="T54" fmla="*/ 32 w 38"/>
                <a:gd name="T55"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 h="51">
                  <a:moveTo>
                    <a:pt x="38" y="31"/>
                  </a:moveTo>
                  <a:cubicBezTo>
                    <a:pt x="38" y="31"/>
                    <a:pt x="38" y="31"/>
                    <a:pt x="38" y="31"/>
                  </a:cubicBezTo>
                  <a:cubicBezTo>
                    <a:pt x="38" y="31"/>
                    <a:pt x="38" y="31"/>
                    <a:pt x="38" y="31"/>
                  </a:cubicBezTo>
                  <a:cubicBezTo>
                    <a:pt x="38" y="16"/>
                    <a:pt x="19" y="0"/>
                    <a:pt x="19" y="0"/>
                  </a:cubicBezTo>
                  <a:cubicBezTo>
                    <a:pt x="19" y="0"/>
                    <a:pt x="1" y="16"/>
                    <a:pt x="0" y="31"/>
                  </a:cubicBezTo>
                  <a:cubicBezTo>
                    <a:pt x="0" y="31"/>
                    <a:pt x="0" y="31"/>
                    <a:pt x="0" y="31"/>
                  </a:cubicBezTo>
                  <a:cubicBezTo>
                    <a:pt x="0" y="31"/>
                    <a:pt x="0" y="31"/>
                    <a:pt x="0" y="31"/>
                  </a:cubicBezTo>
                  <a:cubicBezTo>
                    <a:pt x="0" y="32"/>
                    <a:pt x="0" y="32"/>
                    <a:pt x="0" y="32"/>
                  </a:cubicBezTo>
                  <a:cubicBezTo>
                    <a:pt x="0" y="32"/>
                    <a:pt x="0" y="32"/>
                    <a:pt x="0" y="32"/>
                  </a:cubicBezTo>
                  <a:cubicBezTo>
                    <a:pt x="0" y="32"/>
                    <a:pt x="0" y="32"/>
                    <a:pt x="0" y="32"/>
                  </a:cubicBezTo>
                  <a:cubicBezTo>
                    <a:pt x="0" y="42"/>
                    <a:pt x="9" y="51"/>
                    <a:pt x="19" y="51"/>
                  </a:cubicBezTo>
                  <a:cubicBezTo>
                    <a:pt x="30" y="51"/>
                    <a:pt x="38" y="42"/>
                    <a:pt x="38" y="32"/>
                  </a:cubicBezTo>
                  <a:cubicBezTo>
                    <a:pt x="38" y="32"/>
                    <a:pt x="38" y="32"/>
                    <a:pt x="38" y="32"/>
                  </a:cubicBezTo>
                  <a:cubicBezTo>
                    <a:pt x="38" y="32"/>
                    <a:pt x="38" y="32"/>
                    <a:pt x="38" y="32"/>
                  </a:cubicBezTo>
                  <a:cubicBezTo>
                    <a:pt x="38" y="32"/>
                    <a:pt x="38" y="32"/>
                    <a:pt x="38" y="31"/>
                  </a:cubicBezTo>
                  <a:close/>
                  <a:moveTo>
                    <a:pt x="32" y="32"/>
                  </a:moveTo>
                  <a:cubicBezTo>
                    <a:pt x="32" y="32"/>
                    <a:pt x="32" y="32"/>
                    <a:pt x="32" y="32"/>
                  </a:cubicBezTo>
                  <a:cubicBezTo>
                    <a:pt x="32" y="35"/>
                    <a:pt x="30" y="38"/>
                    <a:pt x="28" y="41"/>
                  </a:cubicBezTo>
                  <a:cubicBezTo>
                    <a:pt x="26" y="43"/>
                    <a:pt x="23" y="44"/>
                    <a:pt x="19" y="44"/>
                  </a:cubicBezTo>
                  <a:cubicBezTo>
                    <a:pt x="19" y="44"/>
                    <a:pt x="18" y="44"/>
                    <a:pt x="17" y="44"/>
                  </a:cubicBezTo>
                  <a:cubicBezTo>
                    <a:pt x="24" y="40"/>
                    <a:pt x="29" y="33"/>
                    <a:pt x="29" y="24"/>
                  </a:cubicBezTo>
                  <a:cubicBezTo>
                    <a:pt x="29" y="23"/>
                    <a:pt x="29" y="22"/>
                    <a:pt x="29" y="21"/>
                  </a:cubicBezTo>
                  <a:cubicBezTo>
                    <a:pt x="31" y="25"/>
                    <a:pt x="32" y="28"/>
                    <a:pt x="32" y="31"/>
                  </a:cubicBezTo>
                  <a:cubicBezTo>
                    <a:pt x="32" y="31"/>
                    <a:pt x="32" y="31"/>
                    <a:pt x="32" y="31"/>
                  </a:cubicBezTo>
                  <a:cubicBezTo>
                    <a:pt x="32" y="31"/>
                    <a:pt x="32" y="31"/>
                    <a:pt x="32" y="31"/>
                  </a:cubicBezTo>
                  <a:cubicBezTo>
                    <a:pt x="32" y="32"/>
                    <a:pt x="32" y="32"/>
                    <a:pt x="32" y="32"/>
                  </a:cubicBezTo>
                  <a:cubicBezTo>
                    <a:pt x="32" y="32"/>
                    <a:pt x="32" y="32"/>
                    <a:pt x="32" y="32"/>
                  </a:cubicBezTo>
                  <a:cubicBezTo>
                    <a:pt x="32" y="32"/>
                    <a:pt x="32" y="32"/>
                    <a:pt x="32" y="32"/>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502" name="Freeform 144"/>
            <p:cNvSpPr>
              <a:spLocks noEditPoints="1"/>
            </p:cNvSpPr>
            <p:nvPr/>
          </p:nvSpPr>
          <p:spPr bwMode="auto">
            <a:xfrm>
              <a:off x="3226" y="2560"/>
              <a:ext cx="74" cy="75"/>
            </a:xfrm>
            <a:custGeom>
              <a:avLst/>
              <a:gdLst>
                <a:gd name="T0" fmla="*/ 30 w 60"/>
                <a:gd name="T1" fmla="*/ 0 h 61"/>
                <a:gd name="T2" fmla="*/ 0 w 60"/>
                <a:gd name="T3" fmla="*/ 30 h 61"/>
                <a:gd name="T4" fmla="*/ 30 w 60"/>
                <a:gd name="T5" fmla="*/ 61 h 61"/>
                <a:gd name="T6" fmla="*/ 60 w 60"/>
                <a:gd name="T7" fmla="*/ 30 h 61"/>
                <a:gd name="T8" fmla="*/ 30 w 60"/>
                <a:gd name="T9" fmla="*/ 0 h 61"/>
                <a:gd name="T10" fmla="*/ 30 w 60"/>
                <a:gd name="T11" fmla="*/ 55 h 61"/>
                <a:gd name="T12" fmla="*/ 5 w 60"/>
                <a:gd name="T13" fmla="*/ 30 h 61"/>
                <a:gd name="T14" fmla="*/ 30 w 60"/>
                <a:gd name="T15" fmla="*/ 6 h 61"/>
                <a:gd name="T16" fmla="*/ 55 w 60"/>
                <a:gd name="T17" fmla="*/ 30 h 61"/>
                <a:gd name="T18" fmla="*/ 30 w 60"/>
                <a:gd name="T19" fmla="*/ 55 h 61"/>
                <a:gd name="T20" fmla="*/ 26 w 60"/>
                <a:gd name="T21" fmla="*/ 15 h 61"/>
                <a:gd name="T22" fmla="*/ 34 w 60"/>
                <a:gd name="T23" fmla="*/ 15 h 61"/>
                <a:gd name="T24" fmla="*/ 34 w 60"/>
                <a:gd name="T25" fmla="*/ 23 h 61"/>
                <a:gd name="T26" fmla="*/ 26 w 60"/>
                <a:gd name="T27" fmla="*/ 23 h 61"/>
                <a:gd name="T28" fmla="*/ 26 w 60"/>
                <a:gd name="T29" fmla="*/ 15 h 61"/>
                <a:gd name="T30" fmla="*/ 38 w 60"/>
                <a:gd name="T31" fmla="*/ 46 h 61"/>
                <a:gd name="T32" fmla="*/ 22 w 60"/>
                <a:gd name="T33" fmla="*/ 46 h 61"/>
                <a:gd name="T34" fmla="*/ 22 w 60"/>
                <a:gd name="T35" fmla="*/ 42 h 61"/>
                <a:gd name="T36" fmla="*/ 26 w 60"/>
                <a:gd name="T37" fmla="*/ 42 h 61"/>
                <a:gd name="T38" fmla="*/ 26 w 60"/>
                <a:gd name="T39" fmla="*/ 30 h 61"/>
                <a:gd name="T40" fmla="*/ 22 w 60"/>
                <a:gd name="T41" fmla="*/ 30 h 61"/>
                <a:gd name="T42" fmla="*/ 22 w 60"/>
                <a:gd name="T43" fmla="*/ 27 h 61"/>
                <a:gd name="T44" fmla="*/ 34 w 60"/>
                <a:gd name="T45" fmla="*/ 27 h 61"/>
                <a:gd name="T46" fmla="*/ 34 w 60"/>
                <a:gd name="T47" fmla="*/ 42 h 61"/>
                <a:gd name="T48" fmla="*/ 38 w 60"/>
                <a:gd name="T49" fmla="*/ 42 h 61"/>
                <a:gd name="T50" fmla="*/ 38 w 60"/>
                <a:gd name="T51" fmla="*/ 4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0" h="61">
                  <a:moveTo>
                    <a:pt x="30" y="0"/>
                  </a:moveTo>
                  <a:cubicBezTo>
                    <a:pt x="13" y="0"/>
                    <a:pt x="0" y="14"/>
                    <a:pt x="0" y="30"/>
                  </a:cubicBezTo>
                  <a:cubicBezTo>
                    <a:pt x="0" y="47"/>
                    <a:pt x="13" y="61"/>
                    <a:pt x="30" y="61"/>
                  </a:cubicBezTo>
                  <a:cubicBezTo>
                    <a:pt x="47" y="61"/>
                    <a:pt x="60" y="47"/>
                    <a:pt x="60" y="30"/>
                  </a:cubicBezTo>
                  <a:cubicBezTo>
                    <a:pt x="60" y="14"/>
                    <a:pt x="47" y="0"/>
                    <a:pt x="30" y="0"/>
                  </a:cubicBezTo>
                  <a:close/>
                  <a:moveTo>
                    <a:pt x="30" y="55"/>
                  </a:moveTo>
                  <a:cubicBezTo>
                    <a:pt x="16" y="55"/>
                    <a:pt x="5" y="44"/>
                    <a:pt x="5" y="30"/>
                  </a:cubicBezTo>
                  <a:cubicBezTo>
                    <a:pt x="5" y="17"/>
                    <a:pt x="16" y="6"/>
                    <a:pt x="30" y="6"/>
                  </a:cubicBezTo>
                  <a:cubicBezTo>
                    <a:pt x="44" y="6"/>
                    <a:pt x="55" y="17"/>
                    <a:pt x="55" y="30"/>
                  </a:cubicBezTo>
                  <a:cubicBezTo>
                    <a:pt x="55" y="44"/>
                    <a:pt x="44" y="55"/>
                    <a:pt x="30" y="55"/>
                  </a:cubicBezTo>
                  <a:close/>
                  <a:moveTo>
                    <a:pt x="26" y="15"/>
                  </a:moveTo>
                  <a:cubicBezTo>
                    <a:pt x="34" y="15"/>
                    <a:pt x="34" y="15"/>
                    <a:pt x="34" y="15"/>
                  </a:cubicBezTo>
                  <a:cubicBezTo>
                    <a:pt x="34" y="23"/>
                    <a:pt x="34" y="23"/>
                    <a:pt x="34" y="23"/>
                  </a:cubicBezTo>
                  <a:cubicBezTo>
                    <a:pt x="26" y="23"/>
                    <a:pt x="26" y="23"/>
                    <a:pt x="26" y="23"/>
                  </a:cubicBezTo>
                  <a:lnTo>
                    <a:pt x="26" y="15"/>
                  </a:lnTo>
                  <a:close/>
                  <a:moveTo>
                    <a:pt x="38" y="46"/>
                  </a:moveTo>
                  <a:cubicBezTo>
                    <a:pt x="22" y="46"/>
                    <a:pt x="22" y="46"/>
                    <a:pt x="22" y="46"/>
                  </a:cubicBezTo>
                  <a:cubicBezTo>
                    <a:pt x="22" y="42"/>
                    <a:pt x="22" y="42"/>
                    <a:pt x="22" y="42"/>
                  </a:cubicBezTo>
                  <a:cubicBezTo>
                    <a:pt x="26" y="42"/>
                    <a:pt x="26" y="42"/>
                    <a:pt x="26" y="42"/>
                  </a:cubicBezTo>
                  <a:cubicBezTo>
                    <a:pt x="26" y="30"/>
                    <a:pt x="26" y="30"/>
                    <a:pt x="26" y="30"/>
                  </a:cubicBezTo>
                  <a:cubicBezTo>
                    <a:pt x="22" y="30"/>
                    <a:pt x="22" y="30"/>
                    <a:pt x="22" y="30"/>
                  </a:cubicBezTo>
                  <a:cubicBezTo>
                    <a:pt x="22" y="27"/>
                    <a:pt x="22" y="27"/>
                    <a:pt x="22" y="27"/>
                  </a:cubicBezTo>
                  <a:cubicBezTo>
                    <a:pt x="34" y="27"/>
                    <a:pt x="34" y="27"/>
                    <a:pt x="34" y="27"/>
                  </a:cubicBezTo>
                  <a:cubicBezTo>
                    <a:pt x="34" y="42"/>
                    <a:pt x="34" y="42"/>
                    <a:pt x="34" y="42"/>
                  </a:cubicBezTo>
                  <a:cubicBezTo>
                    <a:pt x="38" y="42"/>
                    <a:pt x="38" y="42"/>
                    <a:pt x="38" y="42"/>
                  </a:cubicBezTo>
                  <a:lnTo>
                    <a:pt x="38" y="46"/>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503" name="Freeform 145"/>
            <p:cNvSpPr>
              <a:spLocks noEditPoints="1"/>
            </p:cNvSpPr>
            <p:nvPr/>
          </p:nvSpPr>
          <p:spPr bwMode="auto">
            <a:xfrm>
              <a:off x="2196" y="2438"/>
              <a:ext cx="101" cy="107"/>
            </a:xfrm>
            <a:custGeom>
              <a:avLst/>
              <a:gdLst>
                <a:gd name="T0" fmla="*/ 78 w 82"/>
                <a:gd name="T1" fmla="*/ 22 h 87"/>
                <a:gd name="T2" fmla="*/ 50 w 82"/>
                <a:gd name="T3" fmla="*/ 2 h 87"/>
                <a:gd name="T4" fmla="*/ 40 w 82"/>
                <a:gd name="T5" fmla="*/ 4 h 87"/>
                <a:gd name="T6" fmla="*/ 3 w 82"/>
                <a:gd name="T7" fmla="*/ 55 h 87"/>
                <a:gd name="T8" fmla="*/ 4 w 82"/>
                <a:gd name="T9" fmla="*/ 65 h 87"/>
                <a:gd name="T10" fmla="*/ 32 w 82"/>
                <a:gd name="T11" fmla="*/ 85 h 87"/>
                <a:gd name="T12" fmla="*/ 42 w 82"/>
                <a:gd name="T13" fmla="*/ 84 h 87"/>
                <a:gd name="T14" fmla="*/ 80 w 82"/>
                <a:gd name="T15" fmla="*/ 32 h 87"/>
                <a:gd name="T16" fmla="*/ 78 w 82"/>
                <a:gd name="T17" fmla="*/ 22 h 87"/>
                <a:gd name="T18" fmla="*/ 54 w 82"/>
                <a:gd name="T19" fmla="*/ 9 h 87"/>
                <a:gd name="T20" fmla="*/ 70 w 82"/>
                <a:gd name="T21" fmla="*/ 21 h 87"/>
                <a:gd name="T22" fmla="*/ 68 w 82"/>
                <a:gd name="T23" fmla="*/ 23 h 87"/>
                <a:gd name="T24" fmla="*/ 53 w 82"/>
                <a:gd name="T25" fmla="*/ 11 h 87"/>
                <a:gd name="T26" fmla="*/ 54 w 82"/>
                <a:gd name="T27" fmla="*/ 9 h 87"/>
                <a:gd name="T28" fmla="*/ 21 w 82"/>
                <a:gd name="T29" fmla="*/ 71 h 87"/>
                <a:gd name="T30" fmla="*/ 20 w 82"/>
                <a:gd name="T31" fmla="*/ 64 h 87"/>
                <a:gd name="T32" fmla="*/ 27 w 82"/>
                <a:gd name="T33" fmla="*/ 63 h 87"/>
                <a:gd name="T34" fmla="*/ 28 w 82"/>
                <a:gd name="T35" fmla="*/ 70 h 87"/>
                <a:gd name="T36" fmla="*/ 21 w 82"/>
                <a:gd name="T37" fmla="*/ 71 h 87"/>
                <a:gd name="T38" fmla="*/ 45 w 82"/>
                <a:gd name="T39" fmla="*/ 71 h 87"/>
                <a:gd name="T40" fmla="*/ 14 w 82"/>
                <a:gd name="T41" fmla="*/ 48 h 87"/>
                <a:gd name="T42" fmla="*/ 43 w 82"/>
                <a:gd name="T43" fmla="*/ 9 h 87"/>
                <a:gd name="T44" fmla="*/ 74 w 82"/>
                <a:gd name="T45" fmla="*/ 31 h 87"/>
                <a:gd name="T46" fmla="*/ 45 w 82"/>
                <a:gd name="T47"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87">
                  <a:moveTo>
                    <a:pt x="78" y="22"/>
                  </a:moveTo>
                  <a:cubicBezTo>
                    <a:pt x="50" y="2"/>
                    <a:pt x="50" y="2"/>
                    <a:pt x="50" y="2"/>
                  </a:cubicBezTo>
                  <a:cubicBezTo>
                    <a:pt x="47" y="0"/>
                    <a:pt x="43" y="0"/>
                    <a:pt x="40" y="4"/>
                  </a:cubicBezTo>
                  <a:cubicBezTo>
                    <a:pt x="3" y="55"/>
                    <a:pt x="3" y="55"/>
                    <a:pt x="3" y="55"/>
                  </a:cubicBezTo>
                  <a:cubicBezTo>
                    <a:pt x="0" y="58"/>
                    <a:pt x="1" y="63"/>
                    <a:pt x="4" y="65"/>
                  </a:cubicBezTo>
                  <a:cubicBezTo>
                    <a:pt x="32" y="85"/>
                    <a:pt x="32" y="85"/>
                    <a:pt x="32" y="85"/>
                  </a:cubicBezTo>
                  <a:cubicBezTo>
                    <a:pt x="35" y="87"/>
                    <a:pt x="40" y="87"/>
                    <a:pt x="42" y="84"/>
                  </a:cubicBezTo>
                  <a:cubicBezTo>
                    <a:pt x="80" y="32"/>
                    <a:pt x="80" y="32"/>
                    <a:pt x="80" y="32"/>
                  </a:cubicBezTo>
                  <a:cubicBezTo>
                    <a:pt x="82" y="29"/>
                    <a:pt x="81" y="25"/>
                    <a:pt x="78" y="22"/>
                  </a:cubicBezTo>
                  <a:close/>
                  <a:moveTo>
                    <a:pt x="54" y="9"/>
                  </a:moveTo>
                  <a:cubicBezTo>
                    <a:pt x="70" y="21"/>
                    <a:pt x="70" y="21"/>
                    <a:pt x="70" y="21"/>
                  </a:cubicBezTo>
                  <a:cubicBezTo>
                    <a:pt x="68" y="23"/>
                    <a:pt x="68" y="23"/>
                    <a:pt x="68" y="23"/>
                  </a:cubicBezTo>
                  <a:cubicBezTo>
                    <a:pt x="53" y="11"/>
                    <a:pt x="53" y="11"/>
                    <a:pt x="53" y="11"/>
                  </a:cubicBezTo>
                  <a:lnTo>
                    <a:pt x="54" y="9"/>
                  </a:lnTo>
                  <a:close/>
                  <a:moveTo>
                    <a:pt x="21" y="71"/>
                  </a:moveTo>
                  <a:cubicBezTo>
                    <a:pt x="19" y="70"/>
                    <a:pt x="18" y="67"/>
                    <a:pt x="20" y="64"/>
                  </a:cubicBezTo>
                  <a:cubicBezTo>
                    <a:pt x="22" y="62"/>
                    <a:pt x="25" y="62"/>
                    <a:pt x="27" y="63"/>
                  </a:cubicBezTo>
                  <a:cubicBezTo>
                    <a:pt x="29" y="65"/>
                    <a:pt x="29" y="68"/>
                    <a:pt x="28" y="70"/>
                  </a:cubicBezTo>
                  <a:cubicBezTo>
                    <a:pt x="26" y="72"/>
                    <a:pt x="23" y="73"/>
                    <a:pt x="21" y="71"/>
                  </a:cubicBezTo>
                  <a:close/>
                  <a:moveTo>
                    <a:pt x="45" y="71"/>
                  </a:moveTo>
                  <a:cubicBezTo>
                    <a:pt x="14" y="48"/>
                    <a:pt x="14" y="48"/>
                    <a:pt x="14" y="48"/>
                  </a:cubicBezTo>
                  <a:cubicBezTo>
                    <a:pt x="43" y="9"/>
                    <a:pt x="43" y="9"/>
                    <a:pt x="43" y="9"/>
                  </a:cubicBezTo>
                  <a:cubicBezTo>
                    <a:pt x="74" y="31"/>
                    <a:pt x="74" y="31"/>
                    <a:pt x="74" y="31"/>
                  </a:cubicBezTo>
                  <a:lnTo>
                    <a:pt x="45" y="71"/>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504" name="Freeform 146"/>
            <p:cNvSpPr>
              <a:spLocks noEditPoints="1"/>
            </p:cNvSpPr>
            <p:nvPr/>
          </p:nvSpPr>
          <p:spPr bwMode="auto">
            <a:xfrm>
              <a:off x="2792" y="2724"/>
              <a:ext cx="84" cy="85"/>
            </a:xfrm>
            <a:custGeom>
              <a:avLst/>
              <a:gdLst>
                <a:gd name="T0" fmla="*/ 35 w 69"/>
                <a:gd name="T1" fmla="*/ 0 h 69"/>
                <a:gd name="T2" fmla="*/ 0 w 69"/>
                <a:gd name="T3" fmla="*/ 35 h 69"/>
                <a:gd name="T4" fmla="*/ 35 w 69"/>
                <a:gd name="T5" fmla="*/ 69 h 69"/>
                <a:gd name="T6" fmla="*/ 69 w 69"/>
                <a:gd name="T7" fmla="*/ 35 h 69"/>
                <a:gd name="T8" fmla="*/ 35 w 69"/>
                <a:gd name="T9" fmla="*/ 0 h 69"/>
                <a:gd name="T10" fmla="*/ 55 w 69"/>
                <a:gd name="T11" fmla="*/ 30 h 69"/>
                <a:gd name="T12" fmla="*/ 36 w 69"/>
                <a:gd name="T13" fmla="*/ 56 h 69"/>
                <a:gd name="T14" fmla="*/ 28 w 69"/>
                <a:gd name="T15" fmla="*/ 52 h 69"/>
                <a:gd name="T16" fmla="*/ 21 w 69"/>
                <a:gd name="T17" fmla="*/ 32 h 69"/>
                <a:gd name="T18" fmla="*/ 16 w 69"/>
                <a:gd name="T19" fmla="*/ 33 h 69"/>
                <a:gd name="T20" fmla="*/ 14 w 69"/>
                <a:gd name="T21" fmla="*/ 31 h 69"/>
                <a:gd name="T22" fmla="*/ 27 w 69"/>
                <a:gd name="T23" fmla="*/ 22 h 69"/>
                <a:gd name="T24" fmla="*/ 34 w 69"/>
                <a:gd name="T25" fmla="*/ 35 h 69"/>
                <a:gd name="T26" fmla="*/ 37 w 69"/>
                <a:gd name="T27" fmla="*/ 44 h 69"/>
                <a:gd name="T28" fmla="*/ 43 w 69"/>
                <a:gd name="T29" fmla="*/ 36 h 69"/>
                <a:gd name="T30" fmla="*/ 38 w 69"/>
                <a:gd name="T31" fmla="*/ 31 h 69"/>
                <a:gd name="T32" fmla="*/ 55 w 69"/>
                <a:gd name="T33" fmla="*/ 3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69">
                  <a:moveTo>
                    <a:pt x="35" y="0"/>
                  </a:moveTo>
                  <a:cubicBezTo>
                    <a:pt x="16" y="0"/>
                    <a:pt x="0" y="16"/>
                    <a:pt x="0" y="35"/>
                  </a:cubicBezTo>
                  <a:cubicBezTo>
                    <a:pt x="0" y="54"/>
                    <a:pt x="16" y="69"/>
                    <a:pt x="35" y="69"/>
                  </a:cubicBezTo>
                  <a:cubicBezTo>
                    <a:pt x="54" y="69"/>
                    <a:pt x="69" y="54"/>
                    <a:pt x="69" y="35"/>
                  </a:cubicBezTo>
                  <a:cubicBezTo>
                    <a:pt x="69" y="16"/>
                    <a:pt x="54" y="0"/>
                    <a:pt x="35" y="0"/>
                  </a:cubicBezTo>
                  <a:close/>
                  <a:moveTo>
                    <a:pt x="55" y="30"/>
                  </a:moveTo>
                  <a:cubicBezTo>
                    <a:pt x="53" y="43"/>
                    <a:pt x="40" y="53"/>
                    <a:pt x="36" y="56"/>
                  </a:cubicBezTo>
                  <a:cubicBezTo>
                    <a:pt x="32" y="58"/>
                    <a:pt x="29" y="55"/>
                    <a:pt x="28" y="52"/>
                  </a:cubicBezTo>
                  <a:cubicBezTo>
                    <a:pt x="26" y="49"/>
                    <a:pt x="22" y="33"/>
                    <a:pt x="21" y="32"/>
                  </a:cubicBezTo>
                  <a:cubicBezTo>
                    <a:pt x="19" y="30"/>
                    <a:pt x="16" y="33"/>
                    <a:pt x="16" y="33"/>
                  </a:cubicBezTo>
                  <a:cubicBezTo>
                    <a:pt x="14" y="31"/>
                    <a:pt x="14" y="31"/>
                    <a:pt x="14" y="31"/>
                  </a:cubicBezTo>
                  <a:cubicBezTo>
                    <a:pt x="14" y="31"/>
                    <a:pt x="21" y="23"/>
                    <a:pt x="27" y="22"/>
                  </a:cubicBezTo>
                  <a:cubicBezTo>
                    <a:pt x="32" y="20"/>
                    <a:pt x="32" y="30"/>
                    <a:pt x="34" y="35"/>
                  </a:cubicBezTo>
                  <a:cubicBezTo>
                    <a:pt x="35" y="41"/>
                    <a:pt x="36" y="44"/>
                    <a:pt x="37" y="44"/>
                  </a:cubicBezTo>
                  <a:cubicBezTo>
                    <a:pt x="38" y="44"/>
                    <a:pt x="40" y="41"/>
                    <a:pt x="43" y="36"/>
                  </a:cubicBezTo>
                  <a:cubicBezTo>
                    <a:pt x="45" y="32"/>
                    <a:pt x="42" y="28"/>
                    <a:pt x="38" y="31"/>
                  </a:cubicBezTo>
                  <a:cubicBezTo>
                    <a:pt x="40" y="20"/>
                    <a:pt x="57" y="17"/>
                    <a:pt x="55" y="30"/>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505" name="Freeform 147"/>
            <p:cNvSpPr>
              <a:spLocks noEditPoints="1"/>
            </p:cNvSpPr>
            <p:nvPr/>
          </p:nvSpPr>
          <p:spPr bwMode="auto">
            <a:xfrm>
              <a:off x="2467" y="1247"/>
              <a:ext cx="81" cy="71"/>
            </a:xfrm>
            <a:custGeom>
              <a:avLst/>
              <a:gdLst>
                <a:gd name="T0" fmla="*/ 66 w 66"/>
                <a:gd name="T1" fmla="*/ 19 h 58"/>
                <a:gd name="T2" fmla="*/ 47 w 66"/>
                <a:gd name="T3" fmla="*/ 0 h 58"/>
                <a:gd name="T4" fmla="*/ 33 w 66"/>
                <a:gd name="T5" fmla="*/ 6 h 58"/>
                <a:gd name="T6" fmla="*/ 19 w 66"/>
                <a:gd name="T7" fmla="*/ 0 h 58"/>
                <a:gd name="T8" fmla="*/ 0 w 66"/>
                <a:gd name="T9" fmla="*/ 19 h 58"/>
                <a:gd name="T10" fmla="*/ 6 w 66"/>
                <a:gd name="T11" fmla="*/ 33 h 58"/>
                <a:gd name="T12" fmla="*/ 6 w 66"/>
                <a:gd name="T13" fmla="*/ 33 h 58"/>
                <a:gd name="T14" fmla="*/ 26 w 66"/>
                <a:gd name="T15" fmla="*/ 54 h 58"/>
                <a:gd name="T16" fmla="*/ 33 w 66"/>
                <a:gd name="T17" fmla="*/ 58 h 58"/>
                <a:gd name="T18" fmla="*/ 39 w 66"/>
                <a:gd name="T19" fmla="*/ 54 h 58"/>
                <a:gd name="T20" fmla="*/ 59 w 66"/>
                <a:gd name="T21" fmla="*/ 33 h 58"/>
                <a:gd name="T22" fmla="*/ 59 w 66"/>
                <a:gd name="T23" fmla="*/ 33 h 58"/>
                <a:gd name="T24" fmla="*/ 66 w 66"/>
                <a:gd name="T25" fmla="*/ 19 h 58"/>
                <a:gd name="T26" fmla="*/ 54 w 66"/>
                <a:gd name="T27" fmla="*/ 27 h 58"/>
                <a:gd name="T28" fmla="*/ 33 w 66"/>
                <a:gd name="T29" fmla="*/ 48 h 58"/>
                <a:gd name="T30" fmla="*/ 33 w 66"/>
                <a:gd name="T31" fmla="*/ 48 h 58"/>
                <a:gd name="T32" fmla="*/ 32 w 66"/>
                <a:gd name="T33" fmla="*/ 48 h 58"/>
                <a:gd name="T34" fmla="*/ 11 w 66"/>
                <a:gd name="T35" fmla="*/ 27 h 58"/>
                <a:gd name="T36" fmla="*/ 8 w 66"/>
                <a:gd name="T37" fmla="*/ 19 h 58"/>
                <a:gd name="T38" fmla="*/ 19 w 66"/>
                <a:gd name="T39" fmla="*/ 8 h 58"/>
                <a:gd name="T40" fmla="*/ 27 w 66"/>
                <a:gd name="T41" fmla="*/ 12 h 58"/>
                <a:gd name="T42" fmla="*/ 33 w 66"/>
                <a:gd name="T43" fmla="*/ 18 h 58"/>
                <a:gd name="T44" fmla="*/ 39 w 66"/>
                <a:gd name="T45" fmla="*/ 12 h 58"/>
                <a:gd name="T46" fmla="*/ 47 w 66"/>
                <a:gd name="T47" fmla="*/ 8 h 58"/>
                <a:gd name="T48" fmla="*/ 57 w 66"/>
                <a:gd name="T49" fmla="*/ 19 h 58"/>
                <a:gd name="T50" fmla="*/ 54 w 66"/>
                <a:gd name="T51" fmla="*/ 2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 h="58">
                  <a:moveTo>
                    <a:pt x="66" y="19"/>
                  </a:moveTo>
                  <a:cubicBezTo>
                    <a:pt x="66" y="8"/>
                    <a:pt x="57" y="0"/>
                    <a:pt x="47" y="0"/>
                  </a:cubicBezTo>
                  <a:cubicBezTo>
                    <a:pt x="41" y="0"/>
                    <a:pt x="36" y="2"/>
                    <a:pt x="33" y="6"/>
                  </a:cubicBezTo>
                  <a:cubicBezTo>
                    <a:pt x="29" y="2"/>
                    <a:pt x="24" y="0"/>
                    <a:pt x="19" y="0"/>
                  </a:cubicBezTo>
                  <a:cubicBezTo>
                    <a:pt x="8" y="0"/>
                    <a:pt x="0" y="8"/>
                    <a:pt x="0" y="19"/>
                  </a:cubicBezTo>
                  <a:cubicBezTo>
                    <a:pt x="0" y="24"/>
                    <a:pt x="2" y="29"/>
                    <a:pt x="6" y="33"/>
                  </a:cubicBezTo>
                  <a:cubicBezTo>
                    <a:pt x="6" y="33"/>
                    <a:pt x="6" y="33"/>
                    <a:pt x="6" y="33"/>
                  </a:cubicBezTo>
                  <a:cubicBezTo>
                    <a:pt x="26" y="54"/>
                    <a:pt x="26" y="54"/>
                    <a:pt x="26" y="54"/>
                  </a:cubicBezTo>
                  <a:cubicBezTo>
                    <a:pt x="28" y="56"/>
                    <a:pt x="31" y="58"/>
                    <a:pt x="33" y="58"/>
                  </a:cubicBezTo>
                  <a:cubicBezTo>
                    <a:pt x="35" y="58"/>
                    <a:pt x="37" y="56"/>
                    <a:pt x="39" y="54"/>
                  </a:cubicBezTo>
                  <a:cubicBezTo>
                    <a:pt x="59" y="33"/>
                    <a:pt x="59" y="33"/>
                    <a:pt x="59" y="33"/>
                  </a:cubicBezTo>
                  <a:cubicBezTo>
                    <a:pt x="59" y="33"/>
                    <a:pt x="59" y="33"/>
                    <a:pt x="59" y="33"/>
                  </a:cubicBezTo>
                  <a:cubicBezTo>
                    <a:pt x="63" y="29"/>
                    <a:pt x="66" y="24"/>
                    <a:pt x="66" y="19"/>
                  </a:cubicBezTo>
                  <a:close/>
                  <a:moveTo>
                    <a:pt x="54" y="27"/>
                  </a:moveTo>
                  <a:cubicBezTo>
                    <a:pt x="33" y="48"/>
                    <a:pt x="33" y="48"/>
                    <a:pt x="33" y="48"/>
                  </a:cubicBezTo>
                  <a:cubicBezTo>
                    <a:pt x="33" y="48"/>
                    <a:pt x="33" y="48"/>
                    <a:pt x="33" y="48"/>
                  </a:cubicBezTo>
                  <a:cubicBezTo>
                    <a:pt x="32" y="48"/>
                    <a:pt x="32" y="48"/>
                    <a:pt x="32" y="48"/>
                  </a:cubicBezTo>
                  <a:cubicBezTo>
                    <a:pt x="11" y="27"/>
                    <a:pt x="11" y="27"/>
                    <a:pt x="11" y="27"/>
                  </a:cubicBezTo>
                  <a:cubicBezTo>
                    <a:pt x="9" y="25"/>
                    <a:pt x="8" y="22"/>
                    <a:pt x="8" y="19"/>
                  </a:cubicBezTo>
                  <a:cubicBezTo>
                    <a:pt x="8" y="13"/>
                    <a:pt x="13" y="8"/>
                    <a:pt x="19" y="8"/>
                  </a:cubicBezTo>
                  <a:cubicBezTo>
                    <a:pt x="22" y="8"/>
                    <a:pt x="24" y="9"/>
                    <a:pt x="27" y="12"/>
                  </a:cubicBezTo>
                  <a:cubicBezTo>
                    <a:pt x="33" y="18"/>
                    <a:pt x="33" y="18"/>
                    <a:pt x="33" y="18"/>
                  </a:cubicBezTo>
                  <a:cubicBezTo>
                    <a:pt x="39" y="12"/>
                    <a:pt x="39" y="12"/>
                    <a:pt x="39" y="12"/>
                  </a:cubicBezTo>
                  <a:cubicBezTo>
                    <a:pt x="41" y="9"/>
                    <a:pt x="44" y="8"/>
                    <a:pt x="47" y="8"/>
                  </a:cubicBezTo>
                  <a:cubicBezTo>
                    <a:pt x="53" y="8"/>
                    <a:pt x="57" y="13"/>
                    <a:pt x="57" y="19"/>
                  </a:cubicBezTo>
                  <a:cubicBezTo>
                    <a:pt x="57" y="22"/>
                    <a:pt x="56" y="25"/>
                    <a:pt x="54" y="27"/>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506" name="Freeform 148"/>
            <p:cNvSpPr>
              <a:spLocks noEditPoints="1"/>
            </p:cNvSpPr>
            <p:nvPr/>
          </p:nvSpPr>
          <p:spPr bwMode="auto">
            <a:xfrm>
              <a:off x="2224" y="1466"/>
              <a:ext cx="92" cy="108"/>
            </a:xfrm>
            <a:custGeom>
              <a:avLst/>
              <a:gdLst>
                <a:gd name="T0" fmla="*/ 54 w 75"/>
                <a:gd name="T1" fmla="*/ 0 h 88"/>
                <a:gd name="T2" fmla="*/ 13 w 75"/>
                <a:gd name="T3" fmla="*/ 28 h 88"/>
                <a:gd name="T4" fmla="*/ 16 w 75"/>
                <a:gd name="T5" fmla="*/ 65 h 88"/>
                <a:gd name="T6" fmla="*/ 48 w 75"/>
                <a:gd name="T7" fmla="*/ 27 h 88"/>
                <a:gd name="T8" fmla="*/ 32 w 75"/>
                <a:gd name="T9" fmla="*/ 75 h 88"/>
                <a:gd name="T10" fmla="*/ 69 w 75"/>
                <a:gd name="T11" fmla="*/ 57 h 88"/>
                <a:gd name="T12" fmla="*/ 54 w 75"/>
                <a:gd name="T13" fmla="*/ 0 h 88"/>
                <a:gd name="T14" fmla="*/ 4 w 75"/>
                <a:gd name="T15" fmla="*/ 78 h 88"/>
                <a:gd name="T16" fmla="*/ 10 w 75"/>
                <a:gd name="T17" fmla="*/ 83 h 88"/>
                <a:gd name="T18" fmla="*/ 46 w 75"/>
                <a:gd name="T19" fmla="*/ 41 h 88"/>
                <a:gd name="T20" fmla="*/ 4 w 75"/>
                <a:gd name="T21" fmla="*/ 7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88">
                  <a:moveTo>
                    <a:pt x="54" y="0"/>
                  </a:moveTo>
                  <a:cubicBezTo>
                    <a:pt x="40" y="23"/>
                    <a:pt x="29" y="12"/>
                    <a:pt x="13" y="28"/>
                  </a:cubicBezTo>
                  <a:cubicBezTo>
                    <a:pt x="0" y="42"/>
                    <a:pt x="4" y="59"/>
                    <a:pt x="16" y="65"/>
                  </a:cubicBezTo>
                  <a:cubicBezTo>
                    <a:pt x="28" y="59"/>
                    <a:pt x="40" y="46"/>
                    <a:pt x="48" y="27"/>
                  </a:cubicBezTo>
                  <a:cubicBezTo>
                    <a:pt x="48" y="27"/>
                    <a:pt x="56" y="51"/>
                    <a:pt x="32" y="75"/>
                  </a:cubicBezTo>
                  <a:cubicBezTo>
                    <a:pt x="44" y="88"/>
                    <a:pt x="64" y="79"/>
                    <a:pt x="69" y="57"/>
                  </a:cubicBezTo>
                  <a:cubicBezTo>
                    <a:pt x="75" y="33"/>
                    <a:pt x="60" y="9"/>
                    <a:pt x="54" y="0"/>
                  </a:cubicBezTo>
                  <a:close/>
                  <a:moveTo>
                    <a:pt x="4" y="78"/>
                  </a:moveTo>
                  <a:cubicBezTo>
                    <a:pt x="4" y="79"/>
                    <a:pt x="4" y="83"/>
                    <a:pt x="10" y="83"/>
                  </a:cubicBezTo>
                  <a:cubicBezTo>
                    <a:pt x="14" y="83"/>
                    <a:pt x="35" y="71"/>
                    <a:pt x="46" y="41"/>
                  </a:cubicBezTo>
                  <a:cubicBezTo>
                    <a:pt x="30" y="70"/>
                    <a:pt x="5" y="78"/>
                    <a:pt x="4" y="78"/>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507" name="Freeform 149"/>
            <p:cNvSpPr>
              <a:spLocks noEditPoints="1"/>
            </p:cNvSpPr>
            <p:nvPr/>
          </p:nvSpPr>
          <p:spPr bwMode="auto">
            <a:xfrm>
              <a:off x="1648" y="2519"/>
              <a:ext cx="61" cy="62"/>
            </a:xfrm>
            <a:custGeom>
              <a:avLst/>
              <a:gdLst>
                <a:gd name="T0" fmla="*/ 6 w 50"/>
                <a:gd name="T1" fmla="*/ 25 h 51"/>
                <a:gd name="T2" fmla="*/ 17 w 50"/>
                <a:gd name="T3" fmla="*/ 42 h 51"/>
                <a:gd name="T4" fmla="*/ 8 w 50"/>
                <a:gd name="T5" fmla="*/ 18 h 51"/>
                <a:gd name="T6" fmla="*/ 6 w 50"/>
                <a:gd name="T7" fmla="*/ 25 h 51"/>
                <a:gd name="T8" fmla="*/ 38 w 50"/>
                <a:gd name="T9" fmla="*/ 24 h 51"/>
                <a:gd name="T10" fmla="*/ 36 w 50"/>
                <a:gd name="T11" fmla="*/ 19 h 51"/>
                <a:gd name="T12" fmla="*/ 34 w 50"/>
                <a:gd name="T13" fmla="*/ 15 h 51"/>
                <a:gd name="T14" fmla="*/ 38 w 50"/>
                <a:gd name="T15" fmla="*/ 11 h 51"/>
                <a:gd name="T16" fmla="*/ 38 w 50"/>
                <a:gd name="T17" fmla="*/ 11 h 51"/>
                <a:gd name="T18" fmla="*/ 25 w 50"/>
                <a:gd name="T19" fmla="*/ 7 h 51"/>
                <a:gd name="T20" fmla="*/ 9 w 50"/>
                <a:gd name="T21" fmla="*/ 15 h 51"/>
                <a:gd name="T22" fmla="*/ 10 w 50"/>
                <a:gd name="T23" fmla="*/ 15 h 51"/>
                <a:gd name="T24" fmla="*/ 15 w 50"/>
                <a:gd name="T25" fmla="*/ 15 h 51"/>
                <a:gd name="T26" fmla="*/ 15 w 50"/>
                <a:gd name="T27" fmla="*/ 16 h 51"/>
                <a:gd name="T28" fmla="*/ 13 w 50"/>
                <a:gd name="T29" fmla="*/ 16 h 51"/>
                <a:gd name="T30" fmla="*/ 20 w 50"/>
                <a:gd name="T31" fmla="*/ 37 h 51"/>
                <a:gd name="T32" fmla="*/ 24 w 50"/>
                <a:gd name="T33" fmla="*/ 24 h 51"/>
                <a:gd name="T34" fmla="*/ 21 w 50"/>
                <a:gd name="T35" fmla="*/ 16 h 51"/>
                <a:gd name="T36" fmla="*/ 19 w 50"/>
                <a:gd name="T37" fmla="*/ 16 h 51"/>
                <a:gd name="T38" fmla="*/ 20 w 50"/>
                <a:gd name="T39" fmla="*/ 15 h 51"/>
                <a:gd name="T40" fmla="*/ 25 w 50"/>
                <a:gd name="T41" fmla="*/ 15 h 51"/>
                <a:gd name="T42" fmla="*/ 30 w 50"/>
                <a:gd name="T43" fmla="*/ 15 h 51"/>
                <a:gd name="T44" fmla="*/ 30 w 50"/>
                <a:gd name="T45" fmla="*/ 16 h 51"/>
                <a:gd name="T46" fmla="*/ 28 w 50"/>
                <a:gd name="T47" fmla="*/ 16 h 51"/>
                <a:gd name="T48" fmla="*/ 34 w 50"/>
                <a:gd name="T49" fmla="*/ 36 h 51"/>
                <a:gd name="T50" fmla="*/ 36 w 50"/>
                <a:gd name="T51" fmla="*/ 30 h 51"/>
                <a:gd name="T52" fmla="*/ 38 w 50"/>
                <a:gd name="T53" fmla="*/ 24 h 51"/>
                <a:gd name="T54" fmla="*/ 25 w 50"/>
                <a:gd name="T55" fmla="*/ 27 h 51"/>
                <a:gd name="T56" fmla="*/ 20 w 50"/>
                <a:gd name="T57" fmla="*/ 43 h 51"/>
                <a:gd name="T58" fmla="*/ 25 w 50"/>
                <a:gd name="T59" fmla="*/ 44 h 51"/>
                <a:gd name="T60" fmla="*/ 31 w 50"/>
                <a:gd name="T61" fmla="*/ 43 h 51"/>
                <a:gd name="T62" fmla="*/ 31 w 50"/>
                <a:gd name="T63" fmla="*/ 42 h 51"/>
                <a:gd name="T64" fmla="*/ 25 w 50"/>
                <a:gd name="T65" fmla="*/ 27 h 51"/>
                <a:gd name="T66" fmla="*/ 42 w 50"/>
                <a:gd name="T67" fmla="*/ 16 h 51"/>
                <a:gd name="T68" fmla="*/ 42 w 50"/>
                <a:gd name="T69" fmla="*/ 18 h 51"/>
                <a:gd name="T70" fmla="*/ 40 w 50"/>
                <a:gd name="T71" fmla="*/ 25 h 51"/>
                <a:gd name="T72" fmla="*/ 35 w 50"/>
                <a:gd name="T73" fmla="*/ 41 h 51"/>
                <a:gd name="T74" fmla="*/ 44 w 50"/>
                <a:gd name="T75" fmla="*/ 25 h 51"/>
                <a:gd name="T76" fmla="*/ 42 w 50"/>
                <a:gd name="T77" fmla="*/ 16 h 51"/>
                <a:gd name="T78" fmla="*/ 25 w 50"/>
                <a:gd name="T79" fmla="*/ 0 h 51"/>
                <a:gd name="T80" fmla="*/ 0 w 50"/>
                <a:gd name="T81" fmla="*/ 25 h 51"/>
                <a:gd name="T82" fmla="*/ 25 w 50"/>
                <a:gd name="T83" fmla="*/ 51 h 51"/>
                <a:gd name="T84" fmla="*/ 50 w 50"/>
                <a:gd name="T85" fmla="*/ 25 h 51"/>
                <a:gd name="T86" fmla="*/ 25 w 50"/>
                <a:gd name="T87" fmla="*/ 0 h 51"/>
                <a:gd name="T88" fmla="*/ 25 w 50"/>
                <a:gd name="T89" fmla="*/ 47 h 51"/>
                <a:gd name="T90" fmla="*/ 3 w 50"/>
                <a:gd name="T91" fmla="*/ 25 h 51"/>
                <a:gd name="T92" fmla="*/ 25 w 50"/>
                <a:gd name="T93" fmla="*/ 3 h 51"/>
                <a:gd name="T94" fmla="*/ 47 w 50"/>
                <a:gd name="T95" fmla="*/ 25 h 51"/>
                <a:gd name="T96" fmla="*/ 25 w 50"/>
                <a:gd name="T97" fmla="*/ 4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 h="51">
                  <a:moveTo>
                    <a:pt x="6" y="25"/>
                  </a:moveTo>
                  <a:cubicBezTo>
                    <a:pt x="6" y="32"/>
                    <a:pt x="10" y="39"/>
                    <a:pt x="17" y="42"/>
                  </a:cubicBezTo>
                  <a:cubicBezTo>
                    <a:pt x="8" y="18"/>
                    <a:pt x="8" y="18"/>
                    <a:pt x="8" y="18"/>
                  </a:cubicBezTo>
                  <a:cubicBezTo>
                    <a:pt x="7" y="20"/>
                    <a:pt x="6" y="22"/>
                    <a:pt x="6" y="25"/>
                  </a:cubicBezTo>
                  <a:close/>
                  <a:moveTo>
                    <a:pt x="38" y="24"/>
                  </a:moveTo>
                  <a:cubicBezTo>
                    <a:pt x="38" y="22"/>
                    <a:pt x="37" y="20"/>
                    <a:pt x="36" y="19"/>
                  </a:cubicBezTo>
                  <a:cubicBezTo>
                    <a:pt x="35" y="18"/>
                    <a:pt x="34" y="16"/>
                    <a:pt x="34" y="15"/>
                  </a:cubicBezTo>
                  <a:cubicBezTo>
                    <a:pt x="34" y="13"/>
                    <a:pt x="36" y="11"/>
                    <a:pt x="38" y="11"/>
                  </a:cubicBezTo>
                  <a:cubicBezTo>
                    <a:pt x="38" y="11"/>
                    <a:pt x="38" y="11"/>
                    <a:pt x="38" y="11"/>
                  </a:cubicBezTo>
                  <a:cubicBezTo>
                    <a:pt x="34" y="8"/>
                    <a:pt x="30" y="7"/>
                    <a:pt x="25" y="7"/>
                  </a:cubicBezTo>
                  <a:cubicBezTo>
                    <a:pt x="18" y="7"/>
                    <a:pt x="12" y="10"/>
                    <a:pt x="9" y="15"/>
                  </a:cubicBezTo>
                  <a:cubicBezTo>
                    <a:pt x="9" y="15"/>
                    <a:pt x="10" y="15"/>
                    <a:pt x="10" y="15"/>
                  </a:cubicBezTo>
                  <a:cubicBezTo>
                    <a:pt x="12" y="15"/>
                    <a:pt x="15" y="15"/>
                    <a:pt x="15" y="15"/>
                  </a:cubicBezTo>
                  <a:cubicBezTo>
                    <a:pt x="16" y="15"/>
                    <a:pt x="16" y="16"/>
                    <a:pt x="15" y="16"/>
                  </a:cubicBezTo>
                  <a:cubicBezTo>
                    <a:pt x="15" y="16"/>
                    <a:pt x="14" y="16"/>
                    <a:pt x="13" y="16"/>
                  </a:cubicBezTo>
                  <a:cubicBezTo>
                    <a:pt x="20" y="37"/>
                    <a:pt x="20" y="37"/>
                    <a:pt x="20" y="37"/>
                  </a:cubicBezTo>
                  <a:cubicBezTo>
                    <a:pt x="24" y="24"/>
                    <a:pt x="24" y="24"/>
                    <a:pt x="24" y="24"/>
                  </a:cubicBezTo>
                  <a:cubicBezTo>
                    <a:pt x="21" y="16"/>
                    <a:pt x="21" y="16"/>
                    <a:pt x="21" y="16"/>
                  </a:cubicBezTo>
                  <a:cubicBezTo>
                    <a:pt x="20" y="16"/>
                    <a:pt x="19" y="16"/>
                    <a:pt x="19" y="16"/>
                  </a:cubicBezTo>
                  <a:cubicBezTo>
                    <a:pt x="18" y="16"/>
                    <a:pt x="19" y="15"/>
                    <a:pt x="20" y="15"/>
                  </a:cubicBezTo>
                  <a:cubicBezTo>
                    <a:pt x="20" y="15"/>
                    <a:pt x="23" y="15"/>
                    <a:pt x="25" y="15"/>
                  </a:cubicBezTo>
                  <a:cubicBezTo>
                    <a:pt x="27" y="15"/>
                    <a:pt x="30" y="15"/>
                    <a:pt x="30" y="15"/>
                  </a:cubicBezTo>
                  <a:cubicBezTo>
                    <a:pt x="31" y="15"/>
                    <a:pt x="31" y="16"/>
                    <a:pt x="30" y="16"/>
                  </a:cubicBezTo>
                  <a:cubicBezTo>
                    <a:pt x="30" y="16"/>
                    <a:pt x="29" y="16"/>
                    <a:pt x="28" y="16"/>
                  </a:cubicBezTo>
                  <a:cubicBezTo>
                    <a:pt x="34" y="36"/>
                    <a:pt x="34" y="36"/>
                    <a:pt x="34" y="36"/>
                  </a:cubicBezTo>
                  <a:cubicBezTo>
                    <a:pt x="36" y="30"/>
                    <a:pt x="36" y="30"/>
                    <a:pt x="36" y="30"/>
                  </a:cubicBezTo>
                  <a:cubicBezTo>
                    <a:pt x="37" y="28"/>
                    <a:pt x="38" y="26"/>
                    <a:pt x="38" y="24"/>
                  </a:cubicBezTo>
                  <a:close/>
                  <a:moveTo>
                    <a:pt x="25" y="27"/>
                  </a:moveTo>
                  <a:cubicBezTo>
                    <a:pt x="20" y="43"/>
                    <a:pt x="20" y="43"/>
                    <a:pt x="20" y="43"/>
                  </a:cubicBezTo>
                  <a:cubicBezTo>
                    <a:pt x="21" y="43"/>
                    <a:pt x="23" y="44"/>
                    <a:pt x="25" y="44"/>
                  </a:cubicBezTo>
                  <a:cubicBezTo>
                    <a:pt x="27" y="44"/>
                    <a:pt x="29" y="43"/>
                    <a:pt x="31" y="43"/>
                  </a:cubicBezTo>
                  <a:cubicBezTo>
                    <a:pt x="31" y="43"/>
                    <a:pt x="31" y="42"/>
                    <a:pt x="31" y="42"/>
                  </a:cubicBezTo>
                  <a:lnTo>
                    <a:pt x="25" y="27"/>
                  </a:lnTo>
                  <a:close/>
                  <a:moveTo>
                    <a:pt x="42" y="16"/>
                  </a:moveTo>
                  <a:cubicBezTo>
                    <a:pt x="42" y="17"/>
                    <a:pt x="42" y="17"/>
                    <a:pt x="42" y="18"/>
                  </a:cubicBezTo>
                  <a:cubicBezTo>
                    <a:pt x="42" y="20"/>
                    <a:pt x="41" y="22"/>
                    <a:pt x="40" y="25"/>
                  </a:cubicBezTo>
                  <a:cubicBezTo>
                    <a:pt x="35" y="41"/>
                    <a:pt x="35" y="41"/>
                    <a:pt x="35" y="41"/>
                  </a:cubicBezTo>
                  <a:cubicBezTo>
                    <a:pt x="40" y="38"/>
                    <a:pt x="44" y="32"/>
                    <a:pt x="44" y="25"/>
                  </a:cubicBezTo>
                  <a:cubicBezTo>
                    <a:pt x="44" y="22"/>
                    <a:pt x="43" y="19"/>
                    <a:pt x="42" y="16"/>
                  </a:cubicBezTo>
                  <a:close/>
                  <a:moveTo>
                    <a:pt x="25" y="0"/>
                  </a:moveTo>
                  <a:cubicBezTo>
                    <a:pt x="11" y="0"/>
                    <a:pt x="0" y="11"/>
                    <a:pt x="0" y="25"/>
                  </a:cubicBezTo>
                  <a:cubicBezTo>
                    <a:pt x="0" y="39"/>
                    <a:pt x="11" y="51"/>
                    <a:pt x="25" y="51"/>
                  </a:cubicBezTo>
                  <a:cubicBezTo>
                    <a:pt x="39" y="51"/>
                    <a:pt x="50" y="39"/>
                    <a:pt x="50" y="25"/>
                  </a:cubicBezTo>
                  <a:cubicBezTo>
                    <a:pt x="50" y="11"/>
                    <a:pt x="39" y="0"/>
                    <a:pt x="25" y="0"/>
                  </a:cubicBezTo>
                  <a:close/>
                  <a:moveTo>
                    <a:pt x="25" y="47"/>
                  </a:moveTo>
                  <a:cubicBezTo>
                    <a:pt x="13" y="47"/>
                    <a:pt x="3" y="37"/>
                    <a:pt x="3" y="25"/>
                  </a:cubicBezTo>
                  <a:cubicBezTo>
                    <a:pt x="3" y="13"/>
                    <a:pt x="13" y="3"/>
                    <a:pt x="25" y="3"/>
                  </a:cubicBezTo>
                  <a:cubicBezTo>
                    <a:pt x="37" y="3"/>
                    <a:pt x="47" y="13"/>
                    <a:pt x="47" y="25"/>
                  </a:cubicBezTo>
                  <a:cubicBezTo>
                    <a:pt x="47" y="37"/>
                    <a:pt x="37" y="47"/>
                    <a:pt x="25" y="47"/>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508" name="Freeform 150"/>
            <p:cNvSpPr>
              <a:spLocks noEditPoints="1"/>
            </p:cNvSpPr>
            <p:nvPr/>
          </p:nvSpPr>
          <p:spPr bwMode="auto">
            <a:xfrm>
              <a:off x="1857" y="1775"/>
              <a:ext cx="101" cy="101"/>
            </a:xfrm>
            <a:custGeom>
              <a:avLst/>
              <a:gdLst>
                <a:gd name="T0" fmla="*/ 79 w 82"/>
                <a:gd name="T1" fmla="*/ 69 h 82"/>
                <a:gd name="T2" fmla="*/ 60 w 82"/>
                <a:gd name="T3" fmla="*/ 53 h 82"/>
                <a:gd name="T4" fmla="*/ 54 w 82"/>
                <a:gd name="T5" fmla="*/ 50 h 82"/>
                <a:gd name="T6" fmla="*/ 61 w 82"/>
                <a:gd name="T7" fmla="*/ 30 h 82"/>
                <a:gd name="T8" fmla="*/ 30 w 82"/>
                <a:gd name="T9" fmla="*/ 0 h 82"/>
                <a:gd name="T10" fmla="*/ 0 w 82"/>
                <a:gd name="T11" fmla="*/ 30 h 82"/>
                <a:gd name="T12" fmla="*/ 30 w 82"/>
                <a:gd name="T13" fmla="*/ 61 h 82"/>
                <a:gd name="T14" fmla="*/ 50 w 82"/>
                <a:gd name="T15" fmla="*/ 54 h 82"/>
                <a:gd name="T16" fmla="*/ 53 w 82"/>
                <a:gd name="T17" fmla="*/ 60 h 82"/>
                <a:gd name="T18" fmla="*/ 69 w 82"/>
                <a:gd name="T19" fmla="*/ 79 h 82"/>
                <a:gd name="T20" fmla="*/ 80 w 82"/>
                <a:gd name="T21" fmla="*/ 79 h 82"/>
                <a:gd name="T22" fmla="*/ 79 w 82"/>
                <a:gd name="T23" fmla="*/ 69 h 82"/>
                <a:gd name="T24" fmla="*/ 30 w 82"/>
                <a:gd name="T25" fmla="*/ 51 h 82"/>
                <a:gd name="T26" fmla="*/ 10 w 82"/>
                <a:gd name="T27" fmla="*/ 30 h 82"/>
                <a:gd name="T28" fmla="*/ 30 w 82"/>
                <a:gd name="T29" fmla="*/ 10 h 82"/>
                <a:gd name="T30" fmla="*/ 51 w 82"/>
                <a:gd name="T31" fmla="*/ 30 h 82"/>
                <a:gd name="T32" fmla="*/ 30 w 82"/>
                <a:gd name="T33" fmla="*/ 5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2">
                  <a:moveTo>
                    <a:pt x="79" y="69"/>
                  </a:moveTo>
                  <a:cubicBezTo>
                    <a:pt x="60" y="53"/>
                    <a:pt x="60" y="53"/>
                    <a:pt x="60" y="53"/>
                  </a:cubicBezTo>
                  <a:cubicBezTo>
                    <a:pt x="58" y="51"/>
                    <a:pt x="56" y="50"/>
                    <a:pt x="54" y="50"/>
                  </a:cubicBezTo>
                  <a:cubicBezTo>
                    <a:pt x="58" y="45"/>
                    <a:pt x="61" y="38"/>
                    <a:pt x="61" y="30"/>
                  </a:cubicBezTo>
                  <a:cubicBezTo>
                    <a:pt x="61" y="13"/>
                    <a:pt x="47" y="0"/>
                    <a:pt x="30" y="0"/>
                  </a:cubicBezTo>
                  <a:cubicBezTo>
                    <a:pt x="14" y="0"/>
                    <a:pt x="0" y="13"/>
                    <a:pt x="0" y="30"/>
                  </a:cubicBezTo>
                  <a:cubicBezTo>
                    <a:pt x="0" y="47"/>
                    <a:pt x="14" y="61"/>
                    <a:pt x="30" y="61"/>
                  </a:cubicBezTo>
                  <a:cubicBezTo>
                    <a:pt x="38" y="61"/>
                    <a:pt x="45" y="58"/>
                    <a:pt x="50" y="54"/>
                  </a:cubicBezTo>
                  <a:cubicBezTo>
                    <a:pt x="50" y="55"/>
                    <a:pt x="51" y="58"/>
                    <a:pt x="53" y="60"/>
                  </a:cubicBezTo>
                  <a:cubicBezTo>
                    <a:pt x="69" y="79"/>
                    <a:pt x="69" y="79"/>
                    <a:pt x="69" y="79"/>
                  </a:cubicBezTo>
                  <a:cubicBezTo>
                    <a:pt x="72" y="82"/>
                    <a:pt x="77" y="82"/>
                    <a:pt x="80" y="79"/>
                  </a:cubicBezTo>
                  <a:cubicBezTo>
                    <a:pt x="82" y="77"/>
                    <a:pt x="82" y="72"/>
                    <a:pt x="79" y="69"/>
                  </a:cubicBezTo>
                  <a:close/>
                  <a:moveTo>
                    <a:pt x="30" y="51"/>
                  </a:moveTo>
                  <a:cubicBezTo>
                    <a:pt x="19" y="51"/>
                    <a:pt x="10" y="42"/>
                    <a:pt x="10" y="30"/>
                  </a:cubicBezTo>
                  <a:cubicBezTo>
                    <a:pt x="10" y="19"/>
                    <a:pt x="19" y="10"/>
                    <a:pt x="30" y="10"/>
                  </a:cubicBezTo>
                  <a:cubicBezTo>
                    <a:pt x="42" y="10"/>
                    <a:pt x="51" y="19"/>
                    <a:pt x="51" y="30"/>
                  </a:cubicBezTo>
                  <a:cubicBezTo>
                    <a:pt x="51" y="42"/>
                    <a:pt x="42" y="51"/>
                    <a:pt x="30" y="51"/>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509" name="Freeform 151"/>
            <p:cNvSpPr>
              <a:spLocks/>
            </p:cNvSpPr>
            <p:nvPr/>
          </p:nvSpPr>
          <p:spPr bwMode="auto">
            <a:xfrm>
              <a:off x="2223" y="1048"/>
              <a:ext cx="76" cy="74"/>
            </a:xfrm>
            <a:custGeom>
              <a:avLst/>
              <a:gdLst>
                <a:gd name="T0" fmla="*/ 39 w 62"/>
                <a:gd name="T1" fmla="*/ 42 h 60"/>
                <a:gd name="T2" fmla="*/ 37 w 62"/>
                <a:gd name="T3" fmla="*/ 37 h 60"/>
                <a:gd name="T4" fmla="*/ 43 w 62"/>
                <a:gd name="T5" fmla="*/ 27 h 60"/>
                <a:gd name="T6" fmla="*/ 44 w 62"/>
                <a:gd name="T7" fmla="*/ 19 h 60"/>
                <a:gd name="T8" fmla="*/ 31 w 62"/>
                <a:gd name="T9" fmla="*/ 0 h 60"/>
                <a:gd name="T10" fmla="*/ 18 w 62"/>
                <a:gd name="T11" fmla="*/ 19 h 60"/>
                <a:gd name="T12" fmla="*/ 20 w 62"/>
                <a:gd name="T13" fmla="*/ 27 h 60"/>
                <a:gd name="T14" fmla="*/ 25 w 62"/>
                <a:gd name="T15" fmla="*/ 37 h 60"/>
                <a:gd name="T16" fmla="*/ 23 w 62"/>
                <a:gd name="T17" fmla="*/ 42 h 60"/>
                <a:gd name="T18" fmla="*/ 0 w 62"/>
                <a:gd name="T19" fmla="*/ 60 h 60"/>
                <a:gd name="T20" fmla="*/ 31 w 62"/>
                <a:gd name="T21" fmla="*/ 60 h 60"/>
                <a:gd name="T22" fmla="*/ 62 w 62"/>
                <a:gd name="T23" fmla="*/ 60 h 60"/>
                <a:gd name="T24" fmla="*/ 39 w 62"/>
                <a:gd name="T25"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60">
                  <a:moveTo>
                    <a:pt x="39" y="42"/>
                  </a:moveTo>
                  <a:cubicBezTo>
                    <a:pt x="37" y="42"/>
                    <a:pt x="37" y="37"/>
                    <a:pt x="37" y="37"/>
                  </a:cubicBezTo>
                  <a:cubicBezTo>
                    <a:pt x="37" y="37"/>
                    <a:pt x="42" y="33"/>
                    <a:pt x="43" y="27"/>
                  </a:cubicBezTo>
                  <a:cubicBezTo>
                    <a:pt x="45" y="27"/>
                    <a:pt x="47" y="21"/>
                    <a:pt x="44" y="19"/>
                  </a:cubicBezTo>
                  <a:cubicBezTo>
                    <a:pt x="44" y="16"/>
                    <a:pt x="48" y="0"/>
                    <a:pt x="31" y="0"/>
                  </a:cubicBezTo>
                  <a:cubicBezTo>
                    <a:pt x="15" y="0"/>
                    <a:pt x="18" y="16"/>
                    <a:pt x="18" y="19"/>
                  </a:cubicBezTo>
                  <a:cubicBezTo>
                    <a:pt x="15" y="21"/>
                    <a:pt x="17" y="27"/>
                    <a:pt x="20" y="27"/>
                  </a:cubicBezTo>
                  <a:cubicBezTo>
                    <a:pt x="21" y="33"/>
                    <a:pt x="25" y="37"/>
                    <a:pt x="25" y="37"/>
                  </a:cubicBezTo>
                  <a:cubicBezTo>
                    <a:pt x="25" y="37"/>
                    <a:pt x="25" y="42"/>
                    <a:pt x="23" y="42"/>
                  </a:cubicBezTo>
                  <a:cubicBezTo>
                    <a:pt x="19" y="43"/>
                    <a:pt x="0" y="51"/>
                    <a:pt x="0" y="60"/>
                  </a:cubicBezTo>
                  <a:cubicBezTo>
                    <a:pt x="31" y="60"/>
                    <a:pt x="31" y="60"/>
                    <a:pt x="31" y="60"/>
                  </a:cubicBezTo>
                  <a:cubicBezTo>
                    <a:pt x="62" y="60"/>
                    <a:pt x="62" y="60"/>
                    <a:pt x="62" y="60"/>
                  </a:cubicBezTo>
                  <a:cubicBezTo>
                    <a:pt x="62" y="51"/>
                    <a:pt x="44" y="43"/>
                    <a:pt x="39" y="42"/>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510" name="Freeform 152"/>
            <p:cNvSpPr>
              <a:spLocks/>
            </p:cNvSpPr>
            <p:nvPr/>
          </p:nvSpPr>
          <p:spPr bwMode="auto">
            <a:xfrm>
              <a:off x="1698" y="1222"/>
              <a:ext cx="93" cy="93"/>
            </a:xfrm>
            <a:custGeom>
              <a:avLst/>
              <a:gdLst>
                <a:gd name="T0" fmla="*/ 24 w 75"/>
                <a:gd name="T1" fmla="*/ 14 h 75"/>
                <a:gd name="T2" fmla="*/ 75 w 75"/>
                <a:gd name="T3" fmla="*/ 0 h 75"/>
                <a:gd name="T4" fmla="*/ 75 w 75"/>
                <a:gd name="T5" fmla="*/ 4 h 75"/>
                <a:gd name="T6" fmla="*/ 75 w 75"/>
                <a:gd name="T7" fmla="*/ 14 h 75"/>
                <a:gd name="T8" fmla="*/ 75 w 75"/>
                <a:gd name="T9" fmla="*/ 54 h 75"/>
                <a:gd name="T10" fmla="*/ 59 w 75"/>
                <a:gd name="T11" fmla="*/ 65 h 75"/>
                <a:gd name="T12" fmla="*/ 42 w 75"/>
                <a:gd name="T13" fmla="*/ 54 h 75"/>
                <a:gd name="T14" fmla="*/ 59 w 75"/>
                <a:gd name="T15" fmla="*/ 42 h 75"/>
                <a:gd name="T16" fmla="*/ 66 w 75"/>
                <a:gd name="T17" fmla="*/ 43 h 75"/>
                <a:gd name="T18" fmla="*/ 66 w 75"/>
                <a:gd name="T19" fmla="*/ 19 h 75"/>
                <a:gd name="T20" fmla="*/ 33 w 75"/>
                <a:gd name="T21" fmla="*/ 28 h 75"/>
                <a:gd name="T22" fmla="*/ 33 w 75"/>
                <a:gd name="T23" fmla="*/ 63 h 75"/>
                <a:gd name="T24" fmla="*/ 16 w 75"/>
                <a:gd name="T25" fmla="*/ 75 h 75"/>
                <a:gd name="T26" fmla="*/ 0 w 75"/>
                <a:gd name="T27" fmla="*/ 63 h 75"/>
                <a:gd name="T28" fmla="*/ 16 w 75"/>
                <a:gd name="T29" fmla="*/ 51 h 75"/>
                <a:gd name="T30" fmla="*/ 24 w 75"/>
                <a:gd name="T31" fmla="*/ 52 h 75"/>
                <a:gd name="T32" fmla="*/ 24 w 75"/>
                <a:gd name="T33" fmla="*/ 28 h 75"/>
                <a:gd name="T34" fmla="*/ 24 w 75"/>
                <a:gd name="T35" fmla="*/ 1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75">
                  <a:moveTo>
                    <a:pt x="24" y="14"/>
                  </a:moveTo>
                  <a:cubicBezTo>
                    <a:pt x="75" y="0"/>
                    <a:pt x="75" y="0"/>
                    <a:pt x="75" y="0"/>
                  </a:cubicBezTo>
                  <a:cubicBezTo>
                    <a:pt x="75" y="4"/>
                    <a:pt x="75" y="4"/>
                    <a:pt x="75" y="4"/>
                  </a:cubicBezTo>
                  <a:cubicBezTo>
                    <a:pt x="75" y="14"/>
                    <a:pt x="75" y="14"/>
                    <a:pt x="75" y="14"/>
                  </a:cubicBezTo>
                  <a:cubicBezTo>
                    <a:pt x="75" y="54"/>
                    <a:pt x="75" y="54"/>
                    <a:pt x="75" y="54"/>
                  </a:cubicBezTo>
                  <a:cubicBezTo>
                    <a:pt x="75" y="60"/>
                    <a:pt x="68" y="65"/>
                    <a:pt x="59" y="65"/>
                  </a:cubicBezTo>
                  <a:cubicBezTo>
                    <a:pt x="50" y="65"/>
                    <a:pt x="42" y="60"/>
                    <a:pt x="42" y="54"/>
                  </a:cubicBezTo>
                  <a:cubicBezTo>
                    <a:pt x="42" y="47"/>
                    <a:pt x="50" y="42"/>
                    <a:pt x="59" y="42"/>
                  </a:cubicBezTo>
                  <a:cubicBezTo>
                    <a:pt x="61" y="42"/>
                    <a:pt x="64" y="42"/>
                    <a:pt x="66" y="43"/>
                  </a:cubicBezTo>
                  <a:cubicBezTo>
                    <a:pt x="66" y="19"/>
                    <a:pt x="66" y="19"/>
                    <a:pt x="66" y="19"/>
                  </a:cubicBezTo>
                  <a:cubicBezTo>
                    <a:pt x="33" y="28"/>
                    <a:pt x="33" y="28"/>
                    <a:pt x="33" y="28"/>
                  </a:cubicBezTo>
                  <a:cubicBezTo>
                    <a:pt x="33" y="63"/>
                    <a:pt x="33" y="63"/>
                    <a:pt x="33" y="63"/>
                  </a:cubicBezTo>
                  <a:cubicBezTo>
                    <a:pt x="33" y="70"/>
                    <a:pt x="26" y="75"/>
                    <a:pt x="16" y="75"/>
                  </a:cubicBezTo>
                  <a:cubicBezTo>
                    <a:pt x="7" y="75"/>
                    <a:pt x="0" y="70"/>
                    <a:pt x="0" y="63"/>
                  </a:cubicBezTo>
                  <a:cubicBezTo>
                    <a:pt x="0" y="57"/>
                    <a:pt x="7" y="51"/>
                    <a:pt x="16" y="51"/>
                  </a:cubicBezTo>
                  <a:cubicBezTo>
                    <a:pt x="19" y="51"/>
                    <a:pt x="21" y="52"/>
                    <a:pt x="24" y="52"/>
                  </a:cubicBezTo>
                  <a:cubicBezTo>
                    <a:pt x="24" y="28"/>
                    <a:pt x="24" y="28"/>
                    <a:pt x="24" y="28"/>
                  </a:cubicBezTo>
                  <a:lnTo>
                    <a:pt x="24" y="14"/>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511" name="Freeform 153"/>
            <p:cNvSpPr>
              <a:spLocks/>
            </p:cNvSpPr>
            <p:nvPr/>
          </p:nvSpPr>
          <p:spPr bwMode="auto">
            <a:xfrm>
              <a:off x="1336" y="1472"/>
              <a:ext cx="48" cy="52"/>
            </a:xfrm>
            <a:custGeom>
              <a:avLst/>
              <a:gdLst>
                <a:gd name="T0" fmla="*/ 31 w 39"/>
                <a:gd name="T1" fmla="*/ 16 h 42"/>
                <a:gd name="T2" fmla="*/ 25 w 39"/>
                <a:gd name="T3" fmla="*/ 19 h 42"/>
                <a:gd name="T4" fmla="*/ 22 w 39"/>
                <a:gd name="T5" fmla="*/ 21 h 42"/>
                <a:gd name="T6" fmla="*/ 25 w 39"/>
                <a:gd name="T7" fmla="*/ 15 h 42"/>
                <a:gd name="T8" fmla="*/ 28 w 39"/>
                <a:gd name="T9" fmla="*/ 9 h 42"/>
                <a:gd name="T10" fmla="*/ 19 w 39"/>
                <a:gd name="T11" fmla="*/ 0 h 42"/>
                <a:gd name="T12" fmla="*/ 11 w 39"/>
                <a:gd name="T13" fmla="*/ 9 h 42"/>
                <a:gd name="T14" fmla="*/ 14 w 39"/>
                <a:gd name="T15" fmla="*/ 15 h 42"/>
                <a:gd name="T16" fmla="*/ 18 w 39"/>
                <a:gd name="T17" fmla="*/ 21 h 42"/>
                <a:gd name="T18" fmla="*/ 14 w 39"/>
                <a:gd name="T19" fmla="*/ 19 h 42"/>
                <a:gd name="T20" fmla="*/ 8 w 39"/>
                <a:gd name="T21" fmla="*/ 17 h 42"/>
                <a:gd name="T22" fmla="*/ 0 w 39"/>
                <a:gd name="T23" fmla="*/ 25 h 42"/>
                <a:gd name="T24" fmla="*/ 9 w 39"/>
                <a:gd name="T25" fmla="*/ 34 h 42"/>
                <a:gd name="T26" fmla="*/ 15 w 39"/>
                <a:gd name="T27" fmla="*/ 31 h 42"/>
                <a:gd name="T28" fmla="*/ 18 w 39"/>
                <a:gd name="T29" fmla="*/ 28 h 42"/>
                <a:gd name="T30" fmla="*/ 12 w 39"/>
                <a:gd name="T31" fmla="*/ 41 h 42"/>
                <a:gd name="T32" fmla="*/ 12 w 39"/>
                <a:gd name="T33" fmla="*/ 42 h 42"/>
                <a:gd name="T34" fmla="*/ 20 w 39"/>
                <a:gd name="T35" fmla="*/ 42 h 42"/>
                <a:gd name="T36" fmla="*/ 28 w 39"/>
                <a:gd name="T37" fmla="*/ 42 h 42"/>
                <a:gd name="T38" fmla="*/ 28 w 39"/>
                <a:gd name="T39" fmla="*/ 40 h 42"/>
                <a:gd name="T40" fmla="*/ 22 w 39"/>
                <a:gd name="T41" fmla="*/ 28 h 42"/>
                <a:gd name="T42" fmla="*/ 25 w 39"/>
                <a:gd name="T43" fmla="*/ 31 h 42"/>
                <a:gd name="T44" fmla="*/ 31 w 39"/>
                <a:gd name="T45" fmla="*/ 33 h 42"/>
                <a:gd name="T46" fmla="*/ 39 w 39"/>
                <a:gd name="T47" fmla="*/ 24 h 42"/>
                <a:gd name="T48" fmla="*/ 31 w 39"/>
                <a:gd name="T4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 h="42">
                  <a:moveTo>
                    <a:pt x="31" y="16"/>
                  </a:moveTo>
                  <a:cubicBezTo>
                    <a:pt x="28" y="16"/>
                    <a:pt x="26" y="17"/>
                    <a:pt x="25" y="19"/>
                  </a:cubicBezTo>
                  <a:cubicBezTo>
                    <a:pt x="24" y="20"/>
                    <a:pt x="23" y="20"/>
                    <a:pt x="22" y="21"/>
                  </a:cubicBezTo>
                  <a:cubicBezTo>
                    <a:pt x="22" y="19"/>
                    <a:pt x="24" y="16"/>
                    <a:pt x="25" y="15"/>
                  </a:cubicBezTo>
                  <a:cubicBezTo>
                    <a:pt x="27" y="13"/>
                    <a:pt x="28" y="11"/>
                    <a:pt x="28" y="9"/>
                  </a:cubicBezTo>
                  <a:cubicBezTo>
                    <a:pt x="27" y="4"/>
                    <a:pt x="24" y="0"/>
                    <a:pt x="19" y="0"/>
                  </a:cubicBezTo>
                  <a:cubicBezTo>
                    <a:pt x="14" y="1"/>
                    <a:pt x="11" y="5"/>
                    <a:pt x="11" y="9"/>
                  </a:cubicBezTo>
                  <a:cubicBezTo>
                    <a:pt x="11" y="12"/>
                    <a:pt x="12" y="14"/>
                    <a:pt x="14" y="15"/>
                  </a:cubicBezTo>
                  <a:cubicBezTo>
                    <a:pt x="15" y="16"/>
                    <a:pt x="17" y="19"/>
                    <a:pt x="18" y="21"/>
                  </a:cubicBezTo>
                  <a:cubicBezTo>
                    <a:pt x="16" y="21"/>
                    <a:pt x="15" y="20"/>
                    <a:pt x="14" y="19"/>
                  </a:cubicBezTo>
                  <a:cubicBezTo>
                    <a:pt x="13" y="18"/>
                    <a:pt x="11" y="17"/>
                    <a:pt x="8" y="17"/>
                  </a:cubicBezTo>
                  <a:cubicBezTo>
                    <a:pt x="4" y="17"/>
                    <a:pt x="0" y="21"/>
                    <a:pt x="0" y="25"/>
                  </a:cubicBezTo>
                  <a:cubicBezTo>
                    <a:pt x="0" y="30"/>
                    <a:pt x="4" y="34"/>
                    <a:pt x="9" y="34"/>
                  </a:cubicBezTo>
                  <a:cubicBezTo>
                    <a:pt x="11" y="34"/>
                    <a:pt x="13" y="33"/>
                    <a:pt x="15" y="31"/>
                  </a:cubicBezTo>
                  <a:cubicBezTo>
                    <a:pt x="15" y="30"/>
                    <a:pt x="17" y="29"/>
                    <a:pt x="18" y="28"/>
                  </a:cubicBezTo>
                  <a:cubicBezTo>
                    <a:pt x="18" y="34"/>
                    <a:pt x="15" y="39"/>
                    <a:pt x="12" y="41"/>
                  </a:cubicBezTo>
                  <a:cubicBezTo>
                    <a:pt x="12" y="42"/>
                    <a:pt x="12" y="42"/>
                    <a:pt x="12" y="42"/>
                  </a:cubicBezTo>
                  <a:cubicBezTo>
                    <a:pt x="20" y="42"/>
                    <a:pt x="20" y="42"/>
                    <a:pt x="20" y="42"/>
                  </a:cubicBezTo>
                  <a:cubicBezTo>
                    <a:pt x="28" y="42"/>
                    <a:pt x="28" y="42"/>
                    <a:pt x="28" y="42"/>
                  </a:cubicBezTo>
                  <a:cubicBezTo>
                    <a:pt x="28" y="40"/>
                    <a:pt x="28" y="40"/>
                    <a:pt x="28" y="40"/>
                  </a:cubicBezTo>
                  <a:cubicBezTo>
                    <a:pt x="25" y="39"/>
                    <a:pt x="22" y="34"/>
                    <a:pt x="22" y="28"/>
                  </a:cubicBezTo>
                  <a:cubicBezTo>
                    <a:pt x="23" y="29"/>
                    <a:pt x="24" y="30"/>
                    <a:pt x="25" y="31"/>
                  </a:cubicBezTo>
                  <a:cubicBezTo>
                    <a:pt x="27" y="32"/>
                    <a:pt x="29" y="33"/>
                    <a:pt x="31" y="33"/>
                  </a:cubicBezTo>
                  <a:cubicBezTo>
                    <a:pt x="36" y="33"/>
                    <a:pt x="39" y="29"/>
                    <a:pt x="39" y="24"/>
                  </a:cubicBezTo>
                  <a:cubicBezTo>
                    <a:pt x="39" y="20"/>
                    <a:pt x="35" y="16"/>
                    <a:pt x="31" y="16"/>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512" name="Freeform 154"/>
            <p:cNvSpPr>
              <a:spLocks noEditPoints="1"/>
            </p:cNvSpPr>
            <p:nvPr/>
          </p:nvSpPr>
          <p:spPr bwMode="auto">
            <a:xfrm>
              <a:off x="1888" y="2187"/>
              <a:ext cx="72" cy="71"/>
            </a:xfrm>
            <a:custGeom>
              <a:avLst/>
              <a:gdLst>
                <a:gd name="T0" fmla="*/ 29 w 59"/>
                <a:gd name="T1" fmla="*/ 0 h 58"/>
                <a:gd name="T2" fmla="*/ 0 w 59"/>
                <a:gd name="T3" fmla="*/ 29 h 58"/>
                <a:gd name="T4" fmla="*/ 29 w 59"/>
                <a:gd name="T5" fmla="*/ 58 h 58"/>
                <a:gd name="T6" fmla="*/ 59 w 59"/>
                <a:gd name="T7" fmla="*/ 29 h 58"/>
                <a:gd name="T8" fmla="*/ 29 w 59"/>
                <a:gd name="T9" fmla="*/ 0 h 58"/>
                <a:gd name="T10" fmla="*/ 47 w 59"/>
                <a:gd name="T11" fmla="*/ 25 h 58"/>
                <a:gd name="T12" fmla="*/ 31 w 59"/>
                <a:gd name="T13" fmla="*/ 47 h 58"/>
                <a:gd name="T14" fmla="*/ 23 w 59"/>
                <a:gd name="T15" fmla="*/ 44 h 58"/>
                <a:gd name="T16" fmla="*/ 17 w 59"/>
                <a:gd name="T17" fmla="*/ 26 h 58"/>
                <a:gd name="T18" fmla="*/ 13 w 59"/>
                <a:gd name="T19" fmla="*/ 28 h 58"/>
                <a:gd name="T20" fmla="*/ 12 w 59"/>
                <a:gd name="T21" fmla="*/ 26 h 58"/>
                <a:gd name="T22" fmla="*/ 22 w 59"/>
                <a:gd name="T23" fmla="*/ 18 h 58"/>
                <a:gd name="T24" fmla="*/ 28 w 59"/>
                <a:gd name="T25" fmla="*/ 30 h 58"/>
                <a:gd name="T26" fmla="*/ 31 w 59"/>
                <a:gd name="T27" fmla="*/ 37 h 58"/>
                <a:gd name="T28" fmla="*/ 36 w 59"/>
                <a:gd name="T29" fmla="*/ 30 h 58"/>
                <a:gd name="T30" fmla="*/ 32 w 59"/>
                <a:gd name="T31" fmla="*/ 26 h 58"/>
                <a:gd name="T32" fmla="*/ 47 w 59"/>
                <a:gd name="T33" fmla="*/ 2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 h="58">
                  <a:moveTo>
                    <a:pt x="29" y="0"/>
                  </a:moveTo>
                  <a:cubicBezTo>
                    <a:pt x="13" y="0"/>
                    <a:pt x="0" y="13"/>
                    <a:pt x="0" y="29"/>
                  </a:cubicBezTo>
                  <a:cubicBezTo>
                    <a:pt x="0" y="45"/>
                    <a:pt x="13" y="58"/>
                    <a:pt x="29" y="58"/>
                  </a:cubicBezTo>
                  <a:cubicBezTo>
                    <a:pt x="46" y="58"/>
                    <a:pt x="59" y="45"/>
                    <a:pt x="59" y="29"/>
                  </a:cubicBezTo>
                  <a:cubicBezTo>
                    <a:pt x="59" y="13"/>
                    <a:pt x="46" y="0"/>
                    <a:pt x="29" y="0"/>
                  </a:cubicBezTo>
                  <a:close/>
                  <a:moveTo>
                    <a:pt x="47" y="25"/>
                  </a:moveTo>
                  <a:cubicBezTo>
                    <a:pt x="45" y="36"/>
                    <a:pt x="34" y="45"/>
                    <a:pt x="31" y="47"/>
                  </a:cubicBezTo>
                  <a:cubicBezTo>
                    <a:pt x="27" y="49"/>
                    <a:pt x="24" y="46"/>
                    <a:pt x="23" y="44"/>
                  </a:cubicBezTo>
                  <a:cubicBezTo>
                    <a:pt x="22" y="41"/>
                    <a:pt x="18" y="28"/>
                    <a:pt x="17" y="26"/>
                  </a:cubicBezTo>
                  <a:cubicBezTo>
                    <a:pt x="16" y="25"/>
                    <a:pt x="13" y="28"/>
                    <a:pt x="13" y="28"/>
                  </a:cubicBezTo>
                  <a:cubicBezTo>
                    <a:pt x="12" y="26"/>
                    <a:pt x="12" y="26"/>
                    <a:pt x="12" y="26"/>
                  </a:cubicBezTo>
                  <a:cubicBezTo>
                    <a:pt x="12" y="26"/>
                    <a:pt x="18" y="19"/>
                    <a:pt x="22" y="18"/>
                  </a:cubicBezTo>
                  <a:cubicBezTo>
                    <a:pt x="27" y="17"/>
                    <a:pt x="27" y="25"/>
                    <a:pt x="28" y="30"/>
                  </a:cubicBezTo>
                  <a:cubicBezTo>
                    <a:pt x="29" y="34"/>
                    <a:pt x="30" y="37"/>
                    <a:pt x="31" y="37"/>
                  </a:cubicBezTo>
                  <a:cubicBezTo>
                    <a:pt x="32" y="37"/>
                    <a:pt x="34" y="34"/>
                    <a:pt x="36" y="30"/>
                  </a:cubicBezTo>
                  <a:cubicBezTo>
                    <a:pt x="38" y="27"/>
                    <a:pt x="36" y="23"/>
                    <a:pt x="32" y="26"/>
                  </a:cubicBezTo>
                  <a:cubicBezTo>
                    <a:pt x="34" y="16"/>
                    <a:pt x="49" y="14"/>
                    <a:pt x="47" y="25"/>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513" name="Freeform 155"/>
            <p:cNvSpPr>
              <a:spLocks noEditPoints="1"/>
            </p:cNvSpPr>
            <p:nvPr/>
          </p:nvSpPr>
          <p:spPr bwMode="auto">
            <a:xfrm>
              <a:off x="2064" y="2751"/>
              <a:ext cx="53" cy="59"/>
            </a:xfrm>
            <a:custGeom>
              <a:avLst/>
              <a:gdLst>
                <a:gd name="T0" fmla="*/ 34 w 43"/>
                <a:gd name="T1" fmla="*/ 14 h 48"/>
                <a:gd name="T2" fmla="*/ 36 w 43"/>
                <a:gd name="T3" fmla="*/ 12 h 48"/>
                <a:gd name="T4" fmla="*/ 39 w 43"/>
                <a:gd name="T5" fmla="*/ 7 h 48"/>
                <a:gd name="T6" fmla="*/ 38 w 43"/>
                <a:gd name="T7" fmla="*/ 1 h 48"/>
                <a:gd name="T8" fmla="*/ 34 w 43"/>
                <a:gd name="T9" fmla="*/ 0 h 48"/>
                <a:gd name="T10" fmla="*/ 27 w 43"/>
                <a:gd name="T11" fmla="*/ 3 h 48"/>
                <a:gd name="T12" fmla="*/ 21 w 43"/>
                <a:gd name="T13" fmla="*/ 13 h 48"/>
                <a:gd name="T14" fmla="*/ 16 w 43"/>
                <a:gd name="T15" fmla="*/ 3 h 48"/>
                <a:gd name="T16" fmla="*/ 10 w 43"/>
                <a:gd name="T17" fmla="*/ 1 h 48"/>
                <a:gd name="T18" fmla="*/ 6 w 43"/>
                <a:gd name="T19" fmla="*/ 2 h 48"/>
                <a:gd name="T20" fmla="*/ 7 w 43"/>
                <a:gd name="T21" fmla="*/ 12 h 48"/>
                <a:gd name="T22" fmla="*/ 10 w 43"/>
                <a:gd name="T23" fmla="*/ 14 h 48"/>
                <a:gd name="T24" fmla="*/ 0 w 43"/>
                <a:gd name="T25" fmla="*/ 14 h 48"/>
                <a:gd name="T26" fmla="*/ 0 w 43"/>
                <a:gd name="T27" fmla="*/ 27 h 48"/>
                <a:gd name="T28" fmla="*/ 3 w 43"/>
                <a:gd name="T29" fmla="*/ 27 h 48"/>
                <a:gd name="T30" fmla="*/ 3 w 43"/>
                <a:gd name="T31" fmla="*/ 48 h 48"/>
                <a:gd name="T32" fmla="*/ 40 w 43"/>
                <a:gd name="T33" fmla="*/ 48 h 48"/>
                <a:gd name="T34" fmla="*/ 40 w 43"/>
                <a:gd name="T35" fmla="*/ 27 h 48"/>
                <a:gd name="T36" fmla="*/ 43 w 43"/>
                <a:gd name="T37" fmla="*/ 27 h 48"/>
                <a:gd name="T38" fmla="*/ 43 w 43"/>
                <a:gd name="T39" fmla="*/ 14 h 48"/>
                <a:gd name="T40" fmla="*/ 34 w 43"/>
                <a:gd name="T41" fmla="*/ 14 h 48"/>
                <a:gd name="T42" fmla="*/ 29 w 43"/>
                <a:gd name="T43" fmla="*/ 5 h 48"/>
                <a:gd name="T44" fmla="*/ 34 w 43"/>
                <a:gd name="T45" fmla="*/ 3 h 48"/>
                <a:gd name="T46" fmla="*/ 35 w 43"/>
                <a:gd name="T47" fmla="*/ 4 h 48"/>
                <a:gd name="T48" fmla="*/ 34 w 43"/>
                <a:gd name="T49" fmla="*/ 10 h 48"/>
                <a:gd name="T50" fmla="*/ 27 w 43"/>
                <a:gd name="T51" fmla="*/ 14 h 48"/>
                <a:gd name="T52" fmla="*/ 24 w 43"/>
                <a:gd name="T53" fmla="*/ 14 h 48"/>
                <a:gd name="T54" fmla="*/ 29 w 43"/>
                <a:gd name="T55" fmla="*/ 5 h 48"/>
                <a:gd name="T56" fmla="*/ 8 w 43"/>
                <a:gd name="T57" fmla="*/ 7 h 48"/>
                <a:gd name="T58" fmla="*/ 9 w 43"/>
                <a:gd name="T59" fmla="*/ 5 h 48"/>
                <a:gd name="T60" fmla="*/ 10 w 43"/>
                <a:gd name="T61" fmla="*/ 4 h 48"/>
                <a:gd name="T62" fmla="*/ 10 w 43"/>
                <a:gd name="T63" fmla="*/ 4 h 48"/>
                <a:gd name="T64" fmla="*/ 13 w 43"/>
                <a:gd name="T65" fmla="*/ 6 h 48"/>
                <a:gd name="T66" fmla="*/ 17 w 43"/>
                <a:gd name="T67" fmla="*/ 13 h 48"/>
                <a:gd name="T68" fmla="*/ 17 w 43"/>
                <a:gd name="T69" fmla="*/ 13 h 48"/>
                <a:gd name="T70" fmla="*/ 17 w 43"/>
                <a:gd name="T71" fmla="*/ 13 h 48"/>
                <a:gd name="T72" fmla="*/ 9 w 43"/>
                <a:gd name="T73" fmla="*/ 9 h 48"/>
                <a:gd name="T74" fmla="*/ 8 w 43"/>
                <a:gd name="T75" fmla="*/ 7 h 48"/>
                <a:gd name="T76" fmla="*/ 18 w 43"/>
                <a:gd name="T77" fmla="*/ 45 h 48"/>
                <a:gd name="T78" fmla="*/ 6 w 43"/>
                <a:gd name="T79" fmla="*/ 45 h 48"/>
                <a:gd name="T80" fmla="*/ 6 w 43"/>
                <a:gd name="T81" fmla="*/ 25 h 48"/>
                <a:gd name="T82" fmla="*/ 18 w 43"/>
                <a:gd name="T83" fmla="*/ 25 h 48"/>
                <a:gd name="T84" fmla="*/ 18 w 43"/>
                <a:gd name="T85" fmla="*/ 45 h 48"/>
                <a:gd name="T86" fmla="*/ 18 w 43"/>
                <a:gd name="T87" fmla="*/ 24 h 48"/>
                <a:gd name="T88" fmla="*/ 3 w 43"/>
                <a:gd name="T89" fmla="*/ 24 h 48"/>
                <a:gd name="T90" fmla="*/ 3 w 43"/>
                <a:gd name="T91" fmla="*/ 17 h 48"/>
                <a:gd name="T92" fmla="*/ 18 w 43"/>
                <a:gd name="T93" fmla="*/ 17 h 48"/>
                <a:gd name="T94" fmla="*/ 18 w 43"/>
                <a:gd name="T95" fmla="*/ 24 h 48"/>
                <a:gd name="T96" fmla="*/ 37 w 43"/>
                <a:gd name="T97" fmla="*/ 45 h 48"/>
                <a:gd name="T98" fmla="*/ 25 w 43"/>
                <a:gd name="T99" fmla="*/ 45 h 48"/>
                <a:gd name="T100" fmla="*/ 25 w 43"/>
                <a:gd name="T101" fmla="*/ 25 h 48"/>
                <a:gd name="T102" fmla="*/ 37 w 43"/>
                <a:gd name="T103" fmla="*/ 25 h 48"/>
                <a:gd name="T104" fmla="*/ 37 w 43"/>
                <a:gd name="T105" fmla="*/ 45 h 48"/>
                <a:gd name="T106" fmla="*/ 40 w 43"/>
                <a:gd name="T107" fmla="*/ 24 h 48"/>
                <a:gd name="T108" fmla="*/ 25 w 43"/>
                <a:gd name="T109" fmla="*/ 24 h 48"/>
                <a:gd name="T110" fmla="*/ 25 w 43"/>
                <a:gd name="T111" fmla="*/ 17 h 48"/>
                <a:gd name="T112" fmla="*/ 40 w 43"/>
                <a:gd name="T113" fmla="*/ 17 h 48"/>
                <a:gd name="T114" fmla="*/ 40 w 43"/>
                <a:gd name="T115"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 h="48">
                  <a:moveTo>
                    <a:pt x="34" y="14"/>
                  </a:moveTo>
                  <a:cubicBezTo>
                    <a:pt x="35" y="14"/>
                    <a:pt x="36" y="13"/>
                    <a:pt x="36" y="12"/>
                  </a:cubicBezTo>
                  <a:cubicBezTo>
                    <a:pt x="38" y="11"/>
                    <a:pt x="39" y="9"/>
                    <a:pt x="39" y="7"/>
                  </a:cubicBezTo>
                  <a:cubicBezTo>
                    <a:pt x="40" y="5"/>
                    <a:pt x="39" y="3"/>
                    <a:pt x="38" y="1"/>
                  </a:cubicBezTo>
                  <a:cubicBezTo>
                    <a:pt x="37" y="0"/>
                    <a:pt x="35" y="0"/>
                    <a:pt x="34" y="0"/>
                  </a:cubicBezTo>
                  <a:cubicBezTo>
                    <a:pt x="31" y="0"/>
                    <a:pt x="29" y="1"/>
                    <a:pt x="27" y="3"/>
                  </a:cubicBezTo>
                  <a:cubicBezTo>
                    <a:pt x="24" y="6"/>
                    <a:pt x="22" y="10"/>
                    <a:pt x="21" y="13"/>
                  </a:cubicBezTo>
                  <a:cubicBezTo>
                    <a:pt x="20" y="10"/>
                    <a:pt x="19" y="6"/>
                    <a:pt x="16" y="3"/>
                  </a:cubicBezTo>
                  <a:cubicBezTo>
                    <a:pt x="14" y="2"/>
                    <a:pt x="12" y="1"/>
                    <a:pt x="10" y="1"/>
                  </a:cubicBezTo>
                  <a:cubicBezTo>
                    <a:pt x="9" y="1"/>
                    <a:pt x="7" y="1"/>
                    <a:pt x="6" y="2"/>
                  </a:cubicBezTo>
                  <a:cubicBezTo>
                    <a:pt x="4" y="5"/>
                    <a:pt x="4" y="9"/>
                    <a:pt x="7" y="12"/>
                  </a:cubicBezTo>
                  <a:cubicBezTo>
                    <a:pt x="8" y="13"/>
                    <a:pt x="9" y="14"/>
                    <a:pt x="10" y="14"/>
                  </a:cubicBezTo>
                  <a:cubicBezTo>
                    <a:pt x="0" y="14"/>
                    <a:pt x="0" y="14"/>
                    <a:pt x="0" y="14"/>
                  </a:cubicBezTo>
                  <a:cubicBezTo>
                    <a:pt x="0" y="27"/>
                    <a:pt x="0" y="27"/>
                    <a:pt x="0" y="27"/>
                  </a:cubicBezTo>
                  <a:cubicBezTo>
                    <a:pt x="3" y="27"/>
                    <a:pt x="3" y="27"/>
                    <a:pt x="3" y="27"/>
                  </a:cubicBezTo>
                  <a:cubicBezTo>
                    <a:pt x="3" y="48"/>
                    <a:pt x="3" y="48"/>
                    <a:pt x="3" y="48"/>
                  </a:cubicBezTo>
                  <a:cubicBezTo>
                    <a:pt x="40" y="48"/>
                    <a:pt x="40" y="48"/>
                    <a:pt x="40" y="48"/>
                  </a:cubicBezTo>
                  <a:cubicBezTo>
                    <a:pt x="40" y="27"/>
                    <a:pt x="40" y="27"/>
                    <a:pt x="40" y="27"/>
                  </a:cubicBezTo>
                  <a:cubicBezTo>
                    <a:pt x="43" y="27"/>
                    <a:pt x="43" y="27"/>
                    <a:pt x="43" y="27"/>
                  </a:cubicBezTo>
                  <a:cubicBezTo>
                    <a:pt x="43" y="14"/>
                    <a:pt x="43" y="14"/>
                    <a:pt x="43" y="14"/>
                  </a:cubicBezTo>
                  <a:lnTo>
                    <a:pt x="34" y="14"/>
                  </a:lnTo>
                  <a:close/>
                  <a:moveTo>
                    <a:pt x="29" y="5"/>
                  </a:moveTo>
                  <a:cubicBezTo>
                    <a:pt x="31" y="4"/>
                    <a:pt x="32" y="3"/>
                    <a:pt x="34" y="3"/>
                  </a:cubicBezTo>
                  <a:cubicBezTo>
                    <a:pt x="34" y="3"/>
                    <a:pt x="35" y="3"/>
                    <a:pt x="35" y="4"/>
                  </a:cubicBezTo>
                  <a:cubicBezTo>
                    <a:pt x="37" y="5"/>
                    <a:pt x="36" y="8"/>
                    <a:pt x="34" y="10"/>
                  </a:cubicBezTo>
                  <a:cubicBezTo>
                    <a:pt x="32" y="12"/>
                    <a:pt x="29" y="13"/>
                    <a:pt x="27" y="14"/>
                  </a:cubicBezTo>
                  <a:cubicBezTo>
                    <a:pt x="24" y="14"/>
                    <a:pt x="24" y="14"/>
                    <a:pt x="24" y="14"/>
                  </a:cubicBezTo>
                  <a:cubicBezTo>
                    <a:pt x="25" y="12"/>
                    <a:pt x="27" y="8"/>
                    <a:pt x="29" y="5"/>
                  </a:cubicBezTo>
                  <a:close/>
                  <a:moveTo>
                    <a:pt x="8" y="7"/>
                  </a:moveTo>
                  <a:cubicBezTo>
                    <a:pt x="8" y="6"/>
                    <a:pt x="8" y="5"/>
                    <a:pt x="9" y="5"/>
                  </a:cubicBezTo>
                  <a:cubicBezTo>
                    <a:pt x="9" y="4"/>
                    <a:pt x="10" y="4"/>
                    <a:pt x="10" y="4"/>
                  </a:cubicBezTo>
                  <a:cubicBezTo>
                    <a:pt x="10" y="4"/>
                    <a:pt x="10" y="4"/>
                    <a:pt x="10" y="4"/>
                  </a:cubicBezTo>
                  <a:cubicBezTo>
                    <a:pt x="11" y="4"/>
                    <a:pt x="12" y="5"/>
                    <a:pt x="13" y="6"/>
                  </a:cubicBezTo>
                  <a:cubicBezTo>
                    <a:pt x="15" y="7"/>
                    <a:pt x="16" y="10"/>
                    <a:pt x="17" y="13"/>
                  </a:cubicBezTo>
                  <a:cubicBezTo>
                    <a:pt x="17" y="13"/>
                    <a:pt x="17" y="13"/>
                    <a:pt x="17" y="13"/>
                  </a:cubicBezTo>
                  <a:cubicBezTo>
                    <a:pt x="17" y="13"/>
                    <a:pt x="17" y="13"/>
                    <a:pt x="17" y="13"/>
                  </a:cubicBezTo>
                  <a:cubicBezTo>
                    <a:pt x="14" y="12"/>
                    <a:pt x="11" y="11"/>
                    <a:pt x="9" y="9"/>
                  </a:cubicBezTo>
                  <a:cubicBezTo>
                    <a:pt x="9" y="9"/>
                    <a:pt x="8" y="8"/>
                    <a:pt x="8" y="7"/>
                  </a:cubicBezTo>
                  <a:close/>
                  <a:moveTo>
                    <a:pt x="18" y="45"/>
                  </a:moveTo>
                  <a:cubicBezTo>
                    <a:pt x="6" y="45"/>
                    <a:pt x="6" y="45"/>
                    <a:pt x="6" y="45"/>
                  </a:cubicBezTo>
                  <a:cubicBezTo>
                    <a:pt x="6" y="25"/>
                    <a:pt x="6" y="25"/>
                    <a:pt x="6" y="25"/>
                  </a:cubicBezTo>
                  <a:cubicBezTo>
                    <a:pt x="18" y="25"/>
                    <a:pt x="18" y="25"/>
                    <a:pt x="18" y="25"/>
                  </a:cubicBezTo>
                  <a:lnTo>
                    <a:pt x="18" y="45"/>
                  </a:lnTo>
                  <a:close/>
                  <a:moveTo>
                    <a:pt x="18" y="24"/>
                  </a:moveTo>
                  <a:cubicBezTo>
                    <a:pt x="3" y="24"/>
                    <a:pt x="3" y="24"/>
                    <a:pt x="3" y="24"/>
                  </a:cubicBezTo>
                  <a:cubicBezTo>
                    <a:pt x="3" y="17"/>
                    <a:pt x="3" y="17"/>
                    <a:pt x="3" y="17"/>
                  </a:cubicBezTo>
                  <a:cubicBezTo>
                    <a:pt x="18" y="17"/>
                    <a:pt x="18" y="17"/>
                    <a:pt x="18" y="17"/>
                  </a:cubicBezTo>
                  <a:lnTo>
                    <a:pt x="18" y="24"/>
                  </a:lnTo>
                  <a:close/>
                  <a:moveTo>
                    <a:pt x="37" y="45"/>
                  </a:moveTo>
                  <a:cubicBezTo>
                    <a:pt x="25" y="45"/>
                    <a:pt x="25" y="45"/>
                    <a:pt x="25" y="45"/>
                  </a:cubicBezTo>
                  <a:cubicBezTo>
                    <a:pt x="25" y="25"/>
                    <a:pt x="25" y="25"/>
                    <a:pt x="25" y="25"/>
                  </a:cubicBezTo>
                  <a:cubicBezTo>
                    <a:pt x="37" y="25"/>
                    <a:pt x="37" y="25"/>
                    <a:pt x="37" y="25"/>
                  </a:cubicBezTo>
                  <a:lnTo>
                    <a:pt x="37" y="45"/>
                  </a:lnTo>
                  <a:close/>
                  <a:moveTo>
                    <a:pt x="40" y="24"/>
                  </a:moveTo>
                  <a:cubicBezTo>
                    <a:pt x="25" y="24"/>
                    <a:pt x="25" y="24"/>
                    <a:pt x="25" y="24"/>
                  </a:cubicBezTo>
                  <a:cubicBezTo>
                    <a:pt x="25" y="17"/>
                    <a:pt x="25" y="17"/>
                    <a:pt x="25" y="17"/>
                  </a:cubicBezTo>
                  <a:cubicBezTo>
                    <a:pt x="40" y="17"/>
                    <a:pt x="40" y="17"/>
                    <a:pt x="40" y="17"/>
                  </a:cubicBezTo>
                  <a:lnTo>
                    <a:pt x="40" y="24"/>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514" name="Freeform 156"/>
            <p:cNvSpPr>
              <a:spLocks noEditPoints="1"/>
            </p:cNvSpPr>
            <p:nvPr/>
          </p:nvSpPr>
          <p:spPr bwMode="auto">
            <a:xfrm>
              <a:off x="3988" y="2920"/>
              <a:ext cx="146" cy="131"/>
            </a:xfrm>
            <a:custGeom>
              <a:avLst/>
              <a:gdLst>
                <a:gd name="T0" fmla="*/ 50 w 119"/>
                <a:gd name="T1" fmla="*/ 0 h 106"/>
                <a:gd name="T2" fmla="*/ 50 w 119"/>
                <a:gd name="T3" fmla="*/ 0 h 106"/>
                <a:gd name="T4" fmla="*/ 99 w 119"/>
                <a:gd name="T5" fmla="*/ 40 h 106"/>
                <a:gd name="T6" fmla="*/ 50 w 119"/>
                <a:gd name="T7" fmla="*/ 80 h 106"/>
                <a:gd name="T8" fmla="*/ 42 w 119"/>
                <a:gd name="T9" fmla="*/ 80 h 106"/>
                <a:gd name="T10" fmla="*/ 7 w 119"/>
                <a:gd name="T11" fmla="*/ 93 h 106"/>
                <a:gd name="T12" fmla="*/ 7 w 119"/>
                <a:gd name="T13" fmla="*/ 90 h 106"/>
                <a:gd name="T14" fmla="*/ 19 w 119"/>
                <a:gd name="T15" fmla="*/ 74 h 106"/>
                <a:gd name="T16" fmla="*/ 18 w 119"/>
                <a:gd name="T17" fmla="*/ 71 h 106"/>
                <a:gd name="T18" fmla="*/ 0 w 119"/>
                <a:gd name="T19" fmla="*/ 40 h 106"/>
                <a:gd name="T20" fmla="*/ 50 w 119"/>
                <a:gd name="T21" fmla="*/ 0 h 106"/>
                <a:gd name="T22" fmla="*/ 103 w 119"/>
                <a:gd name="T23" fmla="*/ 90 h 106"/>
                <a:gd name="T24" fmla="*/ 113 w 119"/>
                <a:gd name="T25" fmla="*/ 104 h 106"/>
                <a:gd name="T26" fmla="*/ 113 w 119"/>
                <a:gd name="T27" fmla="*/ 106 h 106"/>
                <a:gd name="T28" fmla="*/ 83 w 119"/>
                <a:gd name="T29" fmla="*/ 95 h 106"/>
                <a:gd name="T30" fmla="*/ 76 w 119"/>
                <a:gd name="T31" fmla="*/ 95 h 106"/>
                <a:gd name="T32" fmla="*/ 50 w 119"/>
                <a:gd name="T33" fmla="*/ 88 h 106"/>
                <a:gd name="T34" fmla="*/ 90 w 119"/>
                <a:gd name="T35" fmla="*/ 75 h 106"/>
                <a:gd name="T36" fmla="*/ 103 w 119"/>
                <a:gd name="T37" fmla="*/ 59 h 106"/>
                <a:gd name="T38" fmla="*/ 107 w 119"/>
                <a:gd name="T39" fmla="*/ 40 h 106"/>
                <a:gd name="T40" fmla="*/ 107 w 119"/>
                <a:gd name="T41" fmla="*/ 37 h 106"/>
                <a:gd name="T42" fmla="*/ 119 w 119"/>
                <a:gd name="T43" fmla="*/ 61 h 106"/>
                <a:gd name="T44" fmla="*/ 103 w 119"/>
                <a:gd name="T45" fmla="*/ 88 h 106"/>
                <a:gd name="T46" fmla="*/ 103 w 119"/>
                <a:gd name="T47" fmla="*/ 9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9" h="106">
                  <a:moveTo>
                    <a:pt x="50" y="0"/>
                  </a:moveTo>
                  <a:cubicBezTo>
                    <a:pt x="50" y="0"/>
                    <a:pt x="50" y="0"/>
                    <a:pt x="50" y="0"/>
                  </a:cubicBezTo>
                  <a:cubicBezTo>
                    <a:pt x="77" y="0"/>
                    <a:pt x="99" y="18"/>
                    <a:pt x="99" y="40"/>
                  </a:cubicBezTo>
                  <a:cubicBezTo>
                    <a:pt x="99" y="62"/>
                    <a:pt x="77" y="80"/>
                    <a:pt x="50" y="80"/>
                  </a:cubicBezTo>
                  <a:cubicBezTo>
                    <a:pt x="47" y="80"/>
                    <a:pt x="44" y="80"/>
                    <a:pt x="42" y="80"/>
                  </a:cubicBezTo>
                  <a:cubicBezTo>
                    <a:pt x="31" y="91"/>
                    <a:pt x="19" y="92"/>
                    <a:pt x="7" y="93"/>
                  </a:cubicBezTo>
                  <a:cubicBezTo>
                    <a:pt x="7" y="90"/>
                    <a:pt x="7" y="90"/>
                    <a:pt x="7" y="90"/>
                  </a:cubicBezTo>
                  <a:cubicBezTo>
                    <a:pt x="13" y="87"/>
                    <a:pt x="19" y="81"/>
                    <a:pt x="19" y="74"/>
                  </a:cubicBezTo>
                  <a:cubicBezTo>
                    <a:pt x="19" y="73"/>
                    <a:pt x="19" y="72"/>
                    <a:pt x="18" y="71"/>
                  </a:cubicBezTo>
                  <a:cubicBezTo>
                    <a:pt x="7" y="64"/>
                    <a:pt x="0" y="53"/>
                    <a:pt x="0" y="40"/>
                  </a:cubicBezTo>
                  <a:cubicBezTo>
                    <a:pt x="0" y="18"/>
                    <a:pt x="22" y="0"/>
                    <a:pt x="50" y="0"/>
                  </a:cubicBezTo>
                  <a:close/>
                  <a:moveTo>
                    <a:pt x="103" y="90"/>
                  </a:moveTo>
                  <a:cubicBezTo>
                    <a:pt x="103" y="96"/>
                    <a:pt x="107" y="101"/>
                    <a:pt x="113" y="104"/>
                  </a:cubicBezTo>
                  <a:cubicBezTo>
                    <a:pt x="113" y="106"/>
                    <a:pt x="113" y="106"/>
                    <a:pt x="113" y="106"/>
                  </a:cubicBezTo>
                  <a:cubicBezTo>
                    <a:pt x="102" y="106"/>
                    <a:pt x="92" y="104"/>
                    <a:pt x="83" y="95"/>
                  </a:cubicBezTo>
                  <a:cubicBezTo>
                    <a:pt x="81" y="95"/>
                    <a:pt x="79" y="95"/>
                    <a:pt x="76" y="95"/>
                  </a:cubicBezTo>
                  <a:cubicBezTo>
                    <a:pt x="66" y="95"/>
                    <a:pt x="57" y="93"/>
                    <a:pt x="50" y="88"/>
                  </a:cubicBezTo>
                  <a:cubicBezTo>
                    <a:pt x="65" y="88"/>
                    <a:pt x="79" y="83"/>
                    <a:pt x="90" y="75"/>
                  </a:cubicBezTo>
                  <a:cubicBezTo>
                    <a:pt x="95" y="70"/>
                    <a:pt x="100" y="65"/>
                    <a:pt x="103" y="59"/>
                  </a:cubicBezTo>
                  <a:cubicBezTo>
                    <a:pt x="106" y="53"/>
                    <a:pt x="107" y="47"/>
                    <a:pt x="107" y="40"/>
                  </a:cubicBezTo>
                  <a:cubicBezTo>
                    <a:pt x="107" y="39"/>
                    <a:pt x="107" y="38"/>
                    <a:pt x="107" y="37"/>
                  </a:cubicBezTo>
                  <a:cubicBezTo>
                    <a:pt x="115" y="43"/>
                    <a:pt x="119" y="52"/>
                    <a:pt x="119" y="61"/>
                  </a:cubicBezTo>
                  <a:cubicBezTo>
                    <a:pt x="119" y="72"/>
                    <a:pt x="113" y="81"/>
                    <a:pt x="103" y="88"/>
                  </a:cubicBezTo>
                  <a:cubicBezTo>
                    <a:pt x="103" y="89"/>
                    <a:pt x="103" y="89"/>
                    <a:pt x="103" y="90"/>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515" name="Freeform 157"/>
            <p:cNvSpPr>
              <a:spLocks noEditPoints="1"/>
            </p:cNvSpPr>
            <p:nvPr/>
          </p:nvSpPr>
          <p:spPr bwMode="auto">
            <a:xfrm>
              <a:off x="3902" y="2731"/>
              <a:ext cx="86" cy="86"/>
            </a:xfrm>
            <a:custGeom>
              <a:avLst/>
              <a:gdLst>
                <a:gd name="T0" fmla="*/ 35 w 70"/>
                <a:gd name="T1" fmla="*/ 0 h 70"/>
                <a:gd name="T2" fmla="*/ 0 w 70"/>
                <a:gd name="T3" fmla="*/ 35 h 70"/>
                <a:gd name="T4" fmla="*/ 35 w 70"/>
                <a:gd name="T5" fmla="*/ 70 h 70"/>
                <a:gd name="T6" fmla="*/ 70 w 70"/>
                <a:gd name="T7" fmla="*/ 35 h 70"/>
                <a:gd name="T8" fmla="*/ 35 w 70"/>
                <a:gd name="T9" fmla="*/ 0 h 70"/>
                <a:gd name="T10" fmla="*/ 29 w 70"/>
                <a:gd name="T11" fmla="*/ 56 h 70"/>
                <a:gd name="T12" fmla="*/ 14 w 70"/>
                <a:gd name="T13" fmla="*/ 38 h 70"/>
                <a:gd name="T14" fmla="*/ 21 w 70"/>
                <a:gd name="T15" fmla="*/ 31 h 70"/>
                <a:gd name="T16" fmla="*/ 29 w 70"/>
                <a:gd name="T17" fmla="*/ 41 h 70"/>
                <a:gd name="T18" fmla="*/ 54 w 70"/>
                <a:gd name="T19" fmla="*/ 21 h 70"/>
                <a:gd name="T20" fmla="*/ 57 w 70"/>
                <a:gd name="T21" fmla="*/ 24 h 70"/>
                <a:gd name="T22" fmla="*/ 29 w 70"/>
                <a:gd name="T23" fmla="*/ 5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70">
                  <a:moveTo>
                    <a:pt x="35" y="0"/>
                  </a:moveTo>
                  <a:cubicBezTo>
                    <a:pt x="16" y="0"/>
                    <a:pt x="0" y="16"/>
                    <a:pt x="0" y="35"/>
                  </a:cubicBezTo>
                  <a:cubicBezTo>
                    <a:pt x="0" y="54"/>
                    <a:pt x="16" y="70"/>
                    <a:pt x="35" y="70"/>
                  </a:cubicBezTo>
                  <a:cubicBezTo>
                    <a:pt x="54" y="70"/>
                    <a:pt x="70" y="54"/>
                    <a:pt x="70" y="35"/>
                  </a:cubicBezTo>
                  <a:cubicBezTo>
                    <a:pt x="70" y="16"/>
                    <a:pt x="54" y="0"/>
                    <a:pt x="35" y="0"/>
                  </a:cubicBezTo>
                  <a:close/>
                  <a:moveTo>
                    <a:pt x="29" y="56"/>
                  </a:moveTo>
                  <a:cubicBezTo>
                    <a:pt x="14" y="38"/>
                    <a:pt x="14" y="38"/>
                    <a:pt x="14" y="38"/>
                  </a:cubicBezTo>
                  <a:cubicBezTo>
                    <a:pt x="21" y="31"/>
                    <a:pt x="21" y="31"/>
                    <a:pt x="21" y="31"/>
                  </a:cubicBezTo>
                  <a:cubicBezTo>
                    <a:pt x="29" y="41"/>
                    <a:pt x="29" y="41"/>
                    <a:pt x="29" y="41"/>
                  </a:cubicBezTo>
                  <a:cubicBezTo>
                    <a:pt x="54" y="21"/>
                    <a:pt x="54" y="21"/>
                    <a:pt x="54" y="21"/>
                  </a:cubicBezTo>
                  <a:cubicBezTo>
                    <a:pt x="57" y="24"/>
                    <a:pt x="57" y="24"/>
                    <a:pt x="57" y="24"/>
                  </a:cubicBezTo>
                  <a:lnTo>
                    <a:pt x="29" y="56"/>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516" name="Freeform 158"/>
            <p:cNvSpPr>
              <a:spLocks noEditPoints="1"/>
            </p:cNvSpPr>
            <p:nvPr/>
          </p:nvSpPr>
          <p:spPr bwMode="auto">
            <a:xfrm>
              <a:off x="3486" y="2874"/>
              <a:ext cx="105" cy="120"/>
            </a:xfrm>
            <a:custGeom>
              <a:avLst/>
              <a:gdLst>
                <a:gd name="T0" fmla="*/ 55 w 86"/>
                <a:gd name="T1" fmla="*/ 14 h 98"/>
                <a:gd name="T2" fmla="*/ 55 w 86"/>
                <a:gd name="T3" fmla="*/ 27 h 98"/>
                <a:gd name="T4" fmla="*/ 65 w 86"/>
                <a:gd name="T5" fmla="*/ 33 h 98"/>
                <a:gd name="T6" fmla="*/ 74 w 86"/>
                <a:gd name="T7" fmla="*/ 55 h 98"/>
                <a:gd name="T8" fmla="*/ 65 w 86"/>
                <a:gd name="T9" fmla="*/ 76 h 98"/>
                <a:gd name="T10" fmla="*/ 43 w 86"/>
                <a:gd name="T11" fmla="*/ 85 h 98"/>
                <a:gd name="T12" fmla="*/ 22 w 86"/>
                <a:gd name="T13" fmla="*/ 76 h 98"/>
                <a:gd name="T14" fmla="*/ 13 w 86"/>
                <a:gd name="T15" fmla="*/ 55 h 98"/>
                <a:gd name="T16" fmla="*/ 22 w 86"/>
                <a:gd name="T17" fmla="*/ 33 h 98"/>
                <a:gd name="T18" fmla="*/ 31 w 86"/>
                <a:gd name="T19" fmla="*/ 27 h 98"/>
                <a:gd name="T20" fmla="*/ 31 w 86"/>
                <a:gd name="T21" fmla="*/ 14 h 98"/>
                <a:gd name="T22" fmla="*/ 0 w 86"/>
                <a:gd name="T23" fmla="*/ 55 h 98"/>
                <a:gd name="T24" fmla="*/ 43 w 86"/>
                <a:gd name="T25" fmla="*/ 98 h 98"/>
                <a:gd name="T26" fmla="*/ 86 w 86"/>
                <a:gd name="T27" fmla="*/ 55 h 98"/>
                <a:gd name="T28" fmla="*/ 55 w 86"/>
                <a:gd name="T29" fmla="*/ 14 h 98"/>
                <a:gd name="T30" fmla="*/ 37 w 86"/>
                <a:gd name="T31" fmla="*/ 0 h 98"/>
                <a:gd name="T32" fmla="*/ 49 w 86"/>
                <a:gd name="T33" fmla="*/ 0 h 98"/>
                <a:gd name="T34" fmla="*/ 49 w 86"/>
                <a:gd name="T35" fmla="*/ 49 h 98"/>
                <a:gd name="T36" fmla="*/ 37 w 86"/>
                <a:gd name="T37" fmla="*/ 49 h 98"/>
                <a:gd name="T38" fmla="*/ 37 w 86"/>
                <a:gd name="T3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98">
                  <a:moveTo>
                    <a:pt x="55" y="14"/>
                  </a:moveTo>
                  <a:cubicBezTo>
                    <a:pt x="55" y="27"/>
                    <a:pt x="55" y="27"/>
                    <a:pt x="55" y="27"/>
                  </a:cubicBezTo>
                  <a:cubicBezTo>
                    <a:pt x="59" y="28"/>
                    <a:pt x="62" y="30"/>
                    <a:pt x="65" y="33"/>
                  </a:cubicBezTo>
                  <a:cubicBezTo>
                    <a:pt x="71" y="39"/>
                    <a:pt x="74" y="47"/>
                    <a:pt x="74" y="55"/>
                  </a:cubicBezTo>
                  <a:cubicBezTo>
                    <a:pt x="74" y="63"/>
                    <a:pt x="71" y="71"/>
                    <a:pt x="65" y="76"/>
                  </a:cubicBezTo>
                  <a:cubicBezTo>
                    <a:pt x="59" y="82"/>
                    <a:pt x="51" y="85"/>
                    <a:pt x="43" y="85"/>
                  </a:cubicBezTo>
                  <a:cubicBezTo>
                    <a:pt x="35" y="85"/>
                    <a:pt x="27" y="82"/>
                    <a:pt x="22" y="76"/>
                  </a:cubicBezTo>
                  <a:cubicBezTo>
                    <a:pt x="16" y="71"/>
                    <a:pt x="13" y="63"/>
                    <a:pt x="13" y="55"/>
                  </a:cubicBezTo>
                  <a:cubicBezTo>
                    <a:pt x="13" y="47"/>
                    <a:pt x="16" y="39"/>
                    <a:pt x="22" y="33"/>
                  </a:cubicBezTo>
                  <a:cubicBezTo>
                    <a:pt x="24" y="30"/>
                    <a:pt x="27" y="28"/>
                    <a:pt x="31" y="27"/>
                  </a:cubicBezTo>
                  <a:cubicBezTo>
                    <a:pt x="31" y="14"/>
                    <a:pt x="31" y="14"/>
                    <a:pt x="31" y="14"/>
                  </a:cubicBezTo>
                  <a:cubicBezTo>
                    <a:pt x="13" y="19"/>
                    <a:pt x="0" y="35"/>
                    <a:pt x="0" y="55"/>
                  </a:cubicBezTo>
                  <a:cubicBezTo>
                    <a:pt x="0" y="78"/>
                    <a:pt x="20" y="98"/>
                    <a:pt x="43" y="98"/>
                  </a:cubicBezTo>
                  <a:cubicBezTo>
                    <a:pt x="67" y="98"/>
                    <a:pt x="86" y="78"/>
                    <a:pt x="86" y="55"/>
                  </a:cubicBezTo>
                  <a:cubicBezTo>
                    <a:pt x="86" y="35"/>
                    <a:pt x="73" y="19"/>
                    <a:pt x="55" y="14"/>
                  </a:cubicBezTo>
                  <a:close/>
                  <a:moveTo>
                    <a:pt x="37" y="0"/>
                  </a:moveTo>
                  <a:cubicBezTo>
                    <a:pt x="49" y="0"/>
                    <a:pt x="49" y="0"/>
                    <a:pt x="49" y="0"/>
                  </a:cubicBezTo>
                  <a:cubicBezTo>
                    <a:pt x="49" y="49"/>
                    <a:pt x="49" y="49"/>
                    <a:pt x="49" y="49"/>
                  </a:cubicBezTo>
                  <a:cubicBezTo>
                    <a:pt x="37" y="49"/>
                    <a:pt x="37" y="49"/>
                    <a:pt x="37" y="49"/>
                  </a:cubicBezTo>
                  <a:lnTo>
                    <a:pt x="37" y="0"/>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517" name="Freeform 159"/>
            <p:cNvSpPr>
              <a:spLocks/>
            </p:cNvSpPr>
            <p:nvPr/>
          </p:nvSpPr>
          <p:spPr bwMode="auto">
            <a:xfrm>
              <a:off x="3354" y="2998"/>
              <a:ext cx="143" cy="118"/>
            </a:xfrm>
            <a:custGeom>
              <a:avLst/>
              <a:gdLst>
                <a:gd name="T0" fmla="*/ 57 w 116"/>
                <a:gd name="T1" fmla="*/ 1 h 96"/>
                <a:gd name="T2" fmla="*/ 48 w 116"/>
                <a:gd name="T3" fmla="*/ 8 h 96"/>
                <a:gd name="T4" fmla="*/ 55 w 116"/>
                <a:gd name="T5" fmla="*/ 18 h 96"/>
                <a:gd name="T6" fmla="*/ 85 w 116"/>
                <a:gd name="T7" fmla="*/ 22 h 96"/>
                <a:gd name="T8" fmla="*/ 5 w 116"/>
                <a:gd name="T9" fmla="*/ 81 h 96"/>
                <a:gd name="T10" fmla="*/ 3 w 116"/>
                <a:gd name="T11" fmla="*/ 93 h 96"/>
                <a:gd name="T12" fmla="*/ 8 w 116"/>
                <a:gd name="T13" fmla="*/ 96 h 96"/>
                <a:gd name="T14" fmla="*/ 15 w 116"/>
                <a:gd name="T15" fmla="*/ 95 h 96"/>
                <a:gd name="T16" fmla="*/ 95 w 116"/>
                <a:gd name="T17" fmla="*/ 36 h 96"/>
                <a:gd name="T18" fmla="*/ 90 w 116"/>
                <a:gd name="T19" fmla="*/ 66 h 96"/>
                <a:gd name="T20" fmla="*/ 97 w 116"/>
                <a:gd name="T21" fmla="*/ 76 h 96"/>
                <a:gd name="T22" fmla="*/ 107 w 116"/>
                <a:gd name="T23" fmla="*/ 69 h 96"/>
                <a:gd name="T24" fmla="*/ 116 w 116"/>
                <a:gd name="T25" fmla="*/ 10 h 96"/>
                <a:gd name="T26" fmla="*/ 57 w 116"/>
                <a:gd name="T27" fmla="*/ 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96">
                  <a:moveTo>
                    <a:pt x="57" y="1"/>
                  </a:moveTo>
                  <a:cubicBezTo>
                    <a:pt x="53" y="0"/>
                    <a:pt x="48" y="3"/>
                    <a:pt x="48" y="8"/>
                  </a:cubicBezTo>
                  <a:cubicBezTo>
                    <a:pt x="47" y="12"/>
                    <a:pt x="50" y="17"/>
                    <a:pt x="55" y="18"/>
                  </a:cubicBezTo>
                  <a:cubicBezTo>
                    <a:pt x="85" y="22"/>
                    <a:pt x="85" y="22"/>
                    <a:pt x="85" y="22"/>
                  </a:cubicBezTo>
                  <a:cubicBezTo>
                    <a:pt x="5" y="81"/>
                    <a:pt x="5" y="81"/>
                    <a:pt x="5" y="81"/>
                  </a:cubicBezTo>
                  <a:cubicBezTo>
                    <a:pt x="1" y="84"/>
                    <a:pt x="0" y="89"/>
                    <a:pt x="3" y="93"/>
                  </a:cubicBezTo>
                  <a:cubicBezTo>
                    <a:pt x="4" y="95"/>
                    <a:pt x="6" y="96"/>
                    <a:pt x="8" y="96"/>
                  </a:cubicBezTo>
                  <a:cubicBezTo>
                    <a:pt x="10" y="96"/>
                    <a:pt x="13" y="96"/>
                    <a:pt x="15" y="95"/>
                  </a:cubicBezTo>
                  <a:cubicBezTo>
                    <a:pt x="95" y="36"/>
                    <a:pt x="95" y="36"/>
                    <a:pt x="95" y="36"/>
                  </a:cubicBezTo>
                  <a:cubicBezTo>
                    <a:pt x="90" y="66"/>
                    <a:pt x="90" y="66"/>
                    <a:pt x="90" y="66"/>
                  </a:cubicBezTo>
                  <a:cubicBezTo>
                    <a:pt x="90" y="71"/>
                    <a:pt x="93" y="75"/>
                    <a:pt x="97" y="76"/>
                  </a:cubicBezTo>
                  <a:cubicBezTo>
                    <a:pt x="102" y="76"/>
                    <a:pt x="106" y="73"/>
                    <a:pt x="107" y="69"/>
                  </a:cubicBezTo>
                  <a:cubicBezTo>
                    <a:pt x="116" y="10"/>
                    <a:pt x="116" y="10"/>
                    <a:pt x="116" y="10"/>
                  </a:cubicBezTo>
                  <a:lnTo>
                    <a:pt x="57" y="1"/>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518" name="Freeform 160"/>
            <p:cNvSpPr>
              <a:spLocks noEditPoints="1"/>
            </p:cNvSpPr>
            <p:nvPr/>
          </p:nvSpPr>
          <p:spPr bwMode="auto">
            <a:xfrm>
              <a:off x="3672" y="2822"/>
              <a:ext cx="123" cy="130"/>
            </a:xfrm>
            <a:custGeom>
              <a:avLst/>
              <a:gdLst>
                <a:gd name="T0" fmla="*/ 90 w 100"/>
                <a:gd name="T1" fmla="*/ 0 h 106"/>
                <a:gd name="T2" fmla="*/ 10 w 100"/>
                <a:gd name="T3" fmla="*/ 0 h 106"/>
                <a:gd name="T4" fmla="*/ 0 w 100"/>
                <a:gd name="T5" fmla="*/ 10 h 106"/>
                <a:gd name="T6" fmla="*/ 0 w 100"/>
                <a:gd name="T7" fmla="*/ 96 h 106"/>
                <a:gd name="T8" fmla="*/ 10 w 100"/>
                <a:gd name="T9" fmla="*/ 106 h 106"/>
                <a:gd name="T10" fmla="*/ 90 w 100"/>
                <a:gd name="T11" fmla="*/ 106 h 106"/>
                <a:gd name="T12" fmla="*/ 100 w 100"/>
                <a:gd name="T13" fmla="*/ 96 h 106"/>
                <a:gd name="T14" fmla="*/ 100 w 100"/>
                <a:gd name="T15" fmla="*/ 10 h 106"/>
                <a:gd name="T16" fmla="*/ 90 w 100"/>
                <a:gd name="T17" fmla="*/ 0 h 106"/>
                <a:gd name="T18" fmla="*/ 86 w 100"/>
                <a:gd name="T19" fmla="*/ 93 h 106"/>
                <a:gd name="T20" fmla="*/ 13 w 100"/>
                <a:gd name="T21" fmla="*/ 93 h 106"/>
                <a:gd name="T22" fmla="*/ 13 w 100"/>
                <a:gd name="T23" fmla="*/ 13 h 106"/>
                <a:gd name="T24" fmla="*/ 86 w 100"/>
                <a:gd name="T25" fmla="*/ 13 h 106"/>
                <a:gd name="T26" fmla="*/ 86 w 100"/>
                <a:gd name="T27" fmla="*/ 93 h 106"/>
                <a:gd name="T28" fmla="*/ 26 w 100"/>
                <a:gd name="T29" fmla="*/ 47 h 106"/>
                <a:gd name="T30" fmla="*/ 73 w 100"/>
                <a:gd name="T31" fmla="*/ 47 h 106"/>
                <a:gd name="T32" fmla="*/ 73 w 100"/>
                <a:gd name="T33" fmla="*/ 53 h 106"/>
                <a:gd name="T34" fmla="*/ 26 w 100"/>
                <a:gd name="T35" fmla="*/ 53 h 106"/>
                <a:gd name="T36" fmla="*/ 26 w 100"/>
                <a:gd name="T37" fmla="*/ 47 h 106"/>
                <a:gd name="T38" fmla="*/ 26 w 100"/>
                <a:gd name="T39" fmla="*/ 60 h 106"/>
                <a:gd name="T40" fmla="*/ 73 w 100"/>
                <a:gd name="T41" fmla="*/ 60 h 106"/>
                <a:gd name="T42" fmla="*/ 73 w 100"/>
                <a:gd name="T43" fmla="*/ 66 h 106"/>
                <a:gd name="T44" fmla="*/ 26 w 100"/>
                <a:gd name="T45" fmla="*/ 66 h 106"/>
                <a:gd name="T46" fmla="*/ 26 w 100"/>
                <a:gd name="T47" fmla="*/ 60 h 106"/>
                <a:gd name="T48" fmla="*/ 26 w 100"/>
                <a:gd name="T49" fmla="*/ 73 h 106"/>
                <a:gd name="T50" fmla="*/ 73 w 100"/>
                <a:gd name="T51" fmla="*/ 73 h 106"/>
                <a:gd name="T52" fmla="*/ 73 w 100"/>
                <a:gd name="T53" fmla="*/ 80 h 106"/>
                <a:gd name="T54" fmla="*/ 26 w 100"/>
                <a:gd name="T55" fmla="*/ 80 h 106"/>
                <a:gd name="T56" fmla="*/ 26 w 100"/>
                <a:gd name="T57" fmla="*/ 73 h 106"/>
                <a:gd name="T58" fmla="*/ 26 w 100"/>
                <a:gd name="T59" fmla="*/ 33 h 106"/>
                <a:gd name="T60" fmla="*/ 73 w 100"/>
                <a:gd name="T61" fmla="*/ 33 h 106"/>
                <a:gd name="T62" fmla="*/ 73 w 100"/>
                <a:gd name="T63" fmla="*/ 40 h 106"/>
                <a:gd name="T64" fmla="*/ 26 w 100"/>
                <a:gd name="T65" fmla="*/ 40 h 106"/>
                <a:gd name="T66" fmla="*/ 26 w 100"/>
                <a:gd name="T67" fmla="*/ 3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 h="106">
                  <a:moveTo>
                    <a:pt x="90" y="0"/>
                  </a:moveTo>
                  <a:cubicBezTo>
                    <a:pt x="10" y="0"/>
                    <a:pt x="10" y="0"/>
                    <a:pt x="10" y="0"/>
                  </a:cubicBezTo>
                  <a:cubicBezTo>
                    <a:pt x="4" y="0"/>
                    <a:pt x="0" y="4"/>
                    <a:pt x="0" y="10"/>
                  </a:cubicBezTo>
                  <a:cubicBezTo>
                    <a:pt x="0" y="96"/>
                    <a:pt x="0" y="96"/>
                    <a:pt x="0" y="96"/>
                  </a:cubicBezTo>
                  <a:cubicBezTo>
                    <a:pt x="0" y="102"/>
                    <a:pt x="4" y="106"/>
                    <a:pt x="10" y="106"/>
                  </a:cubicBezTo>
                  <a:cubicBezTo>
                    <a:pt x="90" y="106"/>
                    <a:pt x="90" y="106"/>
                    <a:pt x="90" y="106"/>
                  </a:cubicBezTo>
                  <a:cubicBezTo>
                    <a:pt x="95" y="106"/>
                    <a:pt x="100" y="102"/>
                    <a:pt x="100" y="96"/>
                  </a:cubicBezTo>
                  <a:cubicBezTo>
                    <a:pt x="100" y="10"/>
                    <a:pt x="100" y="10"/>
                    <a:pt x="100" y="10"/>
                  </a:cubicBezTo>
                  <a:cubicBezTo>
                    <a:pt x="100" y="4"/>
                    <a:pt x="95" y="0"/>
                    <a:pt x="90" y="0"/>
                  </a:cubicBezTo>
                  <a:close/>
                  <a:moveTo>
                    <a:pt x="86" y="93"/>
                  </a:moveTo>
                  <a:cubicBezTo>
                    <a:pt x="13" y="93"/>
                    <a:pt x="13" y="93"/>
                    <a:pt x="13" y="93"/>
                  </a:cubicBezTo>
                  <a:cubicBezTo>
                    <a:pt x="13" y="13"/>
                    <a:pt x="13" y="13"/>
                    <a:pt x="13" y="13"/>
                  </a:cubicBezTo>
                  <a:cubicBezTo>
                    <a:pt x="86" y="13"/>
                    <a:pt x="86" y="13"/>
                    <a:pt x="86" y="13"/>
                  </a:cubicBezTo>
                  <a:lnTo>
                    <a:pt x="86" y="93"/>
                  </a:lnTo>
                  <a:close/>
                  <a:moveTo>
                    <a:pt x="26" y="47"/>
                  </a:moveTo>
                  <a:cubicBezTo>
                    <a:pt x="73" y="47"/>
                    <a:pt x="73" y="47"/>
                    <a:pt x="73" y="47"/>
                  </a:cubicBezTo>
                  <a:cubicBezTo>
                    <a:pt x="73" y="53"/>
                    <a:pt x="73" y="53"/>
                    <a:pt x="73" y="53"/>
                  </a:cubicBezTo>
                  <a:cubicBezTo>
                    <a:pt x="26" y="53"/>
                    <a:pt x="26" y="53"/>
                    <a:pt x="26" y="53"/>
                  </a:cubicBezTo>
                  <a:lnTo>
                    <a:pt x="26" y="47"/>
                  </a:lnTo>
                  <a:close/>
                  <a:moveTo>
                    <a:pt x="26" y="60"/>
                  </a:moveTo>
                  <a:cubicBezTo>
                    <a:pt x="73" y="60"/>
                    <a:pt x="73" y="60"/>
                    <a:pt x="73" y="60"/>
                  </a:cubicBezTo>
                  <a:cubicBezTo>
                    <a:pt x="73" y="66"/>
                    <a:pt x="73" y="66"/>
                    <a:pt x="73" y="66"/>
                  </a:cubicBezTo>
                  <a:cubicBezTo>
                    <a:pt x="26" y="66"/>
                    <a:pt x="26" y="66"/>
                    <a:pt x="26" y="66"/>
                  </a:cubicBezTo>
                  <a:lnTo>
                    <a:pt x="26" y="60"/>
                  </a:lnTo>
                  <a:close/>
                  <a:moveTo>
                    <a:pt x="26" y="73"/>
                  </a:moveTo>
                  <a:cubicBezTo>
                    <a:pt x="73" y="73"/>
                    <a:pt x="73" y="73"/>
                    <a:pt x="73" y="73"/>
                  </a:cubicBezTo>
                  <a:cubicBezTo>
                    <a:pt x="73" y="80"/>
                    <a:pt x="73" y="80"/>
                    <a:pt x="73" y="80"/>
                  </a:cubicBezTo>
                  <a:cubicBezTo>
                    <a:pt x="26" y="80"/>
                    <a:pt x="26" y="80"/>
                    <a:pt x="26" y="80"/>
                  </a:cubicBezTo>
                  <a:lnTo>
                    <a:pt x="26" y="73"/>
                  </a:lnTo>
                  <a:close/>
                  <a:moveTo>
                    <a:pt x="26" y="33"/>
                  </a:moveTo>
                  <a:cubicBezTo>
                    <a:pt x="73" y="33"/>
                    <a:pt x="73" y="33"/>
                    <a:pt x="73" y="33"/>
                  </a:cubicBezTo>
                  <a:cubicBezTo>
                    <a:pt x="73" y="40"/>
                    <a:pt x="73" y="40"/>
                    <a:pt x="73" y="40"/>
                  </a:cubicBezTo>
                  <a:cubicBezTo>
                    <a:pt x="26" y="40"/>
                    <a:pt x="26" y="40"/>
                    <a:pt x="26" y="40"/>
                  </a:cubicBezTo>
                  <a:lnTo>
                    <a:pt x="26" y="33"/>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519" name="Freeform 161"/>
            <p:cNvSpPr>
              <a:spLocks/>
            </p:cNvSpPr>
            <p:nvPr/>
          </p:nvSpPr>
          <p:spPr bwMode="auto">
            <a:xfrm>
              <a:off x="3827" y="2838"/>
              <a:ext cx="140" cy="140"/>
            </a:xfrm>
            <a:custGeom>
              <a:avLst/>
              <a:gdLst>
                <a:gd name="T0" fmla="*/ 86 w 114"/>
                <a:gd name="T1" fmla="*/ 72 h 114"/>
                <a:gd name="T2" fmla="*/ 66 w 114"/>
                <a:gd name="T3" fmla="*/ 52 h 114"/>
                <a:gd name="T4" fmla="*/ 114 w 114"/>
                <a:gd name="T5" fmla="*/ 16 h 114"/>
                <a:gd name="T6" fmla="*/ 100 w 114"/>
                <a:gd name="T7" fmla="*/ 2 h 114"/>
                <a:gd name="T8" fmla="*/ 40 w 114"/>
                <a:gd name="T9" fmla="*/ 26 h 114"/>
                <a:gd name="T10" fmla="*/ 21 w 114"/>
                <a:gd name="T11" fmla="*/ 7 h 114"/>
                <a:gd name="T12" fmla="*/ 4 w 114"/>
                <a:gd name="T13" fmla="*/ 4 h 114"/>
                <a:gd name="T14" fmla="*/ 7 w 114"/>
                <a:gd name="T15" fmla="*/ 21 h 114"/>
                <a:gd name="T16" fmla="*/ 26 w 114"/>
                <a:gd name="T17" fmla="*/ 40 h 114"/>
                <a:gd name="T18" fmla="*/ 2 w 114"/>
                <a:gd name="T19" fmla="*/ 100 h 114"/>
                <a:gd name="T20" fmla="*/ 16 w 114"/>
                <a:gd name="T21" fmla="*/ 114 h 114"/>
                <a:gd name="T22" fmla="*/ 52 w 114"/>
                <a:gd name="T23" fmla="*/ 66 h 114"/>
                <a:gd name="T24" fmla="*/ 72 w 114"/>
                <a:gd name="T25" fmla="*/ 86 h 114"/>
                <a:gd name="T26" fmla="*/ 72 w 114"/>
                <a:gd name="T27" fmla="*/ 114 h 114"/>
                <a:gd name="T28" fmla="*/ 86 w 114"/>
                <a:gd name="T29" fmla="*/ 114 h 114"/>
                <a:gd name="T30" fmla="*/ 93 w 114"/>
                <a:gd name="T31" fmla="*/ 93 h 114"/>
                <a:gd name="T32" fmla="*/ 114 w 114"/>
                <a:gd name="T33" fmla="*/ 86 h 114"/>
                <a:gd name="T34" fmla="*/ 114 w 114"/>
                <a:gd name="T35" fmla="*/ 72 h 114"/>
                <a:gd name="T36" fmla="*/ 86 w 114"/>
                <a:gd name="T37" fmla="*/ 7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14">
                  <a:moveTo>
                    <a:pt x="86" y="72"/>
                  </a:moveTo>
                  <a:cubicBezTo>
                    <a:pt x="66" y="52"/>
                    <a:pt x="66" y="52"/>
                    <a:pt x="66" y="52"/>
                  </a:cubicBezTo>
                  <a:cubicBezTo>
                    <a:pt x="114" y="16"/>
                    <a:pt x="114" y="16"/>
                    <a:pt x="114" y="16"/>
                  </a:cubicBezTo>
                  <a:cubicBezTo>
                    <a:pt x="100" y="2"/>
                    <a:pt x="100" y="2"/>
                    <a:pt x="100" y="2"/>
                  </a:cubicBezTo>
                  <a:cubicBezTo>
                    <a:pt x="40" y="26"/>
                    <a:pt x="40" y="26"/>
                    <a:pt x="40" y="26"/>
                  </a:cubicBezTo>
                  <a:cubicBezTo>
                    <a:pt x="21" y="7"/>
                    <a:pt x="21" y="7"/>
                    <a:pt x="21" y="7"/>
                  </a:cubicBezTo>
                  <a:cubicBezTo>
                    <a:pt x="16" y="2"/>
                    <a:pt x="8" y="0"/>
                    <a:pt x="4" y="4"/>
                  </a:cubicBezTo>
                  <a:cubicBezTo>
                    <a:pt x="0" y="8"/>
                    <a:pt x="2" y="16"/>
                    <a:pt x="7" y="21"/>
                  </a:cubicBezTo>
                  <a:cubicBezTo>
                    <a:pt x="26" y="40"/>
                    <a:pt x="26" y="40"/>
                    <a:pt x="26" y="40"/>
                  </a:cubicBezTo>
                  <a:cubicBezTo>
                    <a:pt x="2" y="100"/>
                    <a:pt x="2" y="100"/>
                    <a:pt x="2" y="100"/>
                  </a:cubicBezTo>
                  <a:cubicBezTo>
                    <a:pt x="16" y="114"/>
                    <a:pt x="16" y="114"/>
                    <a:pt x="16" y="114"/>
                  </a:cubicBezTo>
                  <a:cubicBezTo>
                    <a:pt x="52" y="66"/>
                    <a:pt x="52" y="66"/>
                    <a:pt x="52" y="66"/>
                  </a:cubicBezTo>
                  <a:cubicBezTo>
                    <a:pt x="72" y="86"/>
                    <a:pt x="72" y="86"/>
                    <a:pt x="72" y="86"/>
                  </a:cubicBezTo>
                  <a:cubicBezTo>
                    <a:pt x="72" y="114"/>
                    <a:pt x="72" y="114"/>
                    <a:pt x="72" y="114"/>
                  </a:cubicBezTo>
                  <a:cubicBezTo>
                    <a:pt x="86" y="114"/>
                    <a:pt x="86" y="114"/>
                    <a:pt x="86" y="114"/>
                  </a:cubicBezTo>
                  <a:cubicBezTo>
                    <a:pt x="93" y="93"/>
                    <a:pt x="93" y="93"/>
                    <a:pt x="93" y="93"/>
                  </a:cubicBezTo>
                  <a:cubicBezTo>
                    <a:pt x="114" y="86"/>
                    <a:pt x="114" y="86"/>
                    <a:pt x="114" y="86"/>
                  </a:cubicBezTo>
                  <a:cubicBezTo>
                    <a:pt x="114" y="72"/>
                    <a:pt x="114" y="72"/>
                    <a:pt x="114" y="72"/>
                  </a:cubicBezTo>
                  <a:cubicBezTo>
                    <a:pt x="86" y="72"/>
                    <a:pt x="86" y="72"/>
                    <a:pt x="86" y="72"/>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520" name="Freeform 162"/>
            <p:cNvSpPr>
              <a:spLocks/>
            </p:cNvSpPr>
            <p:nvPr/>
          </p:nvSpPr>
          <p:spPr bwMode="auto">
            <a:xfrm>
              <a:off x="3836" y="3011"/>
              <a:ext cx="132" cy="109"/>
            </a:xfrm>
            <a:custGeom>
              <a:avLst/>
              <a:gdLst>
                <a:gd name="T0" fmla="*/ 108 w 108"/>
                <a:gd name="T1" fmla="*/ 10 h 88"/>
                <a:gd name="T2" fmla="*/ 96 w 108"/>
                <a:gd name="T3" fmla="*/ 14 h 88"/>
                <a:gd name="T4" fmla="*/ 105 w 108"/>
                <a:gd name="T5" fmla="*/ 2 h 88"/>
                <a:gd name="T6" fmla="*/ 91 w 108"/>
                <a:gd name="T7" fmla="*/ 7 h 88"/>
                <a:gd name="T8" fmla="*/ 75 w 108"/>
                <a:gd name="T9" fmla="*/ 0 h 88"/>
                <a:gd name="T10" fmla="*/ 53 w 108"/>
                <a:gd name="T11" fmla="*/ 22 h 88"/>
                <a:gd name="T12" fmla="*/ 54 w 108"/>
                <a:gd name="T13" fmla="*/ 27 h 88"/>
                <a:gd name="T14" fmla="*/ 8 w 108"/>
                <a:gd name="T15" fmla="*/ 4 h 88"/>
                <a:gd name="T16" fmla="*/ 5 w 108"/>
                <a:gd name="T17" fmla="*/ 15 h 88"/>
                <a:gd name="T18" fmla="*/ 15 w 108"/>
                <a:gd name="T19" fmla="*/ 34 h 88"/>
                <a:gd name="T20" fmla="*/ 5 w 108"/>
                <a:gd name="T21" fmla="*/ 31 h 88"/>
                <a:gd name="T22" fmla="*/ 5 w 108"/>
                <a:gd name="T23" fmla="*/ 31 h 88"/>
                <a:gd name="T24" fmla="*/ 23 w 108"/>
                <a:gd name="T25" fmla="*/ 53 h 88"/>
                <a:gd name="T26" fmla="*/ 17 w 108"/>
                <a:gd name="T27" fmla="*/ 54 h 88"/>
                <a:gd name="T28" fmla="*/ 13 w 108"/>
                <a:gd name="T29" fmla="*/ 53 h 88"/>
                <a:gd name="T30" fmla="*/ 33 w 108"/>
                <a:gd name="T31" fmla="*/ 69 h 88"/>
                <a:gd name="T32" fmla="*/ 6 w 108"/>
                <a:gd name="T33" fmla="*/ 78 h 88"/>
                <a:gd name="T34" fmla="*/ 0 w 108"/>
                <a:gd name="T35" fmla="*/ 78 h 88"/>
                <a:gd name="T36" fmla="*/ 34 w 108"/>
                <a:gd name="T37" fmla="*/ 88 h 88"/>
                <a:gd name="T38" fmla="*/ 97 w 108"/>
                <a:gd name="T39" fmla="*/ 25 h 88"/>
                <a:gd name="T40" fmla="*/ 97 w 108"/>
                <a:gd name="T41" fmla="*/ 22 h 88"/>
                <a:gd name="T42" fmla="*/ 108 w 108"/>
                <a:gd name="T43" fmla="*/ 1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88">
                  <a:moveTo>
                    <a:pt x="108" y="10"/>
                  </a:moveTo>
                  <a:cubicBezTo>
                    <a:pt x="104" y="12"/>
                    <a:pt x="100" y="13"/>
                    <a:pt x="96" y="14"/>
                  </a:cubicBezTo>
                  <a:cubicBezTo>
                    <a:pt x="100" y="11"/>
                    <a:pt x="104" y="7"/>
                    <a:pt x="105" y="2"/>
                  </a:cubicBezTo>
                  <a:cubicBezTo>
                    <a:pt x="101" y="4"/>
                    <a:pt x="96" y="6"/>
                    <a:pt x="91" y="7"/>
                  </a:cubicBezTo>
                  <a:cubicBezTo>
                    <a:pt x="87" y="3"/>
                    <a:pt x="81" y="0"/>
                    <a:pt x="75" y="0"/>
                  </a:cubicBezTo>
                  <a:cubicBezTo>
                    <a:pt x="63" y="0"/>
                    <a:pt x="53" y="10"/>
                    <a:pt x="53" y="22"/>
                  </a:cubicBezTo>
                  <a:cubicBezTo>
                    <a:pt x="53" y="24"/>
                    <a:pt x="53" y="26"/>
                    <a:pt x="54" y="27"/>
                  </a:cubicBezTo>
                  <a:cubicBezTo>
                    <a:pt x="35" y="26"/>
                    <a:pt x="19" y="17"/>
                    <a:pt x="8" y="4"/>
                  </a:cubicBezTo>
                  <a:cubicBezTo>
                    <a:pt x="6" y="7"/>
                    <a:pt x="5" y="11"/>
                    <a:pt x="5" y="15"/>
                  </a:cubicBezTo>
                  <a:cubicBezTo>
                    <a:pt x="5" y="23"/>
                    <a:pt x="9" y="30"/>
                    <a:pt x="15" y="34"/>
                  </a:cubicBezTo>
                  <a:cubicBezTo>
                    <a:pt x="11" y="33"/>
                    <a:pt x="8" y="33"/>
                    <a:pt x="5" y="31"/>
                  </a:cubicBezTo>
                  <a:cubicBezTo>
                    <a:pt x="5" y="31"/>
                    <a:pt x="5" y="31"/>
                    <a:pt x="5" y="31"/>
                  </a:cubicBezTo>
                  <a:cubicBezTo>
                    <a:pt x="5" y="42"/>
                    <a:pt x="12" y="51"/>
                    <a:pt x="23" y="53"/>
                  </a:cubicBezTo>
                  <a:cubicBezTo>
                    <a:pt x="21" y="53"/>
                    <a:pt x="19" y="54"/>
                    <a:pt x="17" y="54"/>
                  </a:cubicBezTo>
                  <a:cubicBezTo>
                    <a:pt x="15" y="54"/>
                    <a:pt x="14" y="53"/>
                    <a:pt x="13" y="53"/>
                  </a:cubicBezTo>
                  <a:cubicBezTo>
                    <a:pt x="15" y="62"/>
                    <a:pt x="23" y="68"/>
                    <a:pt x="33" y="69"/>
                  </a:cubicBezTo>
                  <a:cubicBezTo>
                    <a:pt x="26" y="74"/>
                    <a:pt x="16" y="78"/>
                    <a:pt x="6" y="78"/>
                  </a:cubicBezTo>
                  <a:cubicBezTo>
                    <a:pt x="4" y="78"/>
                    <a:pt x="2" y="78"/>
                    <a:pt x="0" y="78"/>
                  </a:cubicBezTo>
                  <a:cubicBezTo>
                    <a:pt x="10" y="84"/>
                    <a:pt x="22" y="88"/>
                    <a:pt x="34" y="88"/>
                  </a:cubicBezTo>
                  <a:cubicBezTo>
                    <a:pt x="75" y="88"/>
                    <a:pt x="97" y="54"/>
                    <a:pt x="97" y="25"/>
                  </a:cubicBezTo>
                  <a:cubicBezTo>
                    <a:pt x="97" y="24"/>
                    <a:pt x="97" y="23"/>
                    <a:pt x="97" y="22"/>
                  </a:cubicBezTo>
                  <a:cubicBezTo>
                    <a:pt x="102" y="19"/>
                    <a:pt x="105" y="15"/>
                    <a:pt x="108" y="10"/>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521" name="Freeform 163"/>
            <p:cNvSpPr>
              <a:spLocks/>
            </p:cNvSpPr>
            <p:nvPr/>
          </p:nvSpPr>
          <p:spPr bwMode="auto">
            <a:xfrm>
              <a:off x="4032" y="3079"/>
              <a:ext cx="93" cy="97"/>
            </a:xfrm>
            <a:custGeom>
              <a:avLst/>
              <a:gdLst>
                <a:gd name="T0" fmla="*/ 49 w 93"/>
                <a:gd name="T1" fmla="*/ 0 h 97"/>
                <a:gd name="T2" fmla="*/ 49 w 93"/>
                <a:gd name="T3" fmla="*/ 44 h 97"/>
                <a:gd name="T4" fmla="*/ 93 w 93"/>
                <a:gd name="T5" fmla="*/ 0 h 97"/>
                <a:gd name="T6" fmla="*/ 93 w 93"/>
                <a:gd name="T7" fmla="*/ 97 h 97"/>
                <a:gd name="T8" fmla="*/ 49 w 93"/>
                <a:gd name="T9" fmla="*/ 53 h 97"/>
                <a:gd name="T10" fmla="*/ 49 w 93"/>
                <a:gd name="T11" fmla="*/ 97 h 97"/>
                <a:gd name="T12" fmla="*/ 0 w 93"/>
                <a:gd name="T13" fmla="*/ 48 h 97"/>
                <a:gd name="T14" fmla="*/ 49 w 93"/>
                <a:gd name="T15" fmla="*/ 0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97">
                  <a:moveTo>
                    <a:pt x="49" y="0"/>
                  </a:moveTo>
                  <a:lnTo>
                    <a:pt x="49" y="44"/>
                  </a:lnTo>
                  <a:lnTo>
                    <a:pt x="93" y="0"/>
                  </a:lnTo>
                  <a:lnTo>
                    <a:pt x="93" y="97"/>
                  </a:lnTo>
                  <a:lnTo>
                    <a:pt x="49" y="53"/>
                  </a:lnTo>
                  <a:lnTo>
                    <a:pt x="49" y="97"/>
                  </a:lnTo>
                  <a:lnTo>
                    <a:pt x="0" y="48"/>
                  </a:lnTo>
                  <a:lnTo>
                    <a:pt x="49" y="0"/>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522" name="Freeform 164"/>
            <p:cNvSpPr>
              <a:spLocks noEditPoints="1"/>
            </p:cNvSpPr>
            <p:nvPr/>
          </p:nvSpPr>
          <p:spPr bwMode="auto">
            <a:xfrm>
              <a:off x="3864" y="3097"/>
              <a:ext cx="140" cy="142"/>
            </a:xfrm>
            <a:custGeom>
              <a:avLst/>
              <a:gdLst>
                <a:gd name="T0" fmla="*/ 0 w 114"/>
                <a:gd name="T1" fmla="*/ 83 h 115"/>
                <a:gd name="T2" fmla="*/ 10 w 114"/>
                <a:gd name="T3" fmla="*/ 94 h 115"/>
                <a:gd name="T4" fmla="*/ 30 w 114"/>
                <a:gd name="T5" fmla="*/ 74 h 115"/>
                <a:gd name="T6" fmla="*/ 41 w 114"/>
                <a:gd name="T7" fmla="*/ 85 h 115"/>
                <a:gd name="T8" fmla="*/ 21 w 114"/>
                <a:gd name="T9" fmla="*/ 105 h 115"/>
                <a:gd name="T10" fmla="*/ 31 w 114"/>
                <a:gd name="T11" fmla="*/ 115 h 115"/>
                <a:gd name="T12" fmla="*/ 51 w 114"/>
                <a:gd name="T13" fmla="*/ 95 h 115"/>
                <a:gd name="T14" fmla="*/ 64 w 114"/>
                <a:gd name="T15" fmla="*/ 108 h 115"/>
                <a:gd name="T16" fmla="*/ 74 w 114"/>
                <a:gd name="T17" fmla="*/ 98 h 115"/>
                <a:gd name="T18" fmla="*/ 17 w 114"/>
                <a:gd name="T19" fmla="*/ 41 h 115"/>
                <a:gd name="T20" fmla="*/ 7 w 114"/>
                <a:gd name="T21" fmla="*/ 51 h 115"/>
                <a:gd name="T22" fmla="*/ 20 w 114"/>
                <a:gd name="T23" fmla="*/ 63 h 115"/>
                <a:gd name="T24" fmla="*/ 0 w 114"/>
                <a:gd name="T25" fmla="*/ 83 h 115"/>
                <a:gd name="T26" fmla="*/ 84 w 114"/>
                <a:gd name="T27" fmla="*/ 31 h 115"/>
                <a:gd name="T28" fmla="*/ 26 w 114"/>
                <a:gd name="T29" fmla="*/ 40 h 115"/>
                <a:gd name="T30" fmla="*/ 75 w 114"/>
                <a:gd name="T31" fmla="*/ 89 h 115"/>
                <a:gd name="T32" fmla="*/ 84 w 114"/>
                <a:gd name="T33" fmla="*/ 31 h 115"/>
                <a:gd name="T34" fmla="*/ 93 w 114"/>
                <a:gd name="T35" fmla="*/ 36 h 115"/>
                <a:gd name="T36" fmla="*/ 79 w 114"/>
                <a:gd name="T37" fmla="*/ 22 h 115"/>
                <a:gd name="T38" fmla="*/ 100 w 114"/>
                <a:gd name="T39" fmla="*/ 0 h 115"/>
                <a:gd name="T40" fmla="*/ 114 w 114"/>
                <a:gd name="T41" fmla="*/ 15 h 115"/>
                <a:gd name="T42" fmla="*/ 93 w 114"/>
                <a:gd name="T43" fmla="*/ 36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5">
                  <a:moveTo>
                    <a:pt x="0" y="83"/>
                  </a:moveTo>
                  <a:cubicBezTo>
                    <a:pt x="10" y="94"/>
                    <a:pt x="10" y="94"/>
                    <a:pt x="10" y="94"/>
                  </a:cubicBezTo>
                  <a:cubicBezTo>
                    <a:pt x="30" y="74"/>
                    <a:pt x="30" y="74"/>
                    <a:pt x="30" y="74"/>
                  </a:cubicBezTo>
                  <a:cubicBezTo>
                    <a:pt x="41" y="85"/>
                    <a:pt x="41" y="85"/>
                    <a:pt x="41" y="85"/>
                  </a:cubicBezTo>
                  <a:cubicBezTo>
                    <a:pt x="21" y="105"/>
                    <a:pt x="21" y="105"/>
                    <a:pt x="21" y="105"/>
                  </a:cubicBezTo>
                  <a:cubicBezTo>
                    <a:pt x="31" y="115"/>
                    <a:pt x="31" y="115"/>
                    <a:pt x="31" y="115"/>
                  </a:cubicBezTo>
                  <a:cubicBezTo>
                    <a:pt x="51" y="95"/>
                    <a:pt x="51" y="95"/>
                    <a:pt x="51" y="95"/>
                  </a:cubicBezTo>
                  <a:cubicBezTo>
                    <a:pt x="64" y="108"/>
                    <a:pt x="64" y="108"/>
                    <a:pt x="64" y="108"/>
                  </a:cubicBezTo>
                  <a:cubicBezTo>
                    <a:pt x="74" y="98"/>
                    <a:pt x="74" y="98"/>
                    <a:pt x="74" y="98"/>
                  </a:cubicBezTo>
                  <a:cubicBezTo>
                    <a:pt x="17" y="41"/>
                    <a:pt x="17" y="41"/>
                    <a:pt x="17" y="41"/>
                  </a:cubicBezTo>
                  <a:cubicBezTo>
                    <a:pt x="7" y="51"/>
                    <a:pt x="7" y="51"/>
                    <a:pt x="7" y="51"/>
                  </a:cubicBezTo>
                  <a:cubicBezTo>
                    <a:pt x="20" y="63"/>
                    <a:pt x="20" y="63"/>
                    <a:pt x="20" y="63"/>
                  </a:cubicBezTo>
                  <a:lnTo>
                    <a:pt x="0" y="83"/>
                  </a:lnTo>
                  <a:close/>
                  <a:moveTo>
                    <a:pt x="84" y="31"/>
                  </a:moveTo>
                  <a:cubicBezTo>
                    <a:pt x="65" y="13"/>
                    <a:pt x="41" y="27"/>
                    <a:pt x="26" y="40"/>
                  </a:cubicBezTo>
                  <a:cubicBezTo>
                    <a:pt x="75" y="89"/>
                    <a:pt x="75" y="89"/>
                    <a:pt x="75" y="89"/>
                  </a:cubicBezTo>
                  <a:cubicBezTo>
                    <a:pt x="88" y="74"/>
                    <a:pt x="102" y="50"/>
                    <a:pt x="84" y="31"/>
                  </a:cubicBezTo>
                  <a:close/>
                  <a:moveTo>
                    <a:pt x="93" y="36"/>
                  </a:moveTo>
                  <a:cubicBezTo>
                    <a:pt x="79" y="22"/>
                    <a:pt x="79" y="22"/>
                    <a:pt x="79" y="22"/>
                  </a:cubicBezTo>
                  <a:cubicBezTo>
                    <a:pt x="100" y="0"/>
                    <a:pt x="100" y="0"/>
                    <a:pt x="100" y="0"/>
                  </a:cubicBezTo>
                  <a:cubicBezTo>
                    <a:pt x="114" y="15"/>
                    <a:pt x="114" y="15"/>
                    <a:pt x="114" y="15"/>
                  </a:cubicBezTo>
                  <a:lnTo>
                    <a:pt x="93" y="36"/>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523" name="Freeform 165"/>
            <p:cNvSpPr>
              <a:spLocks noEditPoints="1"/>
            </p:cNvSpPr>
            <p:nvPr/>
          </p:nvSpPr>
          <p:spPr bwMode="auto">
            <a:xfrm>
              <a:off x="3521" y="2982"/>
              <a:ext cx="141" cy="139"/>
            </a:xfrm>
            <a:custGeom>
              <a:avLst/>
              <a:gdLst>
                <a:gd name="T0" fmla="*/ 110 w 115"/>
                <a:gd name="T1" fmla="*/ 37 h 113"/>
                <a:gd name="T2" fmla="*/ 86 w 115"/>
                <a:gd name="T3" fmla="*/ 2 h 113"/>
                <a:gd name="T4" fmla="*/ 86 w 115"/>
                <a:gd name="T5" fmla="*/ 2 h 113"/>
                <a:gd name="T6" fmla="*/ 77 w 115"/>
                <a:gd name="T7" fmla="*/ 5 h 113"/>
                <a:gd name="T8" fmla="*/ 32 w 115"/>
                <a:gd name="T9" fmla="*/ 40 h 113"/>
                <a:gd name="T10" fmla="*/ 36 w 115"/>
                <a:gd name="T11" fmla="*/ 57 h 113"/>
                <a:gd name="T12" fmla="*/ 42 w 115"/>
                <a:gd name="T13" fmla="*/ 74 h 113"/>
                <a:gd name="T14" fmla="*/ 98 w 115"/>
                <a:gd name="T15" fmla="*/ 82 h 113"/>
                <a:gd name="T16" fmla="*/ 106 w 115"/>
                <a:gd name="T17" fmla="*/ 79 h 113"/>
                <a:gd name="T18" fmla="*/ 106 w 115"/>
                <a:gd name="T19" fmla="*/ 79 h 113"/>
                <a:gd name="T20" fmla="*/ 110 w 115"/>
                <a:gd name="T21" fmla="*/ 37 h 113"/>
                <a:gd name="T22" fmla="*/ 102 w 115"/>
                <a:gd name="T23" fmla="*/ 74 h 113"/>
                <a:gd name="T24" fmla="*/ 99 w 115"/>
                <a:gd name="T25" fmla="*/ 73 h 113"/>
                <a:gd name="T26" fmla="*/ 93 w 115"/>
                <a:gd name="T27" fmla="*/ 68 h 113"/>
                <a:gd name="T28" fmla="*/ 83 w 115"/>
                <a:gd name="T29" fmla="*/ 44 h 113"/>
                <a:gd name="T30" fmla="*/ 80 w 115"/>
                <a:gd name="T31" fmla="*/ 19 h 113"/>
                <a:gd name="T32" fmla="*/ 82 w 115"/>
                <a:gd name="T33" fmla="*/ 11 h 113"/>
                <a:gd name="T34" fmla="*/ 84 w 115"/>
                <a:gd name="T35" fmla="*/ 9 h 113"/>
                <a:gd name="T36" fmla="*/ 87 w 115"/>
                <a:gd name="T37" fmla="*/ 10 h 113"/>
                <a:gd name="T38" fmla="*/ 93 w 115"/>
                <a:gd name="T39" fmla="*/ 16 h 113"/>
                <a:gd name="T40" fmla="*/ 103 w 115"/>
                <a:gd name="T41" fmla="*/ 39 h 113"/>
                <a:gd name="T42" fmla="*/ 106 w 115"/>
                <a:gd name="T43" fmla="*/ 64 h 113"/>
                <a:gd name="T44" fmla="*/ 104 w 115"/>
                <a:gd name="T45" fmla="*/ 72 h 113"/>
                <a:gd name="T46" fmla="*/ 102 w 115"/>
                <a:gd name="T47" fmla="*/ 74 h 113"/>
                <a:gd name="T48" fmla="*/ 28 w 115"/>
                <a:gd name="T49" fmla="*/ 59 h 113"/>
                <a:gd name="T50" fmla="*/ 25 w 115"/>
                <a:gd name="T51" fmla="*/ 43 h 113"/>
                <a:gd name="T52" fmla="*/ 11 w 115"/>
                <a:gd name="T53" fmla="*/ 48 h 113"/>
                <a:gd name="T54" fmla="*/ 4 w 115"/>
                <a:gd name="T55" fmla="*/ 50 h 113"/>
                <a:gd name="T56" fmla="*/ 0 w 115"/>
                <a:gd name="T57" fmla="*/ 61 h 113"/>
                <a:gd name="T58" fmla="*/ 3 w 115"/>
                <a:gd name="T59" fmla="*/ 71 h 113"/>
                <a:gd name="T60" fmla="*/ 11 w 115"/>
                <a:gd name="T61" fmla="*/ 79 h 113"/>
                <a:gd name="T62" fmla="*/ 19 w 115"/>
                <a:gd name="T63" fmla="*/ 77 h 113"/>
                <a:gd name="T64" fmla="*/ 34 w 115"/>
                <a:gd name="T65" fmla="*/ 74 h 113"/>
                <a:gd name="T66" fmla="*/ 28 w 115"/>
                <a:gd name="T67" fmla="*/ 59 h 113"/>
                <a:gd name="T68" fmla="*/ 47 w 115"/>
                <a:gd name="T69" fmla="*/ 78 h 113"/>
                <a:gd name="T70" fmla="*/ 32 w 115"/>
                <a:gd name="T71" fmla="*/ 79 h 113"/>
                <a:gd name="T72" fmla="*/ 50 w 115"/>
                <a:gd name="T73" fmla="*/ 111 h 113"/>
                <a:gd name="T74" fmla="*/ 54 w 115"/>
                <a:gd name="T75" fmla="*/ 112 h 113"/>
                <a:gd name="T76" fmla="*/ 66 w 115"/>
                <a:gd name="T77" fmla="*/ 103 h 113"/>
                <a:gd name="T78" fmla="*/ 66 w 115"/>
                <a:gd name="T79" fmla="*/ 99 h 113"/>
                <a:gd name="T80" fmla="*/ 47 w 115"/>
                <a:gd name="T81" fmla="*/ 78 h 113"/>
                <a:gd name="T82" fmla="*/ 96 w 115"/>
                <a:gd name="T83" fmla="*/ 54 h 113"/>
                <a:gd name="T84" fmla="*/ 95 w 115"/>
                <a:gd name="T85" fmla="*/ 54 h 113"/>
                <a:gd name="T86" fmla="*/ 93 w 115"/>
                <a:gd name="T87" fmla="*/ 52 h 113"/>
                <a:gd name="T88" fmla="*/ 89 w 115"/>
                <a:gd name="T89" fmla="*/ 43 h 113"/>
                <a:gd name="T90" fmla="*/ 88 w 115"/>
                <a:gd name="T91" fmla="*/ 33 h 113"/>
                <a:gd name="T92" fmla="*/ 89 w 115"/>
                <a:gd name="T93" fmla="*/ 30 h 113"/>
                <a:gd name="T94" fmla="*/ 90 w 115"/>
                <a:gd name="T95" fmla="*/ 29 h 113"/>
                <a:gd name="T96" fmla="*/ 91 w 115"/>
                <a:gd name="T97" fmla="*/ 29 h 113"/>
                <a:gd name="T98" fmla="*/ 93 w 115"/>
                <a:gd name="T99" fmla="*/ 32 h 113"/>
                <a:gd name="T100" fmla="*/ 97 w 115"/>
                <a:gd name="T101" fmla="*/ 41 h 113"/>
                <a:gd name="T102" fmla="*/ 98 w 115"/>
                <a:gd name="T103" fmla="*/ 50 h 113"/>
                <a:gd name="T104" fmla="*/ 97 w 115"/>
                <a:gd name="T105" fmla="*/ 53 h 113"/>
                <a:gd name="T106" fmla="*/ 96 w 115"/>
                <a:gd name="T107" fmla="*/ 5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5" h="113">
                  <a:moveTo>
                    <a:pt x="110" y="37"/>
                  </a:moveTo>
                  <a:cubicBezTo>
                    <a:pt x="104" y="16"/>
                    <a:pt x="93" y="0"/>
                    <a:pt x="86" y="2"/>
                  </a:cubicBezTo>
                  <a:cubicBezTo>
                    <a:pt x="86" y="2"/>
                    <a:pt x="86" y="2"/>
                    <a:pt x="86" y="2"/>
                  </a:cubicBezTo>
                  <a:cubicBezTo>
                    <a:pt x="77" y="5"/>
                    <a:pt x="77" y="5"/>
                    <a:pt x="77" y="5"/>
                  </a:cubicBezTo>
                  <a:cubicBezTo>
                    <a:pt x="77" y="5"/>
                    <a:pt x="60" y="26"/>
                    <a:pt x="32" y="40"/>
                  </a:cubicBezTo>
                  <a:cubicBezTo>
                    <a:pt x="33" y="45"/>
                    <a:pt x="34" y="50"/>
                    <a:pt x="36" y="57"/>
                  </a:cubicBezTo>
                  <a:cubicBezTo>
                    <a:pt x="37" y="64"/>
                    <a:pt x="39" y="69"/>
                    <a:pt x="42" y="74"/>
                  </a:cubicBezTo>
                  <a:cubicBezTo>
                    <a:pt x="73" y="72"/>
                    <a:pt x="98" y="82"/>
                    <a:pt x="98" y="82"/>
                  </a:cubicBezTo>
                  <a:cubicBezTo>
                    <a:pt x="106" y="79"/>
                    <a:pt x="106" y="79"/>
                    <a:pt x="106" y="79"/>
                  </a:cubicBezTo>
                  <a:cubicBezTo>
                    <a:pt x="106" y="79"/>
                    <a:pt x="106" y="79"/>
                    <a:pt x="106" y="79"/>
                  </a:cubicBezTo>
                  <a:cubicBezTo>
                    <a:pt x="114" y="77"/>
                    <a:pt x="115" y="58"/>
                    <a:pt x="110" y="37"/>
                  </a:cubicBezTo>
                  <a:close/>
                  <a:moveTo>
                    <a:pt x="102" y="74"/>
                  </a:moveTo>
                  <a:cubicBezTo>
                    <a:pt x="101" y="75"/>
                    <a:pt x="99" y="74"/>
                    <a:pt x="99" y="73"/>
                  </a:cubicBezTo>
                  <a:cubicBezTo>
                    <a:pt x="97" y="72"/>
                    <a:pt x="95" y="70"/>
                    <a:pt x="93" y="68"/>
                  </a:cubicBezTo>
                  <a:cubicBezTo>
                    <a:pt x="89" y="62"/>
                    <a:pt x="85" y="54"/>
                    <a:pt x="83" y="44"/>
                  </a:cubicBezTo>
                  <a:cubicBezTo>
                    <a:pt x="80" y="35"/>
                    <a:pt x="79" y="26"/>
                    <a:pt x="80" y="19"/>
                  </a:cubicBezTo>
                  <a:cubicBezTo>
                    <a:pt x="80" y="16"/>
                    <a:pt x="81" y="13"/>
                    <a:pt x="82" y="11"/>
                  </a:cubicBezTo>
                  <a:cubicBezTo>
                    <a:pt x="82" y="10"/>
                    <a:pt x="83" y="9"/>
                    <a:pt x="84" y="9"/>
                  </a:cubicBezTo>
                  <a:cubicBezTo>
                    <a:pt x="85" y="9"/>
                    <a:pt x="87" y="9"/>
                    <a:pt x="87" y="10"/>
                  </a:cubicBezTo>
                  <a:cubicBezTo>
                    <a:pt x="89" y="11"/>
                    <a:pt x="91" y="13"/>
                    <a:pt x="93" y="16"/>
                  </a:cubicBezTo>
                  <a:cubicBezTo>
                    <a:pt x="97" y="21"/>
                    <a:pt x="101" y="30"/>
                    <a:pt x="103" y="39"/>
                  </a:cubicBezTo>
                  <a:cubicBezTo>
                    <a:pt x="106" y="48"/>
                    <a:pt x="107" y="57"/>
                    <a:pt x="106" y="64"/>
                  </a:cubicBezTo>
                  <a:cubicBezTo>
                    <a:pt x="105" y="67"/>
                    <a:pt x="105" y="70"/>
                    <a:pt x="104" y="72"/>
                  </a:cubicBezTo>
                  <a:cubicBezTo>
                    <a:pt x="103" y="73"/>
                    <a:pt x="103" y="74"/>
                    <a:pt x="102" y="74"/>
                  </a:cubicBezTo>
                  <a:close/>
                  <a:moveTo>
                    <a:pt x="28" y="59"/>
                  </a:moveTo>
                  <a:cubicBezTo>
                    <a:pt x="27" y="53"/>
                    <a:pt x="26" y="48"/>
                    <a:pt x="25" y="43"/>
                  </a:cubicBezTo>
                  <a:cubicBezTo>
                    <a:pt x="20" y="45"/>
                    <a:pt x="16" y="46"/>
                    <a:pt x="11" y="48"/>
                  </a:cubicBezTo>
                  <a:cubicBezTo>
                    <a:pt x="4" y="50"/>
                    <a:pt x="4" y="50"/>
                    <a:pt x="4" y="50"/>
                  </a:cubicBezTo>
                  <a:cubicBezTo>
                    <a:pt x="0" y="61"/>
                    <a:pt x="0" y="61"/>
                    <a:pt x="0" y="61"/>
                  </a:cubicBezTo>
                  <a:cubicBezTo>
                    <a:pt x="3" y="71"/>
                    <a:pt x="3" y="71"/>
                    <a:pt x="3" y="71"/>
                  </a:cubicBezTo>
                  <a:cubicBezTo>
                    <a:pt x="11" y="79"/>
                    <a:pt x="11" y="79"/>
                    <a:pt x="11" y="79"/>
                  </a:cubicBezTo>
                  <a:cubicBezTo>
                    <a:pt x="11" y="79"/>
                    <a:pt x="11" y="79"/>
                    <a:pt x="19" y="77"/>
                  </a:cubicBezTo>
                  <a:cubicBezTo>
                    <a:pt x="24" y="76"/>
                    <a:pt x="28" y="75"/>
                    <a:pt x="34" y="74"/>
                  </a:cubicBezTo>
                  <a:cubicBezTo>
                    <a:pt x="32" y="70"/>
                    <a:pt x="30" y="64"/>
                    <a:pt x="28" y="59"/>
                  </a:cubicBezTo>
                  <a:close/>
                  <a:moveTo>
                    <a:pt x="47" y="78"/>
                  </a:moveTo>
                  <a:cubicBezTo>
                    <a:pt x="32" y="79"/>
                    <a:pt x="32" y="79"/>
                    <a:pt x="32" y="79"/>
                  </a:cubicBezTo>
                  <a:cubicBezTo>
                    <a:pt x="50" y="111"/>
                    <a:pt x="50" y="111"/>
                    <a:pt x="50" y="111"/>
                  </a:cubicBezTo>
                  <a:cubicBezTo>
                    <a:pt x="51" y="112"/>
                    <a:pt x="53" y="113"/>
                    <a:pt x="54" y="112"/>
                  </a:cubicBezTo>
                  <a:cubicBezTo>
                    <a:pt x="66" y="103"/>
                    <a:pt x="66" y="103"/>
                    <a:pt x="66" y="103"/>
                  </a:cubicBezTo>
                  <a:cubicBezTo>
                    <a:pt x="67" y="102"/>
                    <a:pt x="67" y="100"/>
                    <a:pt x="66" y="99"/>
                  </a:cubicBezTo>
                  <a:lnTo>
                    <a:pt x="47" y="78"/>
                  </a:lnTo>
                  <a:close/>
                  <a:moveTo>
                    <a:pt x="96" y="54"/>
                  </a:moveTo>
                  <a:cubicBezTo>
                    <a:pt x="96" y="54"/>
                    <a:pt x="95" y="54"/>
                    <a:pt x="95" y="54"/>
                  </a:cubicBezTo>
                  <a:cubicBezTo>
                    <a:pt x="94" y="53"/>
                    <a:pt x="94" y="53"/>
                    <a:pt x="93" y="52"/>
                  </a:cubicBezTo>
                  <a:cubicBezTo>
                    <a:pt x="91" y="49"/>
                    <a:pt x="90" y="46"/>
                    <a:pt x="89" y="43"/>
                  </a:cubicBezTo>
                  <a:cubicBezTo>
                    <a:pt x="88" y="39"/>
                    <a:pt x="88" y="36"/>
                    <a:pt x="88" y="33"/>
                  </a:cubicBezTo>
                  <a:cubicBezTo>
                    <a:pt x="88" y="32"/>
                    <a:pt x="88" y="31"/>
                    <a:pt x="89" y="30"/>
                  </a:cubicBezTo>
                  <a:cubicBezTo>
                    <a:pt x="89" y="30"/>
                    <a:pt x="89" y="29"/>
                    <a:pt x="90" y="29"/>
                  </a:cubicBezTo>
                  <a:cubicBezTo>
                    <a:pt x="90" y="29"/>
                    <a:pt x="90" y="29"/>
                    <a:pt x="91" y="29"/>
                  </a:cubicBezTo>
                  <a:cubicBezTo>
                    <a:pt x="91" y="30"/>
                    <a:pt x="92" y="31"/>
                    <a:pt x="93" y="32"/>
                  </a:cubicBezTo>
                  <a:cubicBezTo>
                    <a:pt x="94" y="34"/>
                    <a:pt x="96" y="37"/>
                    <a:pt x="97" y="41"/>
                  </a:cubicBezTo>
                  <a:cubicBezTo>
                    <a:pt x="98" y="44"/>
                    <a:pt x="98" y="48"/>
                    <a:pt x="98" y="50"/>
                  </a:cubicBezTo>
                  <a:cubicBezTo>
                    <a:pt x="98" y="52"/>
                    <a:pt x="98" y="53"/>
                    <a:pt x="97" y="53"/>
                  </a:cubicBezTo>
                  <a:cubicBezTo>
                    <a:pt x="97" y="54"/>
                    <a:pt x="97" y="54"/>
                    <a:pt x="96" y="54"/>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524" name="Freeform 166"/>
            <p:cNvSpPr>
              <a:spLocks noEditPoints="1"/>
            </p:cNvSpPr>
            <p:nvPr/>
          </p:nvSpPr>
          <p:spPr bwMode="auto">
            <a:xfrm>
              <a:off x="3688" y="2986"/>
              <a:ext cx="129" cy="130"/>
            </a:xfrm>
            <a:custGeom>
              <a:avLst/>
              <a:gdLst>
                <a:gd name="T0" fmla="*/ 100 w 105"/>
                <a:gd name="T1" fmla="*/ 30 h 106"/>
                <a:gd name="T2" fmla="*/ 71 w 105"/>
                <a:gd name="T3" fmla="*/ 27 h 106"/>
                <a:gd name="T4" fmla="*/ 88 w 105"/>
                <a:gd name="T5" fmla="*/ 10 h 106"/>
                <a:gd name="T6" fmla="*/ 82 w 105"/>
                <a:gd name="T7" fmla="*/ 4 h 106"/>
                <a:gd name="T8" fmla="*/ 59 w 105"/>
                <a:gd name="T9" fmla="*/ 27 h 106"/>
                <a:gd name="T10" fmla="*/ 52 w 105"/>
                <a:gd name="T11" fmla="*/ 27 h 106"/>
                <a:gd name="T12" fmla="*/ 52 w 105"/>
                <a:gd name="T13" fmla="*/ 27 h 106"/>
                <a:gd name="T14" fmla="*/ 26 w 105"/>
                <a:gd name="T15" fmla="*/ 0 h 106"/>
                <a:gd name="T16" fmla="*/ 19 w 105"/>
                <a:gd name="T17" fmla="*/ 7 h 106"/>
                <a:gd name="T18" fmla="*/ 39 w 105"/>
                <a:gd name="T19" fmla="*/ 27 h 106"/>
                <a:gd name="T20" fmla="*/ 4 w 105"/>
                <a:gd name="T21" fmla="*/ 30 h 106"/>
                <a:gd name="T22" fmla="*/ 0 w 105"/>
                <a:gd name="T23" fmla="*/ 66 h 106"/>
                <a:gd name="T24" fmla="*/ 4 w 105"/>
                <a:gd name="T25" fmla="*/ 102 h 106"/>
                <a:gd name="T26" fmla="*/ 52 w 105"/>
                <a:gd name="T27" fmla="*/ 106 h 106"/>
                <a:gd name="T28" fmla="*/ 100 w 105"/>
                <a:gd name="T29" fmla="*/ 102 h 106"/>
                <a:gd name="T30" fmla="*/ 105 w 105"/>
                <a:gd name="T31" fmla="*/ 66 h 106"/>
                <a:gd name="T32" fmla="*/ 100 w 105"/>
                <a:gd name="T33" fmla="*/ 30 h 106"/>
                <a:gd name="T34" fmla="*/ 88 w 105"/>
                <a:gd name="T35" fmla="*/ 90 h 106"/>
                <a:gd name="T36" fmla="*/ 52 w 105"/>
                <a:gd name="T37" fmla="*/ 92 h 106"/>
                <a:gd name="T38" fmla="*/ 16 w 105"/>
                <a:gd name="T39" fmla="*/ 90 h 106"/>
                <a:gd name="T40" fmla="*/ 13 w 105"/>
                <a:gd name="T41" fmla="*/ 66 h 106"/>
                <a:gd name="T42" fmla="*/ 16 w 105"/>
                <a:gd name="T43" fmla="*/ 42 h 106"/>
                <a:gd name="T44" fmla="*/ 52 w 105"/>
                <a:gd name="T45" fmla="*/ 40 h 106"/>
                <a:gd name="T46" fmla="*/ 88 w 105"/>
                <a:gd name="T47" fmla="*/ 42 h 106"/>
                <a:gd name="T48" fmla="*/ 92 w 105"/>
                <a:gd name="T49" fmla="*/ 66 h 106"/>
                <a:gd name="T50" fmla="*/ 88 w 105"/>
                <a:gd name="T51" fmla="*/ 9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5" h="106">
                  <a:moveTo>
                    <a:pt x="100" y="30"/>
                  </a:moveTo>
                  <a:cubicBezTo>
                    <a:pt x="91" y="29"/>
                    <a:pt x="82" y="28"/>
                    <a:pt x="71" y="27"/>
                  </a:cubicBezTo>
                  <a:cubicBezTo>
                    <a:pt x="88" y="10"/>
                    <a:pt x="88" y="10"/>
                    <a:pt x="88" y="10"/>
                  </a:cubicBezTo>
                  <a:cubicBezTo>
                    <a:pt x="82" y="4"/>
                    <a:pt x="82" y="4"/>
                    <a:pt x="82" y="4"/>
                  </a:cubicBezTo>
                  <a:cubicBezTo>
                    <a:pt x="59" y="27"/>
                    <a:pt x="59" y="27"/>
                    <a:pt x="59" y="27"/>
                  </a:cubicBezTo>
                  <a:cubicBezTo>
                    <a:pt x="57" y="27"/>
                    <a:pt x="54" y="27"/>
                    <a:pt x="52" y="27"/>
                  </a:cubicBezTo>
                  <a:cubicBezTo>
                    <a:pt x="52" y="27"/>
                    <a:pt x="52" y="27"/>
                    <a:pt x="52" y="27"/>
                  </a:cubicBezTo>
                  <a:cubicBezTo>
                    <a:pt x="26" y="0"/>
                    <a:pt x="26" y="0"/>
                    <a:pt x="26" y="0"/>
                  </a:cubicBezTo>
                  <a:cubicBezTo>
                    <a:pt x="19" y="7"/>
                    <a:pt x="19" y="7"/>
                    <a:pt x="19" y="7"/>
                  </a:cubicBezTo>
                  <a:cubicBezTo>
                    <a:pt x="39" y="27"/>
                    <a:pt x="39" y="27"/>
                    <a:pt x="39" y="27"/>
                  </a:cubicBezTo>
                  <a:cubicBezTo>
                    <a:pt x="27" y="27"/>
                    <a:pt x="15" y="28"/>
                    <a:pt x="4" y="30"/>
                  </a:cubicBezTo>
                  <a:cubicBezTo>
                    <a:pt x="1" y="41"/>
                    <a:pt x="0" y="53"/>
                    <a:pt x="0" y="66"/>
                  </a:cubicBezTo>
                  <a:cubicBezTo>
                    <a:pt x="0" y="79"/>
                    <a:pt x="1" y="91"/>
                    <a:pt x="4" y="102"/>
                  </a:cubicBezTo>
                  <a:cubicBezTo>
                    <a:pt x="19" y="104"/>
                    <a:pt x="35" y="106"/>
                    <a:pt x="52" y="106"/>
                  </a:cubicBezTo>
                  <a:cubicBezTo>
                    <a:pt x="69" y="106"/>
                    <a:pt x="86" y="104"/>
                    <a:pt x="100" y="102"/>
                  </a:cubicBezTo>
                  <a:cubicBezTo>
                    <a:pt x="103" y="91"/>
                    <a:pt x="105" y="79"/>
                    <a:pt x="105" y="66"/>
                  </a:cubicBezTo>
                  <a:cubicBezTo>
                    <a:pt x="105" y="53"/>
                    <a:pt x="103" y="41"/>
                    <a:pt x="100" y="30"/>
                  </a:cubicBezTo>
                  <a:close/>
                  <a:moveTo>
                    <a:pt x="88" y="90"/>
                  </a:moveTo>
                  <a:cubicBezTo>
                    <a:pt x="77" y="92"/>
                    <a:pt x="65" y="92"/>
                    <a:pt x="52" y="92"/>
                  </a:cubicBezTo>
                  <a:cubicBezTo>
                    <a:pt x="39" y="92"/>
                    <a:pt x="27" y="92"/>
                    <a:pt x="16" y="90"/>
                  </a:cubicBezTo>
                  <a:cubicBezTo>
                    <a:pt x="14" y="83"/>
                    <a:pt x="13" y="75"/>
                    <a:pt x="13" y="66"/>
                  </a:cubicBezTo>
                  <a:cubicBezTo>
                    <a:pt x="13" y="58"/>
                    <a:pt x="14" y="49"/>
                    <a:pt x="16" y="42"/>
                  </a:cubicBezTo>
                  <a:cubicBezTo>
                    <a:pt x="27" y="41"/>
                    <a:pt x="39" y="40"/>
                    <a:pt x="52" y="40"/>
                  </a:cubicBezTo>
                  <a:cubicBezTo>
                    <a:pt x="65" y="40"/>
                    <a:pt x="77" y="41"/>
                    <a:pt x="88" y="42"/>
                  </a:cubicBezTo>
                  <a:cubicBezTo>
                    <a:pt x="90" y="49"/>
                    <a:pt x="92" y="58"/>
                    <a:pt x="92" y="66"/>
                  </a:cubicBezTo>
                  <a:cubicBezTo>
                    <a:pt x="92" y="75"/>
                    <a:pt x="90" y="83"/>
                    <a:pt x="88" y="90"/>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525" name="Freeform 167"/>
            <p:cNvSpPr>
              <a:spLocks/>
            </p:cNvSpPr>
            <p:nvPr/>
          </p:nvSpPr>
          <p:spPr bwMode="auto">
            <a:xfrm>
              <a:off x="3670" y="3140"/>
              <a:ext cx="157" cy="89"/>
            </a:xfrm>
            <a:custGeom>
              <a:avLst/>
              <a:gdLst>
                <a:gd name="T0" fmla="*/ 128 w 128"/>
                <a:gd name="T1" fmla="*/ 51 h 72"/>
                <a:gd name="T2" fmla="*/ 112 w 128"/>
                <a:gd name="T3" fmla="*/ 29 h 72"/>
                <a:gd name="T4" fmla="*/ 82 w 128"/>
                <a:gd name="T5" fmla="*/ 0 h 72"/>
                <a:gd name="T6" fmla="*/ 58 w 128"/>
                <a:gd name="T7" fmla="*/ 12 h 72"/>
                <a:gd name="T8" fmla="*/ 45 w 128"/>
                <a:gd name="T9" fmla="*/ 5 h 72"/>
                <a:gd name="T10" fmla="*/ 29 w 128"/>
                <a:gd name="T11" fmla="*/ 22 h 72"/>
                <a:gd name="T12" fmla="*/ 29 w 128"/>
                <a:gd name="T13" fmla="*/ 24 h 72"/>
                <a:gd name="T14" fmla="*/ 24 w 128"/>
                <a:gd name="T15" fmla="*/ 24 h 72"/>
                <a:gd name="T16" fmla="*/ 0 w 128"/>
                <a:gd name="T17" fmla="*/ 48 h 72"/>
                <a:gd name="T18" fmla="*/ 24 w 128"/>
                <a:gd name="T19" fmla="*/ 72 h 72"/>
                <a:gd name="T20" fmla="*/ 106 w 128"/>
                <a:gd name="T21" fmla="*/ 72 h 72"/>
                <a:gd name="T22" fmla="*/ 106 w 128"/>
                <a:gd name="T23" fmla="*/ 72 h 72"/>
                <a:gd name="T24" fmla="*/ 128 w 128"/>
                <a:gd name="T25" fmla="*/ 5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 h="72">
                  <a:moveTo>
                    <a:pt x="128" y="51"/>
                  </a:moveTo>
                  <a:cubicBezTo>
                    <a:pt x="128" y="40"/>
                    <a:pt x="121" y="32"/>
                    <a:pt x="112" y="29"/>
                  </a:cubicBezTo>
                  <a:cubicBezTo>
                    <a:pt x="111" y="13"/>
                    <a:pt x="98" y="0"/>
                    <a:pt x="82" y="0"/>
                  </a:cubicBezTo>
                  <a:cubicBezTo>
                    <a:pt x="72" y="0"/>
                    <a:pt x="64" y="5"/>
                    <a:pt x="58" y="12"/>
                  </a:cubicBezTo>
                  <a:cubicBezTo>
                    <a:pt x="55" y="8"/>
                    <a:pt x="51" y="5"/>
                    <a:pt x="45" y="5"/>
                  </a:cubicBezTo>
                  <a:cubicBezTo>
                    <a:pt x="36" y="5"/>
                    <a:pt x="29" y="13"/>
                    <a:pt x="29" y="22"/>
                  </a:cubicBezTo>
                  <a:cubicBezTo>
                    <a:pt x="29" y="23"/>
                    <a:pt x="29" y="24"/>
                    <a:pt x="29" y="24"/>
                  </a:cubicBezTo>
                  <a:cubicBezTo>
                    <a:pt x="27" y="24"/>
                    <a:pt x="26" y="24"/>
                    <a:pt x="24" y="24"/>
                  </a:cubicBezTo>
                  <a:cubicBezTo>
                    <a:pt x="11" y="24"/>
                    <a:pt x="0" y="35"/>
                    <a:pt x="0" y="48"/>
                  </a:cubicBezTo>
                  <a:cubicBezTo>
                    <a:pt x="0" y="62"/>
                    <a:pt x="11" y="72"/>
                    <a:pt x="24" y="72"/>
                  </a:cubicBezTo>
                  <a:cubicBezTo>
                    <a:pt x="106" y="72"/>
                    <a:pt x="106" y="72"/>
                    <a:pt x="106" y="72"/>
                  </a:cubicBezTo>
                  <a:cubicBezTo>
                    <a:pt x="106" y="72"/>
                    <a:pt x="106" y="72"/>
                    <a:pt x="106" y="72"/>
                  </a:cubicBezTo>
                  <a:cubicBezTo>
                    <a:pt x="118" y="72"/>
                    <a:pt x="128" y="63"/>
                    <a:pt x="128" y="51"/>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526" name="Freeform 168"/>
            <p:cNvSpPr>
              <a:spLocks noEditPoints="1"/>
            </p:cNvSpPr>
            <p:nvPr/>
          </p:nvSpPr>
          <p:spPr bwMode="auto">
            <a:xfrm>
              <a:off x="3524" y="3140"/>
              <a:ext cx="108" cy="89"/>
            </a:xfrm>
            <a:custGeom>
              <a:avLst/>
              <a:gdLst>
                <a:gd name="T0" fmla="*/ 0 w 88"/>
                <a:gd name="T1" fmla="*/ 0 h 72"/>
                <a:gd name="T2" fmla="*/ 0 w 88"/>
                <a:gd name="T3" fmla="*/ 72 h 72"/>
                <a:gd name="T4" fmla="*/ 88 w 88"/>
                <a:gd name="T5" fmla="*/ 72 h 72"/>
                <a:gd name="T6" fmla="*/ 88 w 88"/>
                <a:gd name="T7" fmla="*/ 0 h 72"/>
                <a:gd name="T8" fmla="*/ 0 w 88"/>
                <a:gd name="T9" fmla="*/ 0 h 72"/>
                <a:gd name="T10" fmla="*/ 83 w 88"/>
                <a:gd name="T11" fmla="*/ 67 h 72"/>
                <a:gd name="T12" fmla="*/ 5 w 88"/>
                <a:gd name="T13" fmla="*/ 67 h 72"/>
                <a:gd name="T14" fmla="*/ 5 w 88"/>
                <a:gd name="T15" fmla="*/ 6 h 72"/>
                <a:gd name="T16" fmla="*/ 83 w 88"/>
                <a:gd name="T17" fmla="*/ 6 h 72"/>
                <a:gd name="T18" fmla="*/ 83 w 88"/>
                <a:gd name="T19" fmla="*/ 67 h 72"/>
                <a:gd name="T20" fmla="*/ 61 w 88"/>
                <a:gd name="T21" fmla="*/ 20 h 72"/>
                <a:gd name="T22" fmla="*/ 69 w 88"/>
                <a:gd name="T23" fmla="*/ 28 h 72"/>
                <a:gd name="T24" fmla="*/ 77 w 88"/>
                <a:gd name="T25" fmla="*/ 20 h 72"/>
                <a:gd name="T26" fmla="*/ 69 w 88"/>
                <a:gd name="T27" fmla="*/ 11 h 72"/>
                <a:gd name="T28" fmla="*/ 61 w 88"/>
                <a:gd name="T29" fmla="*/ 20 h 72"/>
                <a:gd name="T30" fmla="*/ 77 w 88"/>
                <a:gd name="T31" fmla="*/ 61 h 72"/>
                <a:gd name="T32" fmla="*/ 11 w 88"/>
                <a:gd name="T33" fmla="*/ 61 h 72"/>
                <a:gd name="T34" fmla="*/ 27 w 88"/>
                <a:gd name="T35" fmla="*/ 17 h 72"/>
                <a:gd name="T36" fmla="*/ 50 w 88"/>
                <a:gd name="T37" fmla="*/ 45 h 72"/>
                <a:gd name="T38" fmla="*/ 61 w 88"/>
                <a:gd name="T39" fmla="*/ 36 h 72"/>
                <a:gd name="T40" fmla="*/ 77 w 88"/>
                <a:gd name="T41" fmla="*/ 6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72">
                  <a:moveTo>
                    <a:pt x="0" y="0"/>
                  </a:moveTo>
                  <a:cubicBezTo>
                    <a:pt x="0" y="72"/>
                    <a:pt x="0" y="72"/>
                    <a:pt x="0" y="72"/>
                  </a:cubicBezTo>
                  <a:cubicBezTo>
                    <a:pt x="88" y="72"/>
                    <a:pt x="88" y="72"/>
                    <a:pt x="88" y="72"/>
                  </a:cubicBezTo>
                  <a:cubicBezTo>
                    <a:pt x="88" y="0"/>
                    <a:pt x="88" y="0"/>
                    <a:pt x="88" y="0"/>
                  </a:cubicBezTo>
                  <a:lnTo>
                    <a:pt x="0" y="0"/>
                  </a:lnTo>
                  <a:close/>
                  <a:moveTo>
                    <a:pt x="83" y="67"/>
                  </a:moveTo>
                  <a:cubicBezTo>
                    <a:pt x="5" y="67"/>
                    <a:pt x="5" y="67"/>
                    <a:pt x="5" y="67"/>
                  </a:cubicBezTo>
                  <a:cubicBezTo>
                    <a:pt x="5" y="6"/>
                    <a:pt x="5" y="6"/>
                    <a:pt x="5" y="6"/>
                  </a:cubicBezTo>
                  <a:cubicBezTo>
                    <a:pt x="83" y="6"/>
                    <a:pt x="83" y="6"/>
                    <a:pt x="83" y="6"/>
                  </a:cubicBezTo>
                  <a:lnTo>
                    <a:pt x="83" y="67"/>
                  </a:lnTo>
                  <a:close/>
                  <a:moveTo>
                    <a:pt x="61" y="20"/>
                  </a:moveTo>
                  <a:cubicBezTo>
                    <a:pt x="61" y="24"/>
                    <a:pt x="64" y="28"/>
                    <a:pt x="69" y="28"/>
                  </a:cubicBezTo>
                  <a:cubicBezTo>
                    <a:pt x="74" y="28"/>
                    <a:pt x="77" y="24"/>
                    <a:pt x="77" y="20"/>
                  </a:cubicBezTo>
                  <a:cubicBezTo>
                    <a:pt x="77" y="15"/>
                    <a:pt x="74" y="11"/>
                    <a:pt x="69" y="11"/>
                  </a:cubicBezTo>
                  <a:cubicBezTo>
                    <a:pt x="64" y="11"/>
                    <a:pt x="61" y="15"/>
                    <a:pt x="61" y="20"/>
                  </a:cubicBezTo>
                  <a:close/>
                  <a:moveTo>
                    <a:pt x="77" y="61"/>
                  </a:moveTo>
                  <a:cubicBezTo>
                    <a:pt x="11" y="61"/>
                    <a:pt x="11" y="61"/>
                    <a:pt x="11" y="61"/>
                  </a:cubicBezTo>
                  <a:cubicBezTo>
                    <a:pt x="27" y="17"/>
                    <a:pt x="27" y="17"/>
                    <a:pt x="27" y="17"/>
                  </a:cubicBezTo>
                  <a:cubicBezTo>
                    <a:pt x="50" y="45"/>
                    <a:pt x="50" y="45"/>
                    <a:pt x="50" y="45"/>
                  </a:cubicBezTo>
                  <a:cubicBezTo>
                    <a:pt x="61" y="36"/>
                    <a:pt x="61" y="36"/>
                    <a:pt x="61" y="36"/>
                  </a:cubicBezTo>
                  <a:lnTo>
                    <a:pt x="77" y="61"/>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527" name="Freeform 169"/>
            <p:cNvSpPr>
              <a:spLocks noEditPoints="1"/>
            </p:cNvSpPr>
            <p:nvPr/>
          </p:nvSpPr>
          <p:spPr bwMode="auto">
            <a:xfrm>
              <a:off x="3366" y="3121"/>
              <a:ext cx="105" cy="105"/>
            </a:xfrm>
            <a:custGeom>
              <a:avLst/>
              <a:gdLst>
                <a:gd name="T0" fmla="*/ 57 w 85"/>
                <a:gd name="T1" fmla="*/ 58 h 86"/>
                <a:gd name="T2" fmla="*/ 82 w 85"/>
                <a:gd name="T3" fmla="*/ 47 h 86"/>
                <a:gd name="T4" fmla="*/ 82 w 85"/>
                <a:gd name="T5" fmla="*/ 59 h 86"/>
                <a:gd name="T6" fmla="*/ 66 w 85"/>
                <a:gd name="T7" fmla="*/ 67 h 86"/>
                <a:gd name="T8" fmla="*/ 59 w 85"/>
                <a:gd name="T9" fmla="*/ 84 h 86"/>
                <a:gd name="T10" fmla="*/ 47 w 85"/>
                <a:gd name="T11" fmla="*/ 84 h 86"/>
                <a:gd name="T12" fmla="*/ 57 w 85"/>
                <a:gd name="T13" fmla="*/ 58 h 86"/>
                <a:gd name="T14" fmla="*/ 24 w 85"/>
                <a:gd name="T15" fmla="*/ 85 h 86"/>
                <a:gd name="T16" fmla="*/ 39 w 85"/>
                <a:gd name="T17" fmla="*/ 42 h 86"/>
                <a:gd name="T18" fmla="*/ 81 w 85"/>
                <a:gd name="T19" fmla="*/ 23 h 86"/>
                <a:gd name="T20" fmla="*/ 81 w 85"/>
                <a:gd name="T21" fmla="*/ 35 h 86"/>
                <a:gd name="T22" fmla="*/ 81 w 85"/>
                <a:gd name="T23" fmla="*/ 35 h 86"/>
                <a:gd name="T24" fmla="*/ 48 w 85"/>
                <a:gd name="T25" fmla="*/ 50 h 86"/>
                <a:gd name="T26" fmla="*/ 36 w 85"/>
                <a:gd name="T27" fmla="*/ 85 h 86"/>
                <a:gd name="T28" fmla="*/ 24 w 85"/>
                <a:gd name="T29" fmla="*/ 85 h 86"/>
                <a:gd name="T30" fmla="*/ 49 w 85"/>
                <a:gd name="T31" fmla="*/ 7 h 86"/>
                <a:gd name="T32" fmla="*/ 80 w 85"/>
                <a:gd name="T33" fmla="*/ 0 h 86"/>
                <a:gd name="T34" fmla="*/ 80 w 85"/>
                <a:gd name="T35" fmla="*/ 0 h 86"/>
                <a:gd name="T36" fmla="*/ 80 w 85"/>
                <a:gd name="T37" fmla="*/ 11 h 86"/>
                <a:gd name="T38" fmla="*/ 31 w 85"/>
                <a:gd name="T39" fmla="*/ 34 h 86"/>
                <a:gd name="T40" fmla="*/ 12 w 85"/>
                <a:gd name="T41" fmla="*/ 85 h 86"/>
                <a:gd name="T42" fmla="*/ 0 w 85"/>
                <a:gd name="T43" fmla="*/ 86 h 86"/>
                <a:gd name="T44" fmla="*/ 5 w 85"/>
                <a:gd name="T45" fmla="*/ 54 h 86"/>
                <a:gd name="T46" fmla="*/ 22 w 85"/>
                <a:gd name="T47" fmla="*/ 26 h 86"/>
                <a:gd name="T48" fmla="*/ 49 w 85"/>
                <a:gd name="T49" fmla="*/ 7 h 86"/>
                <a:gd name="T50" fmla="*/ 75 w 85"/>
                <a:gd name="T51" fmla="*/ 83 h 86"/>
                <a:gd name="T52" fmla="*/ 83 w 85"/>
                <a:gd name="T53" fmla="*/ 83 h 86"/>
                <a:gd name="T54" fmla="*/ 83 w 85"/>
                <a:gd name="T55" fmla="*/ 74 h 86"/>
                <a:gd name="T56" fmla="*/ 74 w 85"/>
                <a:gd name="T57" fmla="*/ 75 h 86"/>
                <a:gd name="T58" fmla="*/ 75 w 85"/>
                <a:gd name="T59" fmla="*/ 8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5" h="86">
                  <a:moveTo>
                    <a:pt x="57" y="58"/>
                  </a:moveTo>
                  <a:cubicBezTo>
                    <a:pt x="64" y="51"/>
                    <a:pt x="73" y="47"/>
                    <a:pt x="82" y="47"/>
                  </a:cubicBezTo>
                  <a:cubicBezTo>
                    <a:pt x="82" y="59"/>
                    <a:pt x="82" y="59"/>
                    <a:pt x="82" y="59"/>
                  </a:cubicBezTo>
                  <a:cubicBezTo>
                    <a:pt x="76" y="59"/>
                    <a:pt x="70" y="62"/>
                    <a:pt x="66" y="67"/>
                  </a:cubicBezTo>
                  <a:cubicBezTo>
                    <a:pt x="61" y="71"/>
                    <a:pt x="59" y="78"/>
                    <a:pt x="59" y="84"/>
                  </a:cubicBezTo>
                  <a:cubicBezTo>
                    <a:pt x="47" y="84"/>
                    <a:pt x="47" y="84"/>
                    <a:pt x="47" y="84"/>
                  </a:cubicBezTo>
                  <a:cubicBezTo>
                    <a:pt x="47" y="75"/>
                    <a:pt x="50" y="66"/>
                    <a:pt x="57" y="58"/>
                  </a:cubicBezTo>
                  <a:close/>
                  <a:moveTo>
                    <a:pt x="24" y="85"/>
                  </a:moveTo>
                  <a:cubicBezTo>
                    <a:pt x="23" y="69"/>
                    <a:pt x="29" y="54"/>
                    <a:pt x="39" y="42"/>
                  </a:cubicBezTo>
                  <a:cubicBezTo>
                    <a:pt x="50" y="31"/>
                    <a:pt x="65" y="24"/>
                    <a:pt x="81" y="23"/>
                  </a:cubicBezTo>
                  <a:cubicBezTo>
                    <a:pt x="81" y="35"/>
                    <a:pt x="81" y="35"/>
                    <a:pt x="81" y="35"/>
                  </a:cubicBezTo>
                  <a:cubicBezTo>
                    <a:pt x="81" y="35"/>
                    <a:pt x="81" y="35"/>
                    <a:pt x="81" y="35"/>
                  </a:cubicBezTo>
                  <a:cubicBezTo>
                    <a:pt x="69" y="36"/>
                    <a:pt x="57" y="41"/>
                    <a:pt x="48" y="50"/>
                  </a:cubicBezTo>
                  <a:cubicBezTo>
                    <a:pt x="40" y="60"/>
                    <a:pt x="35" y="72"/>
                    <a:pt x="36" y="85"/>
                  </a:cubicBezTo>
                  <a:lnTo>
                    <a:pt x="24" y="85"/>
                  </a:lnTo>
                  <a:close/>
                  <a:moveTo>
                    <a:pt x="49" y="7"/>
                  </a:moveTo>
                  <a:cubicBezTo>
                    <a:pt x="59" y="2"/>
                    <a:pt x="69" y="0"/>
                    <a:pt x="80" y="0"/>
                  </a:cubicBezTo>
                  <a:cubicBezTo>
                    <a:pt x="80" y="0"/>
                    <a:pt x="80" y="0"/>
                    <a:pt x="80" y="0"/>
                  </a:cubicBezTo>
                  <a:cubicBezTo>
                    <a:pt x="80" y="11"/>
                    <a:pt x="80" y="11"/>
                    <a:pt x="80" y="11"/>
                  </a:cubicBezTo>
                  <a:cubicBezTo>
                    <a:pt x="61" y="12"/>
                    <a:pt x="44" y="20"/>
                    <a:pt x="31" y="34"/>
                  </a:cubicBezTo>
                  <a:cubicBezTo>
                    <a:pt x="18" y="48"/>
                    <a:pt x="11" y="66"/>
                    <a:pt x="12" y="85"/>
                  </a:cubicBezTo>
                  <a:cubicBezTo>
                    <a:pt x="0" y="86"/>
                    <a:pt x="0" y="86"/>
                    <a:pt x="0" y="86"/>
                  </a:cubicBezTo>
                  <a:cubicBezTo>
                    <a:pt x="0" y="75"/>
                    <a:pt x="1" y="65"/>
                    <a:pt x="5" y="54"/>
                  </a:cubicBezTo>
                  <a:cubicBezTo>
                    <a:pt x="9" y="44"/>
                    <a:pt x="14" y="34"/>
                    <a:pt x="22" y="26"/>
                  </a:cubicBezTo>
                  <a:cubicBezTo>
                    <a:pt x="30" y="18"/>
                    <a:pt x="39" y="11"/>
                    <a:pt x="49" y="7"/>
                  </a:cubicBezTo>
                  <a:close/>
                  <a:moveTo>
                    <a:pt x="75" y="83"/>
                  </a:moveTo>
                  <a:cubicBezTo>
                    <a:pt x="77" y="85"/>
                    <a:pt x="81" y="85"/>
                    <a:pt x="83" y="83"/>
                  </a:cubicBezTo>
                  <a:cubicBezTo>
                    <a:pt x="85" y="80"/>
                    <a:pt x="85" y="76"/>
                    <a:pt x="83" y="74"/>
                  </a:cubicBezTo>
                  <a:cubicBezTo>
                    <a:pt x="80" y="72"/>
                    <a:pt x="77" y="72"/>
                    <a:pt x="74" y="75"/>
                  </a:cubicBezTo>
                  <a:cubicBezTo>
                    <a:pt x="72" y="77"/>
                    <a:pt x="72" y="81"/>
                    <a:pt x="75" y="83"/>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528" name="Freeform 170"/>
            <p:cNvSpPr>
              <a:spLocks noEditPoints="1"/>
            </p:cNvSpPr>
            <p:nvPr/>
          </p:nvSpPr>
          <p:spPr bwMode="auto">
            <a:xfrm>
              <a:off x="1907" y="1484"/>
              <a:ext cx="59" cy="80"/>
            </a:xfrm>
            <a:custGeom>
              <a:avLst/>
              <a:gdLst>
                <a:gd name="T0" fmla="*/ 46 w 48"/>
                <a:gd name="T1" fmla="*/ 8 h 65"/>
                <a:gd name="T2" fmla="*/ 42 w 48"/>
                <a:gd name="T3" fmla="*/ 8 h 65"/>
                <a:gd name="T4" fmla="*/ 42 w 48"/>
                <a:gd name="T5" fmla="*/ 12 h 65"/>
                <a:gd name="T6" fmla="*/ 44 w 48"/>
                <a:gd name="T7" fmla="*/ 12 h 65"/>
                <a:gd name="T8" fmla="*/ 44 w 48"/>
                <a:gd name="T9" fmla="*/ 44 h 65"/>
                <a:gd name="T10" fmla="*/ 28 w 48"/>
                <a:gd name="T11" fmla="*/ 44 h 65"/>
                <a:gd name="T12" fmla="*/ 28 w 48"/>
                <a:gd name="T13" fmla="*/ 61 h 65"/>
                <a:gd name="T14" fmla="*/ 4 w 48"/>
                <a:gd name="T15" fmla="*/ 61 h 65"/>
                <a:gd name="T16" fmla="*/ 4 w 48"/>
                <a:gd name="T17" fmla="*/ 12 h 65"/>
                <a:gd name="T18" fmla="*/ 6 w 48"/>
                <a:gd name="T19" fmla="*/ 12 h 65"/>
                <a:gd name="T20" fmla="*/ 6 w 48"/>
                <a:gd name="T21" fmla="*/ 8 h 65"/>
                <a:gd name="T22" fmla="*/ 2 w 48"/>
                <a:gd name="T23" fmla="*/ 8 h 65"/>
                <a:gd name="T24" fmla="*/ 0 w 48"/>
                <a:gd name="T25" fmla="*/ 10 h 65"/>
                <a:gd name="T26" fmla="*/ 0 w 48"/>
                <a:gd name="T27" fmla="*/ 63 h 65"/>
                <a:gd name="T28" fmla="*/ 2 w 48"/>
                <a:gd name="T29" fmla="*/ 65 h 65"/>
                <a:gd name="T30" fmla="*/ 34 w 48"/>
                <a:gd name="T31" fmla="*/ 65 h 65"/>
                <a:gd name="T32" fmla="*/ 48 w 48"/>
                <a:gd name="T33" fmla="*/ 50 h 65"/>
                <a:gd name="T34" fmla="*/ 48 w 48"/>
                <a:gd name="T35" fmla="*/ 10 h 65"/>
                <a:gd name="T36" fmla="*/ 46 w 48"/>
                <a:gd name="T37" fmla="*/ 8 h 65"/>
                <a:gd name="T38" fmla="*/ 32 w 48"/>
                <a:gd name="T39" fmla="*/ 61 h 65"/>
                <a:gd name="T40" fmla="*/ 32 w 48"/>
                <a:gd name="T41" fmla="*/ 49 h 65"/>
                <a:gd name="T42" fmla="*/ 44 w 48"/>
                <a:gd name="T43" fmla="*/ 49 h 65"/>
                <a:gd name="T44" fmla="*/ 32 w 48"/>
                <a:gd name="T45" fmla="*/ 61 h 65"/>
                <a:gd name="T46" fmla="*/ 40 w 48"/>
                <a:gd name="T47" fmla="*/ 8 h 65"/>
                <a:gd name="T48" fmla="*/ 32 w 48"/>
                <a:gd name="T49" fmla="*/ 8 h 65"/>
                <a:gd name="T50" fmla="*/ 32 w 48"/>
                <a:gd name="T51" fmla="*/ 4 h 65"/>
                <a:gd name="T52" fmla="*/ 28 w 48"/>
                <a:gd name="T53" fmla="*/ 0 h 65"/>
                <a:gd name="T54" fmla="*/ 20 w 48"/>
                <a:gd name="T55" fmla="*/ 0 h 65"/>
                <a:gd name="T56" fmla="*/ 16 w 48"/>
                <a:gd name="T57" fmla="*/ 4 h 65"/>
                <a:gd name="T58" fmla="*/ 16 w 48"/>
                <a:gd name="T59" fmla="*/ 8 h 65"/>
                <a:gd name="T60" fmla="*/ 8 w 48"/>
                <a:gd name="T61" fmla="*/ 8 h 65"/>
                <a:gd name="T62" fmla="*/ 8 w 48"/>
                <a:gd name="T63" fmla="*/ 16 h 65"/>
                <a:gd name="T64" fmla="*/ 40 w 48"/>
                <a:gd name="T65" fmla="*/ 16 h 65"/>
                <a:gd name="T66" fmla="*/ 40 w 48"/>
                <a:gd name="T67" fmla="*/ 8 h 65"/>
                <a:gd name="T68" fmla="*/ 28 w 48"/>
                <a:gd name="T69" fmla="*/ 8 h 65"/>
                <a:gd name="T70" fmla="*/ 20 w 48"/>
                <a:gd name="T71" fmla="*/ 8 h 65"/>
                <a:gd name="T72" fmla="*/ 20 w 48"/>
                <a:gd name="T73" fmla="*/ 4 h 65"/>
                <a:gd name="T74" fmla="*/ 20 w 48"/>
                <a:gd name="T75" fmla="*/ 4 h 65"/>
                <a:gd name="T76" fmla="*/ 28 w 48"/>
                <a:gd name="T77" fmla="*/ 4 h 65"/>
                <a:gd name="T78" fmla="*/ 28 w 48"/>
                <a:gd name="T79" fmla="*/ 4 h 65"/>
                <a:gd name="T80" fmla="*/ 28 w 48"/>
                <a:gd name="T8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 h="65">
                  <a:moveTo>
                    <a:pt x="46" y="8"/>
                  </a:moveTo>
                  <a:cubicBezTo>
                    <a:pt x="42" y="8"/>
                    <a:pt x="42" y="8"/>
                    <a:pt x="42" y="8"/>
                  </a:cubicBezTo>
                  <a:cubicBezTo>
                    <a:pt x="42" y="12"/>
                    <a:pt x="42" y="12"/>
                    <a:pt x="42" y="12"/>
                  </a:cubicBezTo>
                  <a:cubicBezTo>
                    <a:pt x="44" y="12"/>
                    <a:pt x="44" y="12"/>
                    <a:pt x="44" y="12"/>
                  </a:cubicBezTo>
                  <a:cubicBezTo>
                    <a:pt x="44" y="44"/>
                    <a:pt x="44" y="44"/>
                    <a:pt x="44" y="44"/>
                  </a:cubicBezTo>
                  <a:cubicBezTo>
                    <a:pt x="28" y="44"/>
                    <a:pt x="28" y="44"/>
                    <a:pt x="28" y="44"/>
                  </a:cubicBezTo>
                  <a:cubicBezTo>
                    <a:pt x="28" y="61"/>
                    <a:pt x="28" y="61"/>
                    <a:pt x="28" y="61"/>
                  </a:cubicBezTo>
                  <a:cubicBezTo>
                    <a:pt x="4" y="61"/>
                    <a:pt x="4" y="61"/>
                    <a:pt x="4" y="61"/>
                  </a:cubicBezTo>
                  <a:cubicBezTo>
                    <a:pt x="4" y="12"/>
                    <a:pt x="4" y="12"/>
                    <a:pt x="4" y="12"/>
                  </a:cubicBezTo>
                  <a:cubicBezTo>
                    <a:pt x="6" y="12"/>
                    <a:pt x="6" y="12"/>
                    <a:pt x="6" y="12"/>
                  </a:cubicBezTo>
                  <a:cubicBezTo>
                    <a:pt x="6" y="8"/>
                    <a:pt x="6" y="8"/>
                    <a:pt x="6" y="8"/>
                  </a:cubicBezTo>
                  <a:cubicBezTo>
                    <a:pt x="2" y="8"/>
                    <a:pt x="2" y="8"/>
                    <a:pt x="2" y="8"/>
                  </a:cubicBezTo>
                  <a:cubicBezTo>
                    <a:pt x="1" y="8"/>
                    <a:pt x="0" y="9"/>
                    <a:pt x="0" y="10"/>
                  </a:cubicBezTo>
                  <a:cubicBezTo>
                    <a:pt x="0" y="63"/>
                    <a:pt x="0" y="63"/>
                    <a:pt x="0" y="63"/>
                  </a:cubicBezTo>
                  <a:cubicBezTo>
                    <a:pt x="0" y="64"/>
                    <a:pt x="1" y="65"/>
                    <a:pt x="2" y="65"/>
                  </a:cubicBezTo>
                  <a:cubicBezTo>
                    <a:pt x="34" y="65"/>
                    <a:pt x="34" y="65"/>
                    <a:pt x="34" y="65"/>
                  </a:cubicBezTo>
                  <a:cubicBezTo>
                    <a:pt x="48" y="50"/>
                    <a:pt x="48" y="50"/>
                    <a:pt x="48" y="50"/>
                  </a:cubicBezTo>
                  <a:cubicBezTo>
                    <a:pt x="48" y="10"/>
                    <a:pt x="48" y="10"/>
                    <a:pt x="48" y="10"/>
                  </a:cubicBezTo>
                  <a:cubicBezTo>
                    <a:pt x="48" y="9"/>
                    <a:pt x="48" y="8"/>
                    <a:pt x="46" y="8"/>
                  </a:cubicBezTo>
                  <a:close/>
                  <a:moveTo>
                    <a:pt x="32" y="61"/>
                  </a:moveTo>
                  <a:cubicBezTo>
                    <a:pt x="32" y="49"/>
                    <a:pt x="32" y="49"/>
                    <a:pt x="32" y="49"/>
                  </a:cubicBezTo>
                  <a:cubicBezTo>
                    <a:pt x="44" y="49"/>
                    <a:pt x="44" y="49"/>
                    <a:pt x="44" y="49"/>
                  </a:cubicBezTo>
                  <a:lnTo>
                    <a:pt x="32" y="61"/>
                  </a:lnTo>
                  <a:close/>
                  <a:moveTo>
                    <a:pt x="40" y="8"/>
                  </a:moveTo>
                  <a:cubicBezTo>
                    <a:pt x="32" y="8"/>
                    <a:pt x="32" y="8"/>
                    <a:pt x="32" y="8"/>
                  </a:cubicBezTo>
                  <a:cubicBezTo>
                    <a:pt x="32" y="4"/>
                    <a:pt x="32" y="4"/>
                    <a:pt x="32" y="4"/>
                  </a:cubicBezTo>
                  <a:cubicBezTo>
                    <a:pt x="32" y="2"/>
                    <a:pt x="30" y="0"/>
                    <a:pt x="28" y="0"/>
                  </a:cubicBezTo>
                  <a:cubicBezTo>
                    <a:pt x="20" y="0"/>
                    <a:pt x="20" y="0"/>
                    <a:pt x="20" y="0"/>
                  </a:cubicBezTo>
                  <a:cubicBezTo>
                    <a:pt x="18" y="0"/>
                    <a:pt x="16" y="2"/>
                    <a:pt x="16" y="4"/>
                  </a:cubicBezTo>
                  <a:cubicBezTo>
                    <a:pt x="16" y="8"/>
                    <a:pt x="16" y="8"/>
                    <a:pt x="16" y="8"/>
                  </a:cubicBezTo>
                  <a:cubicBezTo>
                    <a:pt x="8" y="8"/>
                    <a:pt x="8" y="8"/>
                    <a:pt x="8" y="8"/>
                  </a:cubicBezTo>
                  <a:cubicBezTo>
                    <a:pt x="8" y="16"/>
                    <a:pt x="8" y="16"/>
                    <a:pt x="8" y="16"/>
                  </a:cubicBezTo>
                  <a:cubicBezTo>
                    <a:pt x="40" y="16"/>
                    <a:pt x="40" y="16"/>
                    <a:pt x="40" y="16"/>
                  </a:cubicBezTo>
                  <a:lnTo>
                    <a:pt x="40" y="8"/>
                  </a:lnTo>
                  <a:close/>
                  <a:moveTo>
                    <a:pt x="28" y="8"/>
                  </a:moveTo>
                  <a:cubicBezTo>
                    <a:pt x="20" y="8"/>
                    <a:pt x="20" y="8"/>
                    <a:pt x="20" y="8"/>
                  </a:cubicBezTo>
                  <a:cubicBezTo>
                    <a:pt x="20" y="4"/>
                    <a:pt x="20" y="4"/>
                    <a:pt x="20" y="4"/>
                  </a:cubicBezTo>
                  <a:cubicBezTo>
                    <a:pt x="20" y="4"/>
                    <a:pt x="20" y="4"/>
                    <a:pt x="20" y="4"/>
                  </a:cubicBezTo>
                  <a:cubicBezTo>
                    <a:pt x="28" y="4"/>
                    <a:pt x="28" y="4"/>
                    <a:pt x="28" y="4"/>
                  </a:cubicBezTo>
                  <a:cubicBezTo>
                    <a:pt x="28" y="4"/>
                    <a:pt x="28" y="4"/>
                    <a:pt x="28" y="4"/>
                  </a:cubicBezTo>
                  <a:lnTo>
                    <a:pt x="28" y="8"/>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529" name="Freeform 171"/>
            <p:cNvSpPr>
              <a:spLocks noEditPoints="1"/>
            </p:cNvSpPr>
            <p:nvPr/>
          </p:nvSpPr>
          <p:spPr bwMode="auto">
            <a:xfrm>
              <a:off x="1423" y="1972"/>
              <a:ext cx="81" cy="81"/>
            </a:xfrm>
            <a:custGeom>
              <a:avLst/>
              <a:gdLst>
                <a:gd name="T0" fmla="*/ 55 w 66"/>
                <a:gd name="T1" fmla="*/ 0 h 66"/>
                <a:gd name="T2" fmla="*/ 11 w 66"/>
                <a:gd name="T3" fmla="*/ 0 h 66"/>
                <a:gd name="T4" fmla="*/ 0 w 66"/>
                <a:gd name="T5" fmla="*/ 11 h 66"/>
                <a:gd name="T6" fmla="*/ 1 w 66"/>
                <a:gd name="T7" fmla="*/ 55 h 66"/>
                <a:gd name="T8" fmla="*/ 12 w 66"/>
                <a:gd name="T9" fmla="*/ 66 h 66"/>
                <a:gd name="T10" fmla="*/ 55 w 66"/>
                <a:gd name="T11" fmla="*/ 66 h 66"/>
                <a:gd name="T12" fmla="*/ 66 w 66"/>
                <a:gd name="T13" fmla="*/ 55 h 66"/>
                <a:gd name="T14" fmla="*/ 66 w 66"/>
                <a:gd name="T15" fmla="*/ 11 h 66"/>
                <a:gd name="T16" fmla="*/ 55 w 66"/>
                <a:gd name="T17" fmla="*/ 0 h 66"/>
                <a:gd name="T18" fmla="*/ 22 w 66"/>
                <a:gd name="T19" fmla="*/ 29 h 66"/>
                <a:gd name="T20" fmla="*/ 45 w 66"/>
                <a:gd name="T21" fmla="*/ 29 h 66"/>
                <a:gd name="T22" fmla="*/ 46 w 66"/>
                <a:gd name="T23" fmla="*/ 33 h 66"/>
                <a:gd name="T24" fmla="*/ 33 w 66"/>
                <a:gd name="T25" fmla="*/ 46 h 66"/>
                <a:gd name="T26" fmla="*/ 21 w 66"/>
                <a:gd name="T27" fmla="*/ 33 h 66"/>
                <a:gd name="T28" fmla="*/ 22 w 66"/>
                <a:gd name="T29" fmla="*/ 29 h 66"/>
                <a:gd name="T30" fmla="*/ 58 w 66"/>
                <a:gd name="T31" fmla="*/ 29 h 66"/>
                <a:gd name="T32" fmla="*/ 58 w 66"/>
                <a:gd name="T33" fmla="*/ 45 h 66"/>
                <a:gd name="T34" fmla="*/ 58 w 66"/>
                <a:gd name="T35" fmla="*/ 53 h 66"/>
                <a:gd name="T36" fmla="*/ 54 w 66"/>
                <a:gd name="T37" fmla="*/ 58 h 66"/>
                <a:gd name="T38" fmla="*/ 13 w 66"/>
                <a:gd name="T39" fmla="*/ 58 h 66"/>
                <a:gd name="T40" fmla="*/ 9 w 66"/>
                <a:gd name="T41" fmla="*/ 54 h 66"/>
                <a:gd name="T42" fmla="*/ 9 w 66"/>
                <a:gd name="T43" fmla="*/ 46 h 66"/>
                <a:gd name="T44" fmla="*/ 9 w 66"/>
                <a:gd name="T45" fmla="*/ 29 h 66"/>
                <a:gd name="T46" fmla="*/ 9 w 66"/>
                <a:gd name="T47" fmla="*/ 29 h 66"/>
                <a:gd name="T48" fmla="*/ 15 w 66"/>
                <a:gd name="T49" fmla="*/ 29 h 66"/>
                <a:gd name="T50" fmla="*/ 15 w 66"/>
                <a:gd name="T51" fmla="*/ 33 h 66"/>
                <a:gd name="T52" fmla="*/ 33 w 66"/>
                <a:gd name="T53" fmla="*/ 52 h 66"/>
                <a:gd name="T54" fmla="*/ 52 w 66"/>
                <a:gd name="T55" fmla="*/ 33 h 66"/>
                <a:gd name="T56" fmla="*/ 51 w 66"/>
                <a:gd name="T57" fmla="*/ 29 h 66"/>
                <a:gd name="T58" fmla="*/ 58 w 66"/>
                <a:gd name="T59" fmla="*/ 29 h 66"/>
                <a:gd name="T60" fmla="*/ 58 w 66"/>
                <a:gd name="T61" fmla="*/ 15 h 66"/>
                <a:gd name="T62" fmla="*/ 56 w 66"/>
                <a:gd name="T63" fmla="*/ 17 h 66"/>
                <a:gd name="T64" fmla="*/ 52 w 66"/>
                <a:gd name="T65" fmla="*/ 17 h 66"/>
                <a:gd name="T66" fmla="*/ 50 w 66"/>
                <a:gd name="T67" fmla="*/ 15 h 66"/>
                <a:gd name="T68" fmla="*/ 50 w 66"/>
                <a:gd name="T69" fmla="*/ 10 h 66"/>
                <a:gd name="T70" fmla="*/ 52 w 66"/>
                <a:gd name="T71" fmla="*/ 8 h 66"/>
                <a:gd name="T72" fmla="*/ 56 w 66"/>
                <a:gd name="T73" fmla="*/ 8 h 66"/>
                <a:gd name="T74" fmla="*/ 58 w 66"/>
                <a:gd name="T75" fmla="*/ 10 h 66"/>
                <a:gd name="T76" fmla="*/ 58 w 66"/>
                <a:gd name="T77" fmla="*/ 15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6" h="66">
                  <a:moveTo>
                    <a:pt x="55" y="0"/>
                  </a:moveTo>
                  <a:cubicBezTo>
                    <a:pt x="11" y="0"/>
                    <a:pt x="11" y="0"/>
                    <a:pt x="11" y="0"/>
                  </a:cubicBezTo>
                  <a:cubicBezTo>
                    <a:pt x="5" y="1"/>
                    <a:pt x="0" y="5"/>
                    <a:pt x="0" y="11"/>
                  </a:cubicBezTo>
                  <a:cubicBezTo>
                    <a:pt x="1" y="55"/>
                    <a:pt x="1" y="55"/>
                    <a:pt x="1" y="55"/>
                  </a:cubicBezTo>
                  <a:cubicBezTo>
                    <a:pt x="1" y="61"/>
                    <a:pt x="6" y="66"/>
                    <a:pt x="12" y="66"/>
                  </a:cubicBezTo>
                  <a:cubicBezTo>
                    <a:pt x="55" y="66"/>
                    <a:pt x="55" y="66"/>
                    <a:pt x="55" y="66"/>
                  </a:cubicBezTo>
                  <a:cubicBezTo>
                    <a:pt x="61" y="66"/>
                    <a:pt x="66" y="61"/>
                    <a:pt x="66" y="55"/>
                  </a:cubicBezTo>
                  <a:cubicBezTo>
                    <a:pt x="66" y="11"/>
                    <a:pt x="66" y="11"/>
                    <a:pt x="66" y="11"/>
                  </a:cubicBezTo>
                  <a:cubicBezTo>
                    <a:pt x="66" y="5"/>
                    <a:pt x="61" y="0"/>
                    <a:pt x="55" y="0"/>
                  </a:cubicBezTo>
                  <a:close/>
                  <a:moveTo>
                    <a:pt x="22" y="29"/>
                  </a:moveTo>
                  <a:cubicBezTo>
                    <a:pt x="45" y="29"/>
                    <a:pt x="45" y="29"/>
                    <a:pt x="45" y="29"/>
                  </a:cubicBezTo>
                  <a:cubicBezTo>
                    <a:pt x="46" y="30"/>
                    <a:pt x="46" y="32"/>
                    <a:pt x="46" y="33"/>
                  </a:cubicBezTo>
                  <a:cubicBezTo>
                    <a:pt x="46" y="40"/>
                    <a:pt x="40" y="46"/>
                    <a:pt x="33" y="46"/>
                  </a:cubicBezTo>
                  <a:cubicBezTo>
                    <a:pt x="27" y="46"/>
                    <a:pt x="21" y="40"/>
                    <a:pt x="21" y="33"/>
                  </a:cubicBezTo>
                  <a:cubicBezTo>
                    <a:pt x="21" y="32"/>
                    <a:pt x="21" y="30"/>
                    <a:pt x="22" y="29"/>
                  </a:cubicBezTo>
                  <a:close/>
                  <a:moveTo>
                    <a:pt x="58" y="29"/>
                  </a:moveTo>
                  <a:cubicBezTo>
                    <a:pt x="58" y="45"/>
                    <a:pt x="58" y="45"/>
                    <a:pt x="58" y="45"/>
                  </a:cubicBezTo>
                  <a:cubicBezTo>
                    <a:pt x="58" y="53"/>
                    <a:pt x="58" y="53"/>
                    <a:pt x="58" y="53"/>
                  </a:cubicBezTo>
                  <a:cubicBezTo>
                    <a:pt x="58" y="56"/>
                    <a:pt x="56" y="57"/>
                    <a:pt x="54" y="58"/>
                  </a:cubicBezTo>
                  <a:cubicBezTo>
                    <a:pt x="13" y="58"/>
                    <a:pt x="13" y="58"/>
                    <a:pt x="13" y="58"/>
                  </a:cubicBezTo>
                  <a:cubicBezTo>
                    <a:pt x="11" y="58"/>
                    <a:pt x="9" y="56"/>
                    <a:pt x="9" y="54"/>
                  </a:cubicBezTo>
                  <a:cubicBezTo>
                    <a:pt x="9" y="46"/>
                    <a:pt x="9" y="46"/>
                    <a:pt x="9" y="46"/>
                  </a:cubicBezTo>
                  <a:cubicBezTo>
                    <a:pt x="9" y="29"/>
                    <a:pt x="9" y="29"/>
                    <a:pt x="9" y="29"/>
                  </a:cubicBezTo>
                  <a:cubicBezTo>
                    <a:pt x="9" y="29"/>
                    <a:pt x="9" y="29"/>
                    <a:pt x="9" y="29"/>
                  </a:cubicBezTo>
                  <a:cubicBezTo>
                    <a:pt x="15" y="29"/>
                    <a:pt x="15" y="29"/>
                    <a:pt x="15" y="29"/>
                  </a:cubicBezTo>
                  <a:cubicBezTo>
                    <a:pt x="15" y="30"/>
                    <a:pt x="15" y="32"/>
                    <a:pt x="15" y="33"/>
                  </a:cubicBezTo>
                  <a:cubicBezTo>
                    <a:pt x="15" y="43"/>
                    <a:pt x="23" y="52"/>
                    <a:pt x="33" y="52"/>
                  </a:cubicBezTo>
                  <a:cubicBezTo>
                    <a:pt x="44" y="52"/>
                    <a:pt x="52" y="43"/>
                    <a:pt x="52" y="33"/>
                  </a:cubicBezTo>
                  <a:cubicBezTo>
                    <a:pt x="52" y="32"/>
                    <a:pt x="52" y="30"/>
                    <a:pt x="51" y="29"/>
                  </a:cubicBezTo>
                  <a:cubicBezTo>
                    <a:pt x="58" y="29"/>
                    <a:pt x="58" y="29"/>
                    <a:pt x="58" y="29"/>
                  </a:cubicBezTo>
                  <a:close/>
                  <a:moveTo>
                    <a:pt x="58" y="15"/>
                  </a:moveTo>
                  <a:cubicBezTo>
                    <a:pt x="58" y="16"/>
                    <a:pt x="57" y="17"/>
                    <a:pt x="56" y="17"/>
                  </a:cubicBezTo>
                  <a:cubicBezTo>
                    <a:pt x="52" y="17"/>
                    <a:pt x="52" y="17"/>
                    <a:pt x="52" y="17"/>
                  </a:cubicBezTo>
                  <a:cubicBezTo>
                    <a:pt x="51" y="17"/>
                    <a:pt x="50" y="16"/>
                    <a:pt x="50" y="15"/>
                  </a:cubicBezTo>
                  <a:cubicBezTo>
                    <a:pt x="50" y="10"/>
                    <a:pt x="50" y="10"/>
                    <a:pt x="50" y="10"/>
                  </a:cubicBezTo>
                  <a:cubicBezTo>
                    <a:pt x="50" y="9"/>
                    <a:pt x="50" y="8"/>
                    <a:pt x="52" y="8"/>
                  </a:cubicBezTo>
                  <a:cubicBezTo>
                    <a:pt x="56" y="8"/>
                    <a:pt x="56" y="8"/>
                    <a:pt x="56" y="8"/>
                  </a:cubicBezTo>
                  <a:cubicBezTo>
                    <a:pt x="57" y="8"/>
                    <a:pt x="58" y="9"/>
                    <a:pt x="58" y="10"/>
                  </a:cubicBezTo>
                  <a:lnTo>
                    <a:pt x="58" y="15"/>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530" name="Freeform 172"/>
            <p:cNvSpPr>
              <a:spLocks noEditPoints="1"/>
            </p:cNvSpPr>
            <p:nvPr/>
          </p:nvSpPr>
          <p:spPr bwMode="auto">
            <a:xfrm>
              <a:off x="1440" y="960"/>
              <a:ext cx="75" cy="75"/>
            </a:xfrm>
            <a:custGeom>
              <a:avLst/>
              <a:gdLst>
                <a:gd name="T0" fmla="*/ 30 w 61"/>
                <a:gd name="T1" fmla="*/ 0 h 61"/>
                <a:gd name="T2" fmla="*/ 0 w 61"/>
                <a:gd name="T3" fmla="*/ 30 h 61"/>
                <a:gd name="T4" fmla="*/ 30 w 61"/>
                <a:gd name="T5" fmla="*/ 61 h 61"/>
                <a:gd name="T6" fmla="*/ 61 w 61"/>
                <a:gd name="T7" fmla="*/ 30 h 61"/>
                <a:gd name="T8" fmla="*/ 30 w 61"/>
                <a:gd name="T9" fmla="*/ 0 h 61"/>
                <a:gd name="T10" fmla="*/ 30 w 61"/>
                <a:gd name="T11" fmla="*/ 55 h 61"/>
                <a:gd name="T12" fmla="*/ 6 w 61"/>
                <a:gd name="T13" fmla="*/ 30 h 61"/>
                <a:gd name="T14" fmla="*/ 30 w 61"/>
                <a:gd name="T15" fmla="*/ 6 h 61"/>
                <a:gd name="T16" fmla="*/ 55 w 61"/>
                <a:gd name="T17" fmla="*/ 30 h 61"/>
                <a:gd name="T18" fmla="*/ 30 w 61"/>
                <a:gd name="T19" fmla="*/ 55 h 61"/>
                <a:gd name="T20" fmla="*/ 27 w 61"/>
                <a:gd name="T21" fmla="*/ 15 h 61"/>
                <a:gd name="T22" fmla="*/ 34 w 61"/>
                <a:gd name="T23" fmla="*/ 15 h 61"/>
                <a:gd name="T24" fmla="*/ 34 w 61"/>
                <a:gd name="T25" fmla="*/ 23 h 61"/>
                <a:gd name="T26" fmla="*/ 27 w 61"/>
                <a:gd name="T27" fmla="*/ 23 h 61"/>
                <a:gd name="T28" fmla="*/ 27 w 61"/>
                <a:gd name="T29" fmla="*/ 15 h 61"/>
                <a:gd name="T30" fmla="*/ 38 w 61"/>
                <a:gd name="T31" fmla="*/ 46 h 61"/>
                <a:gd name="T32" fmla="*/ 23 w 61"/>
                <a:gd name="T33" fmla="*/ 46 h 61"/>
                <a:gd name="T34" fmla="*/ 23 w 61"/>
                <a:gd name="T35" fmla="*/ 42 h 61"/>
                <a:gd name="T36" fmla="*/ 27 w 61"/>
                <a:gd name="T37" fmla="*/ 42 h 61"/>
                <a:gd name="T38" fmla="*/ 27 w 61"/>
                <a:gd name="T39" fmla="*/ 30 h 61"/>
                <a:gd name="T40" fmla="*/ 23 w 61"/>
                <a:gd name="T41" fmla="*/ 30 h 61"/>
                <a:gd name="T42" fmla="*/ 23 w 61"/>
                <a:gd name="T43" fmla="*/ 27 h 61"/>
                <a:gd name="T44" fmla="*/ 34 w 61"/>
                <a:gd name="T45" fmla="*/ 27 h 61"/>
                <a:gd name="T46" fmla="*/ 34 w 61"/>
                <a:gd name="T47" fmla="*/ 42 h 61"/>
                <a:gd name="T48" fmla="*/ 38 w 61"/>
                <a:gd name="T49" fmla="*/ 42 h 61"/>
                <a:gd name="T50" fmla="*/ 38 w 61"/>
                <a:gd name="T51" fmla="*/ 4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61">
                  <a:moveTo>
                    <a:pt x="30" y="0"/>
                  </a:moveTo>
                  <a:cubicBezTo>
                    <a:pt x="14" y="0"/>
                    <a:pt x="0" y="14"/>
                    <a:pt x="0" y="30"/>
                  </a:cubicBezTo>
                  <a:cubicBezTo>
                    <a:pt x="0" y="47"/>
                    <a:pt x="14" y="61"/>
                    <a:pt x="30" y="61"/>
                  </a:cubicBezTo>
                  <a:cubicBezTo>
                    <a:pt x="47" y="61"/>
                    <a:pt x="61" y="47"/>
                    <a:pt x="61" y="30"/>
                  </a:cubicBezTo>
                  <a:cubicBezTo>
                    <a:pt x="61" y="14"/>
                    <a:pt x="47" y="0"/>
                    <a:pt x="30" y="0"/>
                  </a:cubicBezTo>
                  <a:close/>
                  <a:moveTo>
                    <a:pt x="30" y="55"/>
                  </a:moveTo>
                  <a:cubicBezTo>
                    <a:pt x="17" y="55"/>
                    <a:pt x="6" y="44"/>
                    <a:pt x="6" y="30"/>
                  </a:cubicBezTo>
                  <a:cubicBezTo>
                    <a:pt x="6" y="17"/>
                    <a:pt x="17" y="6"/>
                    <a:pt x="30" y="6"/>
                  </a:cubicBezTo>
                  <a:cubicBezTo>
                    <a:pt x="44" y="6"/>
                    <a:pt x="55" y="17"/>
                    <a:pt x="55" y="30"/>
                  </a:cubicBezTo>
                  <a:cubicBezTo>
                    <a:pt x="55" y="44"/>
                    <a:pt x="44" y="55"/>
                    <a:pt x="30" y="55"/>
                  </a:cubicBezTo>
                  <a:close/>
                  <a:moveTo>
                    <a:pt x="27" y="15"/>
                  </a:moveTo>
                  <a:cubicBezTo>
                    <a:pt x="34" y="15"/>
                    <a:pt x="34" y="15"/>
                    <a:pt x="34" y="15"/>
                  </a:cubicBezTo>
                  <a:cubicBezTo>
                    <a:pt x="34" y="23"/>
                    <a:pt x="34" y="23"/>
                    <a:pt x="34" y="23"/>
                  </a:cubicBezTo>
                  <a:cubicBezTo>
                    <a:pt x="27" y="23"/>
                    <a:pt x="27" y="23"/>
                    <a:pt x="27" y="23"/>
                  </a:cubicBezTo>
                  <a:lnTo>
                    <a:pt x="27" y="15"/>
                  </a:lnTo>
                  <a:close/>
                  <a:moveTo>
                    <a:pt x="38" y="46"/>
                  </a:moveTo>
                  <a:cubicBezTo>
                    <a:pt x="23" y="46"/>
                    <a:pt x="23" y="46"/>
                    <a:pt x="23" y="46"/>
                  </a:cubicBezTo>
                  <a:cubicBezTo>
                    <a:pt x="23" y="42"/>
                    <a:pt x="23" y="42"/>
                    <a:pt x="23" y="42"/>
                  </a:cubicBezTo>
                  <a:cubicBezTo>
                    <a:pt x="27" y="42"/>
                    <a:pt x="27" y="42"/>
                    <a:pt x="27" y="42"/>
                  </a:cubicBezTo>
                  <a:cubicBezTo>
                    <a:pt x="27" y="30"/>
                    <a:pt x="27" y="30"/>
                    <a:pt x="27" y="30"/>
                  </a:cubicBezTo>
                  <a:cubicBezTo>
                    <a:pt x="23" y="30"/>
                    <a:pt x="23" y="30"/>
                    <a:pt x="23" y="30"/>
                  </a:cubicBezTo>
                  <a:cubicBezTo>
                    <a:pt x="23" y="27"/>
                    <a:pt x="23" y="27"/>
                    <a:pt x="23" y="27"/>
                  </a:cubicBezTo>
                  <a:cubicBezTo>
                    <a:pt x="34" y="27"/>
                    <a:pt x="34" y="27"/>
                    <a:pt x="34" y="27"/>
                  </a:cubicBezTo>
                  <a:cubicBezTo>
                    <a:pt x="34" y="42"/>
                    <a:pt x="34" y="42"/>
                    <a:pt x="34" y="42"/>
                  </a:cubicBezTo>
                  <a:cubicBezTo>
                    <a:pt x="38" y="42"/>
                    <a:pt x="38" y="42"/>
                    <a:pt x="38" y="42"/>
                  </a:cubicBezTo>
                  <a:lnTo>
                    <a:pt x="38" y="46"/>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531" name="Freeform 173"/>
            <p:cNvSpPr>
              <a:spLocks noEditPoints="1"/>
            </p:cNvSpPr>
            <p:nvPr/>
          </p:nvSpPr>
          <p:spPr bwMode="auto">
            <a:xfrm>
              <a:off x="1471" y="2896"/>
              <a:ext cx="87" cy="76"/>
            </a:xfrm>
            <a:custGeom>
              <a:avLst/>
              <a:gdLst>
                <a:gd name="T0" fmla="*/ 58 w 87"/>
                <a:gd name="T1" fmla="*/ 10 h 76"/>
                <a:gd name="T2" fmla="*/ 31 w 87"/>
                <a:gd name="T3" fmla="*/ 0 h 76"/>
                <a:gd name="T4" fmla="*/ 0 w 87"/>
                <a:gd name="T5" fmla="*/ 10 h 76"/>
                <a:gd name="T6" fmla="*/ 0 w 87"/>
                <a:gd name="T7" fmla="*/ 76 h 76"/>
                <a:gd name="T8" fmla="*/ 31 w 87"/>
                <a:gd name="T9" fmla="*/ 65 h 76"/>
                <a:gd name="T10" fmla="*/ 58 w 87"/>
                <a:gd name="T11" fmla="*/ 76 h 76"/>
                <a:gd name="T12" fmla="*/ 87 w 87"/>
                <a:gd name="T13" fmla="*/ 65 h 76"/>
                <a:gd name="T14" fmla="*/ 87 w 87"/>
                <a:gd name="T15" fmla="*/ 0 h 76"/>
                <a:gd name="T16" fmla="*/ 58 w 87"/>
                <a:gd name="T17" fmla="*/ 10 h 76"/>
                <a:gd name="T18" fmla="*/ 33 w 87"/>
                <a:gd name="T19" fmla="*/ 6 h 76"/>
                <a:gd name="T20" fmla="*/ 55 w 87"/>
                <a:gd name="T21" fmla="*/ 15 h 76"/>
                <a:gd name="T22" fmla="*/ 55 w 87"/>
                <a:gd name="T23" fmla="*/ 69 h 76"/>
                <a:gd name="T24" fmla="*/ 33 w 87"/>
                <a:gd name="T25" fmla="*/ 60 h 76"/>
                <a:gd name="T26" fmla="*/ 33 w 87"/>
                <a:gd name="T27" fmla="*/ 6 h 76"/>
                <a:gd name="T28" fmla="*/ 6 w 87"/>
                <a:gd name="T29" fmla="*/ 15 h 76"/>
                <a:gd name="T30" fmla="*/ 28 w 87"/>
                <a:gd name="T31" fmla="*/ 6 h 76"/>
                <a:gd name="T32" fmla="*/ 28 w 87"/>
                <a:gd name="T33" fmla="*/ 60 h 76"/>
                <a:gd name="T34" fmla="*/ 6 w 87"/>
                <a:gd name="T35" fmla="*/ 67 h 76"/>
                <a:gd name="T36" fmla="*/ 6 w 87"/>
                <a:gd name="T37" fmla="*/ 15 h 76"/>
                <a:gd name="T38" fmla="*/ 82 w 87"/>
                <a:gd name="T39" fmla="*/ 61 h 76"/>
                <a:gd name="T40" fmla="*/ 60 w 87"/>
                <a:gd name="T41" fmla="*/ 69 h 76"/>
                <a:gd name="T42" fmla="*/ 60 w 87"/>
                <a:gd name="T43" fmla="*/ 15 h 76"/>
                <a:gd name="T44" fmla="*/ 82 w 87"/>
                <a:gd name="T45" fmla="*/ 7 h 76"/>
                <a:gd name="T46" fmla="*/ 82 w 87"/>
                <a:gd name="T47" fmla="*/ 6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7" h="76">
                  <a:moveTo>
                    <a:pt x="58" y="10"/>
                  </a:moveTo>
                  <a:lnTo>
                    <a:pt x="31" y="0"/>
                  </a:lnTo>
                  <a:lnTo>
                    <a:pt x="0" y="10"/>
                  </a:lnTo>
                  <a:lnTo>
                    <a:pt x="0" y="76"/>
                  </a:lnTo>
                  <a:lnTo>
                    <a:pt x="31" y="65"/>
                  </a:lnTo>
                  <a:lnTo>
                    <a:pt x="58" y="76"/>
                  </a:lnTo>
                  <a:lnTo>
                    <a:pt x="87" y="65"/>
                  </a:lnTo>
                  <a:lnTo>
                    <a:pt x="87" y="0"/>
                  </a:lnTo>
                  <a:lnTo>
                    <a:pt x="58" y="10"/>
                  </a:lnTo>
                  <a:close/>
                  <a:moveTo>
                    <a:pt x="33" y="6"/>
                  </a:moveTo>
                  <a:lnTo>
                    <a:pt x="55" y="15"/>
                  </a:lnTo>
                  <a:lnTo>
                    <a:pt x="55" y="69"/>
                  </a:lnTo>
                  <a:lnTo>
                    <a:pt x="33" y="60"/>
                  </a:lnTo>
                  <a:lnTo>
                    <a:pt x="33" y="6"/>
                  </a:lnTo>
                  <a:close/>
                  <a:moveTo>
                    <a:pt x="6" y="15"/>
                  </a:moveTo>
                  <a:lnTo>
                    <a:pt x="28" y="6"/>
                  </a:lnTo>
                  <a:lnTo>
                    <a:pt x="28" y="60"/>
                  </a:lnTo>
                  <a:lnTo>
                    <a:pt x="6" y="67"/>
                  </a:lnTo>
                  <a:lnTo>
                    <a:pt x="6" y="15"/>
                  </a:lnTo>
                  <a:close/>
                  <a:moveTo>
                    <a:pt x="82" y="61"/>
                  </a:moveTo>
                  <a:lnTo>
                    <a:pt x="60" y="69"/>
                  </a:lnTo>
                  <a:lnTo>
                    <a:pt x="60" y="15"/>
                  </a:lnTo>
                  <a:lnTo>
                    <a:pt x="82" y="7"/>
                  </a:lnTo>
                  <a:lnTo>
                    <a:pt x="82" y="61"/>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532" name="Freeform 174"/>
            <p:cNvSpPr>
              <a:spLocks noEditPoints="1"/>
            </p:cNvSpPr>
            <p:nvPr/>
          </p:nvSpPr>
          <p:spPr bwMode="auto">
            <a:xfrm>
              <a:off x="2534" y="832"/>
              <a:ext cx="57" cy="58"/>
            </a:xfrm>
            <a:custGeom>
              <a:avLst/>
              <a:gdLst>
                <a:gd name="T0" fmla="*/ 3 w 47"/>
                <a:gd name="T1" fmla="*/ 0 h 47"/>
                <a:gd name="T2" fmla="*/ 21 w 47"/>
                <a:gd name="T3" fmla="*/ 0 h 47"/>
                <a:gd name="T4" fmla="*/ 21 w 47"/>
                <a:gd name="T5" fmla="*/ 3 h 47"/>
                <a:gd name="T6" fmla="*/ 3 w 47"/>
                <a:gd name="T7" fmla="*/ 3 h 47"/>
                <a:gd name="T8" fmla="*/ 3 w 47"/>
                <a:gd name="T9" fmla="*/ 0 h 47"/>
                <a:gd name="T10" fmla="*/ 26 w 47"/>
                <a:gd name="T11" fmla="*/ 0 h 47"/>
                <a:gd name="T12" fmla="*/ 44 w 47"/>
                <a:gd name="T13" fmla="*/ 0 h 47"/>
                <a:gd name="T14" fmla="*/ 44 w 47"/>
                <a:gd name="T15" fmla="*/ 3 h 47"/>
                <a:gd name="T16" fmla="*/ 26 w 47"/>
                <a:gd name="T17" fmla="*/ 3 h 47"/>
                <a:gd name="T18" fmla="*/ 26 w 47"/>
                <a:gd name="T19" fmla="*/ 0 h 47"/>
                <a:gd name="T20" fmla="*/ 43 w 47"/>
                <a:gd name="T21" fmla="*/ 15 h 47"/>
                <a:gd name="T22" fmla="*/ 41 w 47"/>
                <a:gd name="T23" fmla="*/ 15 h 47"/>
                <a:gd name="T24" fmla="*/ 41 w 47"/>
                <a:gd name="T25" fmla="*/ 3 h 47"/>
                <a:gd name="T26" fmla="*/ 29 w 47"/>
                <a:gd name="T27" fmla="*/ 3 h 47"/>
                <a:gd name="T28" fmla="*/ 29 w 47"/>
                <a:gd name="T29" fmla="*/ 15 h 47"/>
                <a:gd name="T30" fmla="*/ 18 w 47"/>
                <a:gd name="T31" fmla="*/ 15 h 47"/>
                <a:gd name="T32" fmla="*/ 18 w 47"/>
                <a:gd name="T33" fmla="*/ 3 h 47"/>
                <a:gd name="T34" fmla="*/ 6 w 47"/>
                <a:gd name="T35" fmla="*/ 3 h 47"/>
                <a:gd name="T36" fmla="*/ 6 w 47"/>
                <a:gd name="T37" fmla="*/ 15 h 47"/>
                <a:gd name="T38" fmla="*/ 4 w 47"/>
                <a:gd name="T39" fmla="*/ 15 h 47"/>
                <a:gd name="T40" fmla="*/ 0 w 47"/>
                <a:gd name="T41" fmla="*/ 18 h 47"/>
                <a:gd name="T42" fmla="*/ 0 w 47"/>
                <a:gd name="T43" fmla="*/ 43 h 47"/>
                <a:gd name="T44" fmla="*/ 4 w 47"/>
                <a:gd name="T45" fmla="*/ 47 h 47"/>
                <a:gd name="T46" fmla="*/ 17 w 47"/>
                <a:gd name="T47" fmla="*/ 47 h 47"/>
                <a:gd name="T48" fmla="*/ 21 w 47"/>
                <a:gd name="T49" fmla="*/ 43 h 47"/>
                <a:gd name="T50" fmla="*/ 21 w 47"/>
                <a:gd name="T51" fmla="*/ 26 h 47"/>
                <a:gd name="T52" fmla="*/ 26 w 47"/>
                <a:gd name="T53" fmla="*/ 26 h 47"/>
                <a:gd name="T54" fmla="*/ 26 w 47"/>
                <a:gd name="T55" fmla="*/ 43 h 47"/>
                <a:gd name="T56" fmla="*/ 30 w 47"/>
                <a:gd name="T57" fmla="*/ 47 h 47"/>
                <a:gd name="T58" fmla="*/ 43 w 47"/>
                <a:gd name="T59" fmla="*/ 47 h 47"/>
                <a:gd name="T60" fmla="*/ 47 w 47"/>
                <a:gd name="T61" fmla="*/ 43 h 47"/>
                <a:gd name="T62" fmla="*/ 47 w 47"/>
                <a:gd name="T63" fmla="*/ 18 h 47"/>
                <a:gd name="T64" fmla="*/ 43 w 47"/>
                <a:gd name="T65" fmla="*/ 15 h 47"/>
                <a:gd name="T66" fmla="*/ 16 w 47"/>
                <a:gd name="T67" fmla="*/ 44 h 47"/>
                <a:gd name="T68" fmla="*/ 5 w 47"/>
                <a:gd name="T69" fmla="*/ 44 h 47"/>
                <a:gd name="T70" fmla="*/ 3 w 47"/>
                <a:gd name="T71" fmla="*/ 42 h 47"/>
                <a:gd name="T72" fmla="*/ 5 w 47"/>
                <a:gd name="T73" fmla="*/ 41 h 47"/>
                <a:gd name="T74" fmla="*/ 16 w 47"/>
                <a:gd name="T75" fmla="*/ 41 h 47"/>
                <a:gd name="T76" fmla="*/ 18 w 47"/>
                <a:gd name="T77" fmla="*/ 42 h 47"/>
                <a:gd name="T78" fmla="*/ 16 w 47"/>
                <a:gd name="T79" fmla="*/ 44 h 47"/>
                <a:gd name="T80" fmla="*/ 25 w 47"/>
                <a:gd name="T81" fmla="*/ 23 h 47"/>
                <a:gd name="T82" fmla="*/ 22 w 47"/>
                <a:gd name="T83" fmla="*/ 23 h 47"/>
                <a:gd name="T84" fmla="*/ 21 w 47"/>
                <a:gd name="T85" fmla="*/ 22 h 47"/>
                <a:gd name="T86" fmla="*/ 22 w 47"/>
                <a:gd name="T87" fmla="*/ 21 h 47"/>
                <a:gd name="T88" fmla="*/ 25 w 47"/>
                <a:gd name="T89" fmla="*/ 21 h 47"/>
                <a:gd name="T90" fmla="*/ 26 w 47"/>
                <a:gd name="T91" fmla="*/ 22 h 47"/>
                <a:gd name="T92" fmla="*/ 25 w 47"/>
                <a:gd name="T93" fmla="*/ 23 h 47"/>
                <a:gd name="T94" fmla="*/ 42 w 47"/>
                <a:gd name="T95" fmla="*/ 44 h 47"/>
                <a:gd name="T96" fmla="*/ 31 w 47"/>
                <a:gd name="T97" fmla="*/ 44 h 47"/>
                <a:gd name="T98" fmla="*/ 29 w 47"/>
                <a:gd name="T99" fmla="*/ 42 h 47"/>
                <a:gd name="T100" fmla="*/ 31 w 47"/>
                <a:gd name="T101" fmla="*/ 41 h 47"/>
                <a:gd name="T102" fmla="*/ 42 w 47"/>
                <a:gd name="T103" fmla="*/ 41 h 47"/>
                <a:gd name="T104" fmla="*/ 44 w 47"/>
                <a:gd name="T105" fmla="*/ 42 h 47"/>
                <a:gd name="T106" fmla="*/ 42 w 47"/>
                <a:gd name="T107"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7" h="47">
                  <a:moveTo>
                    <a:pt x="3" y="0"/>
                  </a:moveTo>
                  <a:cubicBezTo>
                    <a:pt x="21" y="0"/>
                    <a:pt x="21" y="0"/>
                    <a:pt x="21" y="0"/>
                  </a:cubicBezTo>
                  <a:cubicBezTo>
                    <a:pt x="21" y="3"/>
                    <a:pt x="21" y="3"/>
                    <a:pt x="21" y="3"/>
                  </a:cubicBezTo>
                  <a:cubicBezTo>
                    <a:pt x="3" y="3"/>
                    <a:pt x="3" y="3"/>
                    <a:pt x="3" y="3"/>
                  </a:cubicBezTo>
                  <a:lnTo>
                    <a:pt x="3" y="0"/>
                  </a:lnTo>
                  <a:close/>
                  <a:moveTo>
                    <a:pt x="26" y="0"/>
                  </a:moveTo>
                  <a:cubicBezTo>
                    <a:pt x="44" y="0"/>
                    <a:pt x="44" y="0"/>
                    <a:pt x="44" y="0"/>
                  </a:cubicBezTo>
                  <a:cubicBezTo>
                    <a:pt x="44" y="3"/>
                    <a:pt x="44" y="3"/>
                    <a:pt x="44" y="3"/>
                  </a:cubicBezTo>
                  <a:cubicBezTo>
                    <a:pt x="26" y="3"/>
                    <a:pt x="26" y="3"/>
                    <a:pt x="26" y="3"/>
                  </a:cubicBezTo>
                  <a:lnTo>
                    <a:pt x="26" y="0"/>
                  </a:lnTo>
                  <a:close/>
                  <a:moveTo>
                    <a:pt x="43" y="15"/>
                  </a:moveTo>
                  <a:cubicBezTo>
                    <a:pt x="41" y="15"/>
                    <a:pt x="41" y="15"/>
                    <a:pt x="41" y="15"/>
                  </a:cubicBezTo>
                  <a:cubicBezTo>
                    <a:pt x="41" y="3"/>
                    <a:pt x="41" y="3"/>
                    <a:pt x="41" y="3"/>
                  </a:cubicBezTo>
                  <a:cubicBezTo>
                    <a:pt x="29" y="3"/>
                    <a:pt x="29" y="3"/>
                    <a:pt x="29" y="3"/>
                  </a:cubicBezTo>
                  <a:cubicBezTo>
                    <a:pt x="29" y="15"/>
                    <a:pt x="29" y="15"/>
                    <a:pt x="29" y="15"/>
                  </a:cubicBezTo>
                  <a:cubicBezTo>
                    <a:pt x="18" y="15"/>
                    <a:pt x="18" y="15"/>
                    <a:pt x="18" y="15"/>
                  </a:cubicBezTo>
                  <a:cubicBezTo>
                    <a:pt x="18" y="3"/>
                    <a:pt x="18" y="3"/>
                    <a:pt x="18" y="3"/>
                  </a:cubicBezTo>
                  <a:cubicBezTo>
                    <a:pt x="6" y="3"/>
                    <a:pt x="6" y="3"/>
                    <a:pt x="6" y="3"/>
                  </a:cubicBezTo>
                  <a:cubicBezTo>
                    <a:pt x="6" y="15"/>
                    <a:pt x="6" y="15"/>
                    <a:pt x="6" y="15"/>
                  </a:cubicBezTo>
                  <a:cubicBezTo>
                    <a:pt x="4" y="15"/>
                    <a:pt x="4" y="15"/>
                    <a:pt x="4" y="15"/>
                  </a:cubicBezTo>
                  <a:cubicBezTo>
                    <a:pt x="2" y="15"/>
                    <a:pt x="0" y="16"/>
                    <a:pt x="0" y="18"/>
                  </a:cubicBezTo>
                  <a:cubicBezTo>
                    <a:pt x="0" y="43"/>
                    <a:pt x="0" y="43"/>
                    <a:pt x="0" y="43"/>
                  </a:cubicBezTo>
                  <a:cubicBezTo>
                    <a:pt x="0" y="45"/>
                    <a:pt x="2" y="47"/>
                    <a:pt x="4" y="47"/>
                  </a:cubicBezTo>
                  <a:cubicBezTo>
                    <a:pt x="17" y="47"/>
                    <a:pt x="17" y="47"/>
                    <a:pt x="17" y="47"/>
                  </a:cubicBezTo>
                  <a:cubicBezTo>
                    <a:pt x="19" y="47"/>
                    <a:pt x="21" y="45"/>
                    <a:pt x="21" y="43"/>
                  </a:cubicBezTo>
                  <a:cubicBezTo>
                    <a:pt x="21" y="26"/>
                    <a:pt x="21" y="26"/>
                    <a:pt x="21" y="26"/>
                  </a:cubicBezTo>
                  <a:cubicBezTo>
                    <a:pt x="26" y="26"/>
                    <a:pt x="26" y="26"/>
                    <a:pt x="26" y="26"/>
                  </a:cubicBezTo>
                  <a:cubicBezTo>
                    <a:pt x="26" y="43"/>
                    <a:pt x="26" y="43"/>
                    <a:pt x="26" y="43"/>
                  </a:cubicBezTo>
                  <a:cubicBezTo>
                    <a:pt x="26" y="45"/>
                    <a:pt x="28" y="47"/>
                    <a:pt x="30" y="47"/>
                  </a:cubicBezTo>
                  <a:cubicBezTo>
                    <a:pt x="43" y="47"/>
                    <a:pt x="43" y="47"/>
                    <a:pt x="43" y="47"/>
                  </a:cubicBezTo>
                  <a:cubicBezTo>
                    <a:pt x="45" y="47"/>
                    <a:pt x="47" y="45"/>
                    <a:pt x="47" y="43"/>
                  </a:cubicBezTo>
                  <a:cubicBezTo>
                    <a:pt x="47" y="18"/>
                    <a:pt x="47" y="18"/>
                    <a:pt x="47" y="18"/>
                  </a:cubicBezTo>
                  <a:cubicBezTo>
                    <a:pt x="47" y="16"/>
                    <a:pt x="45" y="15"/>
                    <a:pt x="43" y="15"/>
                  </a:cubicBezTo>
                  <a:close/>
                  <a:moveTo>
                    <a:pt x="16" y="44"/>
                  </a:moveTo>
                  <a:cubicBezTo>
                    <a:pt x="5" y="44"/>
                    <a:pt x="5" y="44"/>
                    <a:pt x="5" y="44"/>
                  </a:cubicBezTo>
                  <a:cubicBezTo>
                    <a:pt x="4" y="44"/>
                    <a:pt x="3" y="43"/>
                    <a:pt x="3" y="42"/>
                  </a:cubicBezTo>
                  <a:cubicBezTo>
                    <a:pt x="3" y="41"/>
                    <a:pt x="4" y="41"/>
                    <a:pt x="5" y="41"/>
                  </a:cubicBezTo>
                  <a:cubicBezTo>
                    <a:pt x="16" y="41"/>
                    <a:pt x="16" y="41"/>
                    <a:pt x="16" y="41"/>
                  </a:cubicBezTo>
                  <a:cubicBezTo>
                    <a:pt x="17" y="41"/>
                    <a:pt x="18" y="41"/>
                    <a:pt x="18" y="42"/>
                  </a:cubicBezTo>
                  <a:cubicBezTo>
                    <a:pt x="18" y="43"/>
                    <a:pt x="17" y="44"/>
                    <a:pt x="16" y="44"/>
                  </a:cubicBezTo>
                  <a:close/>
                  <a:moveTo>
                    <a:pt x="25" y="23"/>
                  </a:moveTo>
                  <a:cubicBezTo>
                    <a:pt x="22" y="23"/>
                    <a:pt x="22" y="23"/>
                    <a:pt x="22" y="23"/>
                  </a:cubicBezTo>
                  <a:cubicBezTo>
                    <a:pt x="21" y="23"/>
                    <a:pt x="21" y="23"/>
                    <a:pt x="21" y="22"/>
                  </a:cubicBezTo>
                  <a:cubicBezTo>
                    <a:pt x="21" y="21"/>
                    <a:pt x="21" y="21"/>
                    <a:pt x="22" y="21"/>
                  </a:cubicBezTo>
                  <a:cubicBezTo>
                    <a:pt x="25" y="21"/>
                    <a:pt x="25" y="21"/>
                    <a:pt x="25" y="21"/>
                  </a:cubicBezTo>
                  <a:cubicBezTo>
                    <a:pt x="26" y="21"/>
                    <a:pt x="26" y="21"/>
                    <a:pt x="26" y="22"/>
                  </a:cubicBezTo>
                  <a:cubicBezTo>
                    <a:pt x="26" y="23"/>
                    <a:pt x="26" y="23"/>
                    <a:pt x="25" y="23"/>
                  </a:cubicBezTo>
                  <a:close/>
                  <a:moveTo>
                    <a:pt x="42" y="44"/>
                  </a:moveTo>
                  <a:cubicBezTo>
                    <a:pt x="31" y="44"/>
                    <a:pt x="31" y="44"/>
                    <a:pt x="31" y="44"/>
                  </a:cubicBezTo>
                  <a:cubicBezTo>
                    <a:pt x="30" y="44"/>
                    <a:pt x="29" y="43"/>
                    <a:pt x="29" y="42"/>
                  </a:cubicBezTo>
                  <a:cubicBezTo>
                    <a:pt x="29" y="41"/>
                    <a:pt x="30" y="41"/>
                    <a:pt x="31" y="41"/>
                  </a:cubicBezTo>
                  <a:cubicBezTo>
                    <a:pt x="42" y="41"/>
                    <a:pt x="42" y="41"/>
                    <a:pt x="42" y="41"/>
                  </a:cubicBezTo>
                  <a:cubicBezTo>
                    <a:pt x="43" y="41"/>
                    <a:pt x="44" y="41"/>
                    <a:pt x="44" y="42"/>
                  </a:cubicBezTo>
                  <a:cubicBezTo>
                    <a:pt x="44" y="43"/>
                    <a:pt x="43" y="44"/>
                    <a:pt x="42" y="44"/>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533" name="Freeform 175"/>
            <p:cNvSpPr>
              <a:spLocks noEditPoints="1"/>
            </p:cNvSpPr>
            <p:nvPr/>
          </p:nvSpPr>
          <p:spPr bwMode="auto">
            <a:xfrm>
              <a:off x="1852" y="819"/>
              <a:ext cx="71" cy="72"/>
            </a:xfrm>
            <a:custGeom>
              <a:avLst/>
              <a:gdLst>
                <a:gd name="T0" fmla="*/ 29 w 58"/>
                <a:gd name="T1" fmla="*/ 0 h 58"/>
                <a:gd name="T2" fmla="*/ 0 w 58"/>
                <a:gd name="T3" fmla="*/ 29 h 58"/>
                <a:gd name="T4" fmla="*/ 29 w 58"/>
                <a:gd name="T5" fmla="*/ 58 h 58"/>
                <a:gd name="T6" fmla="*/ 58 w 58"/>
                <a:gd name="T7" fmla="*/ 29 h 58"/>
                <a:gd name="T8" fmla="*/ 29 w 58"/>
                <a:gd name="T9" fmla="*/ 0 h 58"/>
                <a:gd name="T10" fmla="*/ 29 w 58"/>
                <a:gd name="T11" fmla="*/ 53 h 58"/>
                <a:gd name="T12" fmla="*/ 5 w 58"/>
                <a:gd name="T13" fmla="*/ 29 h 58"/>
                <a:gd name="T14" fmla="*/ 29 w 58"/>
                <a:gd name="T15" fmla="*/ 6 h 58"/>
                <a:gd name="T16" fmla="*/ 53 w 58"/>
                <a:gd name="T17" fmla="*/ 29 h 58"/>
                <a:gd name="T18" fmla="*/ 29 w 58"/>
                <a:gd name="T19" fmla="*/ 53 h 58"/>
                <a:gd name="T20" fmla="*/ 18 w 58"/>
                <a:gd name="T21" fmla="*/ 18 h 58"/>
                <a:gd name="T22" fmla="*/ 40 w 58"/>
                <a:gd name="T23" fmla="*/ 18 h 58"/>
                <a:gd name="T24" fmla="*/ 40 w 58"/>
                <a:gd name="T25" fmla="*/ 40 h 58"/>
                <a:gd name="T26" fmla="*/ 18 w 58"/>
                <a:gd name="T27" fmla="*/ 40 h 58"/>
                <a:gd name="T28" fmla="*/ 18 w 58"/>
                <a:gd name="T29" fmla="*/ 1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58">
                  <a:moveTo>
                    <a:pt x="29" y="0"/>
                  </a:moveTo>
                  <a:cubicBezTo>
                    <a:pt x="13" y="0"/>
                    <a:pt x="0" y="13"/>
                    <a:pt x="0" y="29"/>
                  </a:cubicBezTo>
                  <a:cubicBezTo>
                    <a:pt x="0" y="45"/>
                    <a:pt x="13" y="58"/>
                    <a:pt x="29" y="58"/>
                  </a:cubicBezTo>
                  <a:cubicBezTo>
                    <a:pt x="45" y="58"/>
                    <a:pt x="58" y="45"/>
                    <a:pt x="58" y="29"/>
                  </a:cubicBezTo>
                  <a:cubicBezTo>
                    <a:pt x="58" y="13"/>
                    <a:pt x="45" y="0"/>
                    <a:pt x="29" y="0"/>
                  </a:cubicBezTo>
                  <a:close/>
                  <a:moveTo>
                    <a:pt x="29" y="53"/>
                  </a:moveTo>
                  <a:cubicBezTo>
                    <a:pt x="16" y="53"/>
                    <a:pt x="5" y="42"/>
                    <a:pt x="5" y="29"/>
                  </a:cubicBezTo>
                  <a:cubicBezTo>
                    <a:pt x="5" y="16"/>
                    <a:pt x="16" y="6"/>
                    <a:pt x="29" y="6"/>
                  </a:cubicBezTo>
                  <a:cubicBezTo>
                    <a:pt x="42" y="6"/>
                    <a:pt x="53" y="16"/>
                    <a:pt x="53" y="29"/>
                  </a:cubicBezTo>
                  <a:cubicBezTo>
                    <a:pt x="53" y="42"/>
                    <a:pt x="42" y="53"/>
                    <a:pt x="29" y="53"/>
                  </a:cubicBezTo>
                  <a:close/>
                  <a:moveTo>
                    <a:pt x="18" y="18"/>
                  </a:moveTo>
                  <a:cubicBezTo>
                    <a:pt x="40" y="18"/>
                    <a:pt x="40" y="18"/>
                    <a:pt x="40" y="18"/>
                  </a:cubicBezTo>
                  <a:cubicBezTo>
                    <a:pt x="40" y="40"/>
                    <a:pt x="40" y="40"/>
                    <a:pt x="40" y="40"/>
                  </a:cubicBezTo>
                  <a:cubicBezTo>
                    <a:pt x="18" y="40"/>
                    <a:pt x="18" y="40"/>
                    <a:pt x="18" y="40"/>
                  </a:cubicBezTo>
                  <a:lnTo>
                    <a:pt x="18" y="18"/>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534" name="Freeform 176"/>
            <p:cNvSpPr>
              <a:spLocks noEditPoints="1"/>
            </p:cNvSpPr>
            <p:nvPr/>
          </p:nvSpPr>
          <p:spPr bwMode="auto">
            <a:xfrm>
              <a:off x="1108" y="2334"/>
              <a:ext cx="70" cy="62"/>
            </a:xfrm>
            <a:custGeom>
              <a:avLst/>
              <a:gdLst>
                <a:gd name="T0" fmla="*/ 24 w 57"/>
                <a:gd name="T1" fmla="*/ 0 h 50"/>
                <a:gd name="T2" fmla="*/ 24 w 57"/>
                <a:gd name="T3" fmla="*/ 0 h 50"/>
                <a:gd name="T4" fmla="*/ 47 w 57"/>
                <a:gd name="T5" fmla="*/ 19 h 50"/>
                <a:gd name="T6" fmla="*/ 24 w 57"/>
                <a:gd name="T7" fmla="*/ 38 h 50"/>
                <a:gd name="T8" fmla="*/ 20 w 57"/>
                <a:gd name="T9" fmla="*/ 38 h 50"/>
                <a:gd name="T10" fmla="*/ 3 w 57"/>
                <a:gd name="T11" fmla="*/ 44 h 50"/>
                <a:gd name="T12" fmla="*/ 3 w 57"/>
                <a:gd name="T13" fmla="*/ 43 h 50"/>
                <a:gd name="T14" fmla="*/ 9 w 57"/>
                <a:gd name="T15" fmla="*/ 35 h 50"/>
                <a:gd name="T16" fmla="*/ 9 w 57"/>
                <a:gd name="T17" fmla="*/ 34 h 50"/>
                <a:gd name="T18" fmla="*/ 0 w 57"/>
                <a:gd name="T19" fmla="*/ 19 h 50"/>
                <a:gd name="T20" fmla="*/ 24 w 57"/>
                <a:gd name="T21" fmla="*/ 0 h 50"/>
                <a:gd name="T22" fmla="*/ 49 w 57"/>
                <a:gd name="T23" fmla="*/ 43 h 50"/>
                <a:gd name="T24" fmla="*/ 54 w 57"/>
                <a:gd name="T25" fmla="*/ 49 h 50"/>
                <a:gd name="T26" fmla="*/ 54 w 57"/>
                <a:gd name="T27" fmla="*/ 50 h 50"/>
                <a:gd name="T28" fmla="*/ 40 w 57"/>
                <a:gd name="T29" fmla="*/ 45 h 50"/>
                <a:gd name="T30" fmla="*/ 36 w 57"/>
                <a:gd name="T31" fmla="*/ 45 h 50"/>
                <a:gd name="T32" fmla="*/ 24 w 57"/>
                <a:gd name="T33" fmla="*/ 42 h 50"/>
                <a:gd name="T34" fmla="*/ 43 w 57"/>
                <a:gd name="T35" fmla="*/ 35 h 50"/>
                <a:gd name="T36" fmla="*/ 49 w 57"/>
                <a:gd name="T37" fmla="*/ 28 h 50"/>
                <a:gd name="T38" fmla="*/ 51 w 57"/>
                <a:gd name="T39" fmla="*/ 19 h 50"/>
                <a:gd name="T40" fmla="*/ 51 w 57"/>
                <a:gd name="T41" fmla="*/ 17 h 50"/>
                <a:gd name="T42" fmla="*/ 57 w 57"/>
                <a:gd name="T43" fmla="*/ 29 h 50"/>
                <a:gd name="T44" fmla="*/ 49 w 57"/>
                <a:gd name="T45" fmla="*/ 42 h 50"/>
                <a:gd name="T46" fmla="*/ 49 w 57"/>
                <a:gd name="T47" fmla="*/ 4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 h="50">
                  <a:moveTo>
                    <a:pt x="24" y="0"/>
                  </a:moveTo>
                  <a:cubicBezTo>
                    <a:pt x="24" y="0"/>
                    <a:pt x="24" y="0"/>
                    <a:pt x="24" y="0"/>
                  </a:cubicBezTo>
                  <a:cubicBezTo>
                    <a:pt x="37" y="0"/>
                    <a:pt x="47" y="8"/>
                    <a:pt x="47" y="19"/>
                  </a:cubicBezTo>
                  <a:cubicBezTo>
                    <a:pt x="47" y="30"/>
                    <a:pt x="37" y="38"/>
                    <a:pt x="24" y="38"/>
                  </a:cubicBezTo>
                  <a:cubicBezTo>
                    <a:pt x="23" y="38"/>
                    <a:pt x="21" y="38"/>
                    <a:pt x="20" y="38"/>
                  </a:cubicBezTo>
                  <a:cubicBezTo>
                    <a:pt x="15" y="43"/>
                    <a:pt x="9" y="44"/>
                    <a:pt x="3" y="44"/>
                  </a:cubicBezTo>
                  <a:cubicBezTo>
                    <a:pt x="3" y="43"/>
                    <a:pt x="3" y="43"/>
                    <a:pt x="3" y="43"/>
                  </a:cubicBezTo>
                  <a:cubicBezTo>
                    <a:pt x="6" y="41"/>
                    <a:pt x="9" y="38"/>
                    <a:pt x="9" y="35"/>
                  </a:cubicBezTo>
                  <a:cubicBezTo>
                    <a:pt x="9" y="35"/>
                    <a:pt x="9" y="34"/>
                    <a:pt x="9" y="34"/>
                  </a:cubicBezTo>
                  <a:cubicBezTo>
                    <a:pt x="4" y="30"/>
                    <a:pt x="0" y="25"/>
                    <a:pt x="0" y="19"/>
                  </a:cubicBezTo>
                  <a:cubicBezTo>
                    <a:pt x="0" y="8"/>
                    <a:pt x="11" y="0"/>
                    <a:pt x="24" y="0"/>
                  </a:cubicBezTo>
                  <a:close/>
                  <a:moveTo>
                    <a:pt x="49" y="43"/>
                  </a:moveTo>
                  <a:cubicBezTo>
                    <a:pt x="49" y="45"/>
                    <a:pt x="51" y="48"/>
                    <a:pt x="54" y="49"/>
                  </a:cubicBezTo>
                  <a:cubicBezTo>
                    <a:pt x="54" y="50"/>
                    <a:pt x="54" y="50"/>
                    <a:pt x="54" y="50"/>
                  </a:cubicBezTo>
                  <a:cubicBezTo>
                    <a:pt x="49" y="50"/>
                    <a:pt x="44" y="49"/>
                    <a:pt x="40" y="45"/>
                  </a:cubicBezTo>
                  <a:cubicBezTo>
                    <a:pt x="39" y="45"/>
                    <a:pt x="38" y="45"/>
                    <a:pt x="36" y="45"/>
                  </a:cubicBezTo>
                  <a:cubicBezTo>
                    <a:pt x="32" y="45"/>
                    <a:pt x="27" y="44"/>
                    <a:pt x="24" y="42"/>
                  </a:cubicBezTo>
                  <a:cubicBezTo>
                    <a:pt x="31" y="42"/>
                    <a:pt x="38" y="40"/>
                    <a:pt x="43" y="35"/>
                  </a:cubicBezTo>
                  <a:cubicBezTo>
                    <a:pt x="45" y="33"/>
                    <a:pt x="47" y="31"/>
                    <a:pt x="49" y="28"/>
                  </a:cubicBezTo>
                  <a:cubicBezTo>
                    <a:pt x="50" y="25"/>
                    <a:pt x="51" y="22"/>
                    <a:pt x="51" y="19"/>
                  </a:cubicBezTo>
                  <a:cubicBezTo>
                    <a:pt x="51" y="18"/>
                    <a:pt x="51" y="18"/>
                    <a:pt x="51" y="17"/>
                  </a:cubicBezTo>
                  <a:cubicBezTo>
                    <a:pt x="55" y="20"/>
                    <a:pt x="57" y="24"/>
                    <a:pt x="57" y="29"/>
                  </a:cubicBezTo>
                  <a:cubicBezTo>
                    <a:pt x="57" y="34"/>
                    <a:pt x="54" y="39"/>
                    <a:pt x="49" y="42"/>
                  </a:cubicBezTo>
                  <a:cubicBezTo>
                    <a:pt x="49" y="42"/>
                    <a:pt x="49" y="42"/>
                    <a:pt x="49" y="43"/>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535" name="Freeform 177"/>
            <p:cNvSpPr>
              <a:spLocks noEditPoints="1"/>
            </p:cNvSpPr>
            <p:nvPr/>
          </p:nvSpPr>
          <p:spPr bwMode="auto">
            <a:xfrm>
              <a:off x="3247" y="673"/>
              <a:ext cx="89" cy="88"/>
            </a:xfrm>
            <a:custGeom>
              <a:avLst/>
              <a:gdLst>
                <a:gd name="T0" fmla="*/ 14 w 72"/>
                <a:gd name="T1" fmla="*/ 35 h 71"/>
                <a:gd name="T2" fmla="*/ 14 w 72"/>
                <a:gd name="T3" fmla="*/ 33 h 71"/>
                <a:gd name="T4" fmla="*/ 1 w 72"/>
                <a:gd name="T5" fmla="*/ 29 h 71"/>
                <a:gd name="T6" fmla="*/ 0 w 72"/>
                <a:gd name="T7" fmla="*/ 35 h 71"/>
                <a:gd name="T8" fmla="*/ 11 w 72"/>
                <a:gd name="T9" fmla="*/ 62 h 71"/>
                <a:gd name="T10" fmla="*/ 19 w 72"/>
                <a:gd name="T11" fmla="*/ 50 h 71"/>
                <a:gd name="T12" fmla="*/ 14 w 72"/>
                <a:gd name="T13" fmla="*/ 35 h 71"/>
                <a:gd name="T14" fmla="*/ 58 w 72"/>
                <a:gd name="T15" fmla="*/ 35 h 71"/>
                <a:gd name="T16" fmla="*/ 53 w 72"/>
                <a:gd name="T17" fmla="*/ 50 h 71"/>
                <a:gd name="T18" fmla="*/ 61 w 72"/>
                <a:gd name="T19" fmla="*/ 62 h 71"/>
                <a:gd name="T20" fmla="*/ 72 w 72"/>
                <a:gd name="T21" fmla="*/ 35 h 71"/>
                <a:gd name="T22" fmla="*/ 71 w 72"/>
                <a:gd name="T23" fmla="*/ 29 h 71"/>
                <a:gd name="T24" fmla="*/ 58 w 72"/>
                <a:gd name="T25" fmla="*/ 33 h 71"/>
                <a:gd name="T26" fmla="*/ 58 w 72"/>
                <a:gd name="T27" fmla="*/ 35 h 71"/>
                <a:gd name="T28" fmla="*/ 40 w 72"/>
                <a:gd name="T29" fmla="*/ 13 h 71"/>
                <a:gd name="T30" fmla="*/ 56 w 72"/>
                <a:gd name="T31" fmla="*/ 24 h 71"/>
                <a:gd name="T32" fmla="*/ 68 w 72"/>
                <a:gd name="T33" fmla="*/ 20 h 71"/>
                <a:gd name="T34" fmla="*/ 40 w 72"/>
                <a:gd name="T35" fmla="*/ 0 h 71"/>
                <a:gd name="T36" fmla="*/ 40 w 72"/>
                <a:gd name="T37" fmla="*/ 13 h 71"/>
                <a:gd name="T38" fmla="*/ 16 w 72"/>
                <a:gd name="T39" fmla="*/ 24 h 71"/>
                <a:gd name="T40" fmla="*/ 31 w 72"/>
                <a:gd name="T41" fmla="*/ 13 h 71"/>
                <a:gd name="T42" fmla="*/ 31 w 72"/>
                <a:gd name="T43" fmla="*/ 0 h 71"/>
                <a:gd name="T44" fmla="*/ 3 w 72"/>
                <a:gd name="T45" fmla="*/ 20 h 71"/>
                <a:gd name="T46" fmla="*/ 16 w 72"/>
                <a:gd name="T47" fmla="*/ 24 h 71"/>
                <a:gd name="T48" fmla="*/ 45 w 72"/>
                <a:gd name="T49" fmla="*/ 56 h 71"/>
                <a:gd name="T50" fmla="*/ 36 w 72"/>
                <a:gd name="T51" fmla="*/ 58 h 71"/>
                <a:gd name="T52" fmla="*/ 27 w 72"/>
                <a:gd name="T53" fmla="*/ 56 h 71"/>
                <a:gd name="T54" fmla="*/ 19 w 72"/>
                <a:gd name="T55" fmla="*/ 67 h 71"/>
                <a:gd name="T56" fmla="*/ 36 w 72"/>
                <a:gd name="T57" fmla="*/ 71 h 71"/>
                <a:gd name="T58" fmla="*/ 53 w 72"/>
                <a:gd name="T59" fmla="*/ 67 h 71"/>
                <a:gd name="T60" fmla="*/ 45 w 72"/>
                <a:gd name="T61" fmla="*/ 5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71">
                  <a:moveTo>
                    <a:pt x="14" y="35"/>
                  </a:moveTo>
                  <a:cubicBezTo>
                    <a:pt x="14" y="34"/>
                    <a:pt x="14" y="34"/>
                    <a:pt x="14" y="33"/>
                  </a:cubicBezTo>
                  <a:cubicBezTo>
                    <a:pt x="1" y="29"/>
                    <a:pt x="1" y="29"/>
                    <a:pt x="1" y="29"/>
                  </a:cubicBezTo>
                  <a:cubicBezTo>
                    <a:pt x="0" y="31"/>
                    <a:pt x="0" y="33"/>
                    <a:pt x="0" y="35"/>
                  </a:cubicBezTo>
                  <a:cubicBezTo>
                    <a:pt x="0" y="46"/>
                    <a:pt x="4" y="55"/>
                    <a:pt x="11" y="62"/>
                  </a:cubicBezTo>
                  <a:cubicBezTo>
                    <a:pt x="19" y="50"/>
                    <a:pt x="19" y="50"/>
                    <a:pt x="19" y="50"/>
                  </a:cubicBezTo>
                  <a:cubicBezTo>
                    <a:pt x="16" y="46"/>
                    <a:pt x="14" y="41"/>
                    <a:pt x="14" y="35"/>
                  </a:cubicBezTo>
                  <a:close/>
                  <a:moveTo>
                    <a:pt x="58" y="35"/>
                  </a:moveTo>
                  <a:cubicBezTo>
                    <a:pt x="58" y="41"/>
                    <a:pt x="56" y="46"/>
                    <a:pt x="53" y="50"/>
                  </a:cubicBezTo>
                  <a:cubicBezTo>
                    <a:pt x="61" y="62"/>
                    <a:pt x="61" y="62"/>
                    <a:pt x="61" y="62"/>
                  </a:cubicBezTo>
                  <a:cubicBezTo>
                    <a:pt x="68" y="55"/>
                    <a:pt x="72" y="46"/>
                    <a:pt x="72" y="35"/>
                  </a:cubicBezTo>
                  <a:cubicBezTo>
                    <a:pt x="72" y="33"/>
                    <a:pt x="72" y="31"/>
                    <a:pt x="71" y="29"/>
                  </a:cubicBezTo>
                  <a:cubicBezTo>
                    <a:pt x="58" y="33"/>
                    <a:pt x="58" y="33"/>
                    <a:pt x="58" y="33"/>
                  </a:cubicBezTo>
                  <a:cubicBezTo>
                    <a:pt x="58" y="34"/>
                    <a:pt x="58" y="34"/>
                    <a:pt x="58" y="35"/>
                  </a:cubicBezTo>
                  <a:close/>
                  <a:moveTo>
                    <a:pt x="40" y="13"/>
                  </a:moveTo>
                  <a:cubicBezTo>
                    <a:pt x="47" y="15"/>
                    <a:pt x="52" y="19"/>
                    <a:pt x="56" y="24"/>
                  </a:cubicBezTo>
                  <a:cubicBezTo>
                    <a:pt x="68" y="20"/>
                    <a:pt x="68" y="20"/>
                    <a:pt x="68" y="20"/>
                  </a:cubicBezTo>
                  <a:cubicBezTo>
                    <a:pt x="63" y="9"/>
                    <a:pt x="53" y="1"/>
                    <a:pt x="40" y="0"/>
                  </a:cubicBezTo>
                  <a:lnTo>
                    <a:pt x="40" y="13"/>
                  </a:lnTo>
                  <a:close/>
                  <a:moveTo>
                    <a:pt x="16" y="24"/>
                  </a:moveTo>
                  <a:cubicBezTo>
                    <a:pt x="20" y="19"/>
                    <a:pt x="25" y="15"/>
                    <a:pt x="31" y="13"/>
                  </a:cubicBezTo>
                  <a:cubicBezTo>
                    <a:pt x="31" y="0"/>
                    <a:pt x="31" y="0"/>
                    <a:pt x="31" y="0"/>
                  </a:cubicBezTo>
                  <a:cubicBezTo>
                    <a:pt x="19" y="1"/>
                    <a:pt x="9" y="9"/>
                    <a:pt x="3" y="20"/>
                  </a:cubicBezTo>
                  <a:lnTo>
                    <a:pt x="16" y="24"/>
                  </a:lnTo>
                  <a:close/>
                  <a:moveTo>
                    <a:pt x="45" y="56"/>
                  </a:moveTo>
                  <a:cubicBezTo>
                    <a:pt x="42" y="57"/>
                    <a:pt x="39" y="58"/>
                    <a:pt x="36" y="58"/>
                  </a:cubicBezTo>
                  <a:cubicBezTo>
                    <a:pt x="33" y="58"/>
                    <a:pt x="30" y="57"/>
                    <a:pt x="27" y="56"/>
                  </a:cubicBezTo>
                  <a:cubicBezTo>
                    <a:pt x="19" y="67"/>
                    <a:pt x="19" y="67"/>
                    <a:pt x="19" y="67"/>
                  </a:cubicBezTo>
                  <a:cubicBezTo>
                    <a:pt x="24" y="70"/>
                    <a:pt x="30" y="71"/>
                    <a:pt x="36" y="71"/>
                  </a:cubicBezTo>
                  <a:cubicBezTo>
                    <a:pt x="42" y="71"/>
                    <a:pt x="48" y="70"/>
                    <a:pt x="53" y="67"/>
                  </a:cubicBezTo>
                  <a:lnTo>
                    <a:pt x="45" y="56"/>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536" name="Freeform 178"/>
            <p:cNvSpPr>
              <a:spLocks noEditPoints="1"/>
            </p:cNvSpPr>
            <p:nvPr/>
          </p:nvSpPr>
          <p:spPr bwMode="auto">
            <a:xfrm>
              <a:off x="2762" y="463"/>
              <a:ext cx="97" cy="74"/>
            </a:xfrm>
            <a:custGeom>
              <a:avLst/>
              <a:gdLst>
                <a:gd name="T0" fmla="*/ 76 w 79"/>
                <a:gd name="T1" fmla="*/ 3 h 60"/>
                <a:gd name="T2" fmla="*/ 40 w 79"/>
                <a:gd name="T3" fmla="*/ 0 h 60"/>
                <a:gd name="T4" fmla="*/ 3 w 79"/>
                <a:gd name="T5" fmla="*/ 3 h 60"/>
                <a:gd name="T6" fmla="*/ 0 w 79"/>
                <a:gd name="T7" fmla="*/ 30 h 60"/>
                <a:gd name="T8" fmla="*/ 3 w 79"/>
                <a:gd name="T9" fmla="*/ 57 h 60"/>
                <a:gd name="T10" fmla="*/ 40 w 79"/>
                <a:gd name="T11" fmla="*/ 60 h 60"/>
                <a:gd name="T12" fmla="*/ 76 w 79"/>
                <a:gd name="T13" fmla="*/ 57 h 60"/>
                <a:gd name="T14" fmla="*/ 79 w 79"/>
                <a:gd name="T15" fmla="*/ 30 h 60"/>
                <a:gd name="T16" fmla="*/ 76 w 79"/>
                <a:gd name="T17" fmla="*/ 3 h 60"/>
                <a:gd name="T18" fmla="*/ 30 w 79"/>
                <a:gd name="T19" fmla="*/ 45 h 60"/>
                <a:gd name="T20" fmla="*/ 30 w 79"/>
                <a:gd name="T21" fmla="*/ 15 h 60"/>
                <a:gd name="T22" fmla="*/ 54 w 79"/>
                <a:gd name="T23" fmla="*/ 30 h 60"/>
                <a:gd name="T24" fmla="*/ 30 w 79"/>
                <a:gd name="T25" fmla="*/ 4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60">
                  <a:moveTo>
                    <a:pt x="76" y="3"/>
                  </a:moveTo>
                  <a:cubicBezTo>
                    <a:pt x="65" y="1"/>
                    <a:pt x="52" y="0"/>
                    <a:pt x="40" y="0"/>
                  </a:cubicBezTo>
                  <a:cubicBezTo>
                    <a:pt x="27" y="0"/>
                    <a:pt x="14" y="1"/>
                    <a:pt x="3" y="3"/>
                  </a:cubicBezTo>
                  <a:cubicBezTo>
                    <a:pt x="1" y="11"/>
                    <a:pt x="0" y="20"/>
                    <a:pt x="0" y="30"/>
                  </a:cubicBezTo>
                  <a:cubicBezTo>
                    <a:pt x="0" y="40"/>
                    <a:pt x="1" y="49"/>
                    <a:pt x="3" y="57"/>
                  </a:cubicBezTo>
                  <a:cubicBezTo>
                    <a:pt x="14" y="59"/>
                    <a:pt x="27" y="60"/>
                    <a:pt x="40" y="60"/>
                  </a:cubicBezTo>
                  <a:cubicBezTo>
                    <a:pt x="52" y="60"/>
                    <a:pt x="65" y="59"/>
                    <a:pt x="76" y="57"/>
                  </a:cubicBezTo>
                  <a:cubicBezTo>
                    <a:pt x="78" y="49"/>
                    <a:pt x="79" y="40"/>
                    <a:pt x="79" y="30"/>
                  </a:cubicBezTo>
                  <a:cubicBezTo>
                    <a:pt x="79" y="20"/>
                    <a:pt x="78" y="11"/>
                    <a:pt x="76" y="3"/>
                  </a:cubicBezTo>
                  <a:close/>
                  <a:moveTo>
                    <a:pt x="30" y="45"/>
                  </a:moveTo>
                  <a:cubicBezTo>
                    <a:pt x="30" y="15"/>
                    <a:pt x="30" y="15"/>
                    <a:pt x="30" y="15"/>
                  </a:cubicBezTo>
                  <a:cubicBezTo>
                    <a:pt x="54" y="30"/>
                    <a:pt x="54" y="30"/>
                    <a:pt x="54" y="30"/>
                  </a:cubicBezTo>
                  <a:lnTo>
                    <a:pt x="30" y="45"/>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537" name="Freeform 179"/>
            <p:cNvSpPr>
              <a:spLocks noEditPoints="1"/>
            </p:cNvSpPr>
            <p:nvPr/>
          </p:nvSpPr>
          <p:spPr bwMode="auto">
            <a:xfrm>
              <a:off x="3300" y="914"/>
              <a:ext cx="73" cy="71"/>
            </a:xfrm>
            <a:custGeom>
              <a:avLst/>
              <a:gdLst>
                <a:gd name="T0" fmla="*/ 30 w 59"/>
                <a:gd name="T1" fmla="*/ 0 h 58"/>
                <a:gd name="T2" fmla="*/ 0 w 59"/>
                <a:gd name="T3" fmla="*/ 29 h 58"/>
                <a:gd name="T4" fmla="*/ 30 w 59"/>
                <a:gd name="T5" fmla="*/ 58 h 58"/>
                <a:gd name="T6" fmla="*/ 59 w 59"/>
                <a:gd name="T7" fmla="*/ 29 h 58"/>
                <a:gd name="T8" fmla="*/ 30 w 59"/>
                <a:gd name="T9" fmla="*/ 0 h 58"/>
                <a:gd name="T10" fmla="*/ 47 w 59"/>
                <a:gd name="T11" fmla="*/ 25 h 58"/>
                <a:gd name="T12" fmla="*/ 31 w 59"/>
                <a:gd name="T13" fmla="*/ 47 h 58"/>
                <a:gd name="T14" fmla="*/ 24 w 59"/>
                <a:gd name="T15" fmla="*/ 44 h 58"/>
                <a:gd name="T16" fmla="*/ 18 w 59"/>
                <a:gd name="T17" fmla="*/ 26 h 58"/>
                <a:gd name="T18" fmla="*/ 14 w 59"/>
                <a:gd name="T19" fmla="*/ 28 h 58"/>
                <a:gd name="T20" fmla="*/ 12 w 59"/>
                <a:gd name="T21" fmla="*/ 26 h 58"/>
                <a:gd name="T22" fmla="*/ 23 w 59"/>
                <a:gd name="T23" fmla="*/ 18 h 58"/>
                <a:gd name="T24" fmla="*/ 29 w 59"/>
                <a:gd name="T25" fmla="*/ 30 h 58"/>
                <a:gd name="T26" fmla="*/ 32 w 59"/>
                <a:gd name="T27" fmla="*/ 37 h 58"/>
                <a:gd name="T28" fmla="*/ 36 w 59"/>
                <a:gd name="T29" fmla="*/ 30 h 58"/>
                <a:gd name="T30" fmla="*/ 32 w 59"/>
                <a:gd name="T31" fmla="*/ 26 h 58"/>
                <a:gd name="T32" fmla="*/ 47 w 59"/>
                <a:gd name="T33" fmla="*/ 2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 h="58">
                  <a:moveTo>
                    <a:pt x="30" y="0"/>
                  </a:moveTo>
                  <a:cubicBezTo>
                    <a:pt x="14" y="0"/>
                    <a:pt x="0" y="13"/>
                    <a:pt x="0" y="29"/>
                  </a:cubicBezTo>
                  <a:cubicBezTo>
                    <a:pt x="0" y="45"/>
                    <a:pt x="14" y="58"/>
                    <a:pt x="30" y="58"/>
                  </a:cubicBezTo>
                  <a:cubicBezTo>
                    <a:pt x="46" y="58"/>
                    <a:pt x="59" y="45"/>
                    <a:pt x="59" y="29"/>
                  </a:cubicBezTo>
                  <a:cubicBezTo>
                    <a:pt x="59" y="13"/>
                    <a:pt x="46" y="0"/>
                    <a:pt x="30" y="0"/>
                  </a:cubicBezTo>
                  <a:close/>
                  <a:moveTo>
                    <a:pt x="47" y="25"/>
                  </a:moveTo>
                  <a:cubicBezTo>
                    <a:pt x="45" y="36"/>
                    <a:pt x="34" y="45"/>
                    <a:pt x="31" y="47"/>
                  </a:cubicBezTo>
                  <a:cubicBezTo>
                    <a:pt x="28" y="49"/>
                    <a:pt x="25" y="46"/>
                    <a:pt x="24" y="44"/>
                  </a:cubicBezTo>
                  <a:cubicBezTo>
                    <a:pt x="22" y="42"/>
                    <a:pt x="19" y="28"/>
                    <a:pt x="18" y="26"/>
                  </a:cubicBezTo>
                  <a:cubicBezTo>
                    <a:pt x="17" y="25"/>
                    <a:pt x="14" y="28"/>
                    <a:pt x="14" y="28"/>
                  </a:cubicBezTo>
                  <a:cubicBezTo>
                    <a:pt x="12" y="26"/>
                    <a:pt x="12" y="26"/>
                    <a:pt x="12" y="26"/>
                  </a:cubicBezTo>
                  <a:cubicBezTo>
                    <a:pt x="12" y="26"/>
                    <a:pt x="18" y="19"/>
                    <a:pt x="23" y="18"/>
                  </a:cubicBezTo>
                  <a:cubicBezTo>
                    <a:pt x="28" y="17"/>
                    <a:pt x="28" y="25"/>
                    <a:pt x="29" y="30"/>
                  </a:cubicBezTo>
                  <a:cubicBezTo>
                    <a:pt x="30" y="34"/>
                    <a:pt x="31" y="37"/>
                    <a:pt x="32" y="37"/>
                  </a:cubicBezTo>
                  <a:cubicBezTo>
                    <a:pt x="33" y="37"/>
                    <a:pt x="34" y="34"/>
                    <a:pt x="36" y="30"/>
                  </a:cubicBezTo>
                  <a:cubicBezTo>
                    <a:pt x="39" y="27"/>
                    <a:pt x="36" y="23"/>
                    <a:pt x="32" y="26"/>
                  </a:cubicBezTo>
                  <a:cubicBezTo>
                    <a:pt x="34" y="16"/>
                    <a:pt x="49" y="14"/>
                    <a:pt x="47" y="25"/>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538" name="Freeform 180"/>
            <p:cNvSpPr>
              <a:spLocks/>
            </p:cNvSpPr>
            <p:nvPr/>
          </p:nvSpPr>
          <p:spPr bwMode="auto">
            <a:xfrm>
              <a:off x="2182" y="429"/>
              <a:ext cx="92" cy="92"/>
            </a:xfrm>
            <a:custGeom>
              <a:avLst/>
              <a:gdLst>
                <a:gd name="T0" fmla="*/ 23 w 75"/>
                <a:gd name="T1" fmla="*/ 14 h 75"/>
                <a:gd name="T2" fmla="*/ 75 w 75"/>
                <a:gd name="T3" fmla="*/ 0 h 75"/>
                <a:gd name="T4" fmla="*/ 75 w 75"/>
                <a:gd name="T5" fmla="*/ 5 h 75"/>
                <a:gd name="T6" fmla="*/ 75 w 75"/>
                <a:gd name="T7" fmla="*/ 14 h 75"/>
                <a:gd name="T8" fmla="*/ 75 w 75"/>
                <a:gd name="T9" fmla="*/ 54 h 75"/>
                <a:gd name="T10" fmla="*/ 59 w 75"/>
                <a:gd name="T11" fmla="*/ 66 h 75"/>
                <a:gd name="T12" fmla="*/ 42 w 75"/>
                <a:gd name="T13" fmla="*/ 54 h 75"/>
                <a:gd name="T14" fmla="*/ 59 w 75"/>
                <a:gd name="T15" fmla="*/ 43 h 75"/>
                <a:gd name="T16" fmla="*/ 66 w 75"/>
                <a:gd name="T17" fmla="*/ 44 h 75"/>
                <a:gd name="T18" fmla="*/ 66 w 75"/>
                <a:gd name="T19" fmla="*/ 19 h 75"/>
                <a:gd name="T20" fmla="*/ 33 w 75"/>
                <a:gd name="T21" fmla="*/ 28 h 75"/>
                <a:gd name="T22" fmla="*/ 33 w 75"/>
                <a:gd name="T23" fmla="*/ 64 h 75"/>
                <a:gd name="T24" fmla="*/ 16 w 75"/>
                <a:gd name="T25" fmla="*/ 75 h 75"/>
                <a:gd name="T26" fmla="*/ 0 w 75"/>
                <a:gd name="T27" fmla="*/ 64 h 75"/>
                <a:gd name="T28" fmla="*/ 16 w 75"/>
                <a:gd name="T29" fmla="*/ 52 h 75"/>
                <a:gd name="T30" fmla="*/ 23 w 75"/>
                <a:gd name="T31" fmla="*/ 53 h 75"/>
                <a:gd name="T32" fmla="*/ 23 w 75"/>
                <a:gd name="T33" fmla="*/ 28 h 75"/>
                <a:gd name="T34" fmla="*/ 23 w 75"/>
                <a:gd name="T35" fmla="*/ 1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75">
                  <a:moveTo>
                    <a:pt x="23" y="14"/>
                  </a:moveTo>
                  <a:cubicBezTo>
                    <a:pt x="75" y="0"/>
                    <a:pt x="75" y="0"/>
                    <a:pt x="75" y="0"/>
                  </a:cubicBezTo>
                  <a:cubicBezTo>
                    <a:pt x="75" y="5"/>
                    <a:pt x="75" y="5"/>
                    <a:pt x="75" y="5"/>
                  </a:cubicBezTo>
                  <a:cubicBezTo>
                    <a:pt x="75" y="14"/>
                    <a:pt x="75" y="14"/>
                    <a:pt x="75" y="14"/>
                  </a:cubicBezTo>
                  <a:cubicBezTo>
                    <a:pt x="75" y="54"/>
                    <a:pt x="75" y="54"/>
                    <a:pt x="75" y="54"/>
                  </a:cubicBezTo>
                  <a:cubicBezTo>
                    <a:pt x="75" y="61"/>
                    <a:pt x="68" y="66"/>
                    <a:pt x="59" y="66"/>
                  </a:cubicBezTo>
                  <a:cubicBezTo>
                    <a:pt x="50" y="66"/>
                    <a:pt x="42" y="61"/>
                    <a:pt x="42" y="54"/>
                  </a:cubicBezTo>
                  <a:cubicBezTo>
                    <a:pt x="42" y="48"/>
                    <a:pt x="50" y="43"/>
                    <a:pt x="59" y="43"/>
                  </a:cubicBezTo>
                  <a:cubicBezTo>
                    <a:pt x="61" y="43"/>
                    <a:pt x="64" y="43"/>
                    <a:pt x="66" y="44"/>
                  </a:cubicBezTo>
                  <a:cubicBezTo>
                    <a:pt x="66" y="19"/>
                    <a:pt x="66" y="19"/>
                    <a:pt x="66" y="19"/>
                  </a:cubicBezTo>
                  <a:cubicBezTo>
                    <a:pt x="33" y="28"/>
                    <a:pt x="33" y="28"/>
                    <a:pt x="33" y="28"/>
                  </a:cubicBezTo>
                  <a:cubicBezTo>
                    <a:pt x="33" y="64"/>
                    <a:pt x="33" y="64"/>
                    <a:pt x="33" y="64"/>
                  </a:cubicBezTo>
                  <a:cubicBezTo>
                    <a:pt x="33" y="70"/>
                    <a:pt x="25" y="75"/>
                    <a:pt x="16" y="75"/>
                  </a:cubicBezTo>
                  <a:cubicBezTo>
                    <a:pt x="7" y="75"/>
                    <a:pt x="0" y="70"/>
                    <a:pt x="0" y="64"/>
                  </a:cubicBezTo>
                  <a:cubicBezTo>
                    <a:pt x="0" y="57"/>
                    <a:pt x="7" y="52"/>
                    <a:pt x="16" y="52"/>
                  </a:cubicBezTo>
                  <a:cubicBezTo>
                    <a:pt x="19" y="52"/>
                    <a:pt x="21" y="52"/>
                    <a:pt x="23" y="53"/>
                  </a:cubicBezTo>
                  <a:cubicBezTo>
                    <a:pt x="23" y="28"/>
                    <a:pt x="23" y="28"/>
                    <a:pt x="23" y="28"/>
                  </a:cubicBezTo>
                  <a:lnTo>
                    <a:pt x="23" y="14"/>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539" name="Freeform 181"/>
            <p:cNvSpPr>
              <a:spLocks noEditPoints="1"/>
            </p:cNvSpPr>
            <p:nvPr/>
          </p:nvSpPr>
          <p:spPr bwMode="auto">
            <a:xfrm>
              <a:off x="1044" y="1151"/>
              <a:ext cx="67" cy="68"/>
            </a:xfrm>
            <a:custGeom>
              <a:avLst/>
              <a:gdLst>
                <a:gd name="T0" fmla="*/ 46 w 55"/>
                <a:gd name="T1" fmla="*/ 0 h 55"/>
                <a:gd name="T2" fmla="*/ 9 w 55"/>
                <a:gd name="T3" fmla="*/ 1 h 55"/>
                <a:gd name="T4" fmla="*/ 0 w 55"/>
                <a:gd name="T5" fmla="*/ 10 h 55"/>
                <a:gd name="T6" fmla="*/ 0 w 55"/>
                <a:gd name="T7" fmla="*/ 46 h 55"/>
                <a:gd name="T8" fmla="*/ 9 w 55"/>
                <a:gd name="T9" fmla="*/ 55 h 55"/>
                <a:gd name="T10" fmla="*/ 46 w 55"/>
                <a:gd name="T11" fmla="*/ 55 h 55"/>
                <a:gd name="T12" fmla="*/ 55 w 55"/>
                <a:gd name="T13" fmla="*/ 46 h 55"/>
                <a:gd name="T14" fmla="*/ 55 w 55"/>
                <a:gd name="T15" fmla="*/ 9 h 55"/>
                <a:gd name="T16" fmla="*/ 46 w 55"/>
                <a:gd name="T17" fmla="*/ 0 h 55"/>
                <a:gd name="T18" fmla="*/ 18 w 55"/>
                <a:gd name="T19" fmla="*/ 25 h 55"/>
                <a:gd name="T20" fmla="*/ 37 w 55"/>
                <a:gd name="T21" fmla="*/ 24 h 55"/>
                <a:gd name="T22" fmla="*/ 38 w 55"/>
                <a:gd name="T23" fmla="*/ 28 h 55"/>
                <a:gd name="T24" fmla="*/ 28 w 55"/>
                <a:gd name="T25" fmla="*/ 38 h 55"/>
                <a:gd name="T26" fmla="*/ 17 w 55"/>
                <a:gd name="T27" fmla="*/ 28 h 55"/>
                <a:gd name="T28" fmla="*/ 18 w 55"/>
                <a:gd name="T29" fmla="*/ 25 h 55"/>
                <a:gd name="T30" fmla="*/ 48 w 55"/>
                <a:gd name="T31" fmla="*/ 24 h 55"/>
                <a:gd name="T32" fmla="*/ 48 w 55"/>
                <a:gd name="T33" fmla="*/ 38 h 55"/>
                <a:gd name="T34" fmla="*/ 48 w 55"/>
                <a:gd name="T35" fmla="*/ 45 h 55"/>
                <a:gd name="T36" fmla="*/ 45 w 55"/>
                <a:gd name="T37" fmla="*/ 48 h 55"/>
                <a:gd name="T38" fmla="*/ 11 w 55"/>
                <a:gd name="T39" fmla="*/ 49 h 55"/>
                <a:gd name="T40" fmla="*/ 7 w 55"/>
                <a:gd name="T41" fmla="*/ 45 h 55"/>
                <a:gd name="T42" fmla="*/ 7 w 55"/>
                <a:gd name="T43" fmla="*/ 38 h 55"/>
                <a:gd name="T44" fmla="*/ 7 w 55"/>
                <a:gd name="T45" fmla="*/ 25 h 55"/>
                <a:gd name="T46" fmla="*/ 7 w 55"/>
                <a:gd name="T47" fmla="*/ 25 h 55"/>
                <a:gd name="T48" fmla="*/ 12 w 55"/>
                <a:gd name="T49" fmla="*/ 25 h 55"/>
                <a:gd name="T50" fmla="*/ 12 w 55"/>
                <a:gd name="T51" fmla="*/ 28 h 55"/>
                <a:gd name="T52" fmla="*/ 28 w 55"/>
                <a:gd name="T53" fmla="*/ 43 h 55"/>
                <a:gd name="T54" fmla="*/ 43 w 55"/>
                <a:gd name="T55" fmla="*/ 28 h 55"/>
                <a:gd name="T56" fmla="*/ 43 w 55"/>
                <a:gd name="T57" fmla="*/ 24 h 55"/>
                <a:gd name="T58" fmla="*/ 48 w 55"/>
                <a:gd name="T59" fmla="*/ 24 h 55"/>
                <a:gd name="T60" fmla="*/ 48 w 55"/>
                <a:gd name="T61" fmla="*/ 12 h 55"/>
                <a:gd name="T62" fmla="*/ 46 w 55"/>
                <a:gd name="T63" fmla="*/ 14 h 55"/>
                <a:gd name="T64" fmla="*/ 43 w 55"/>
                <a:gd name="T65" fmla="*/ 14 h 55"/>
                <a:gd name="T66" fmla="*/ 41 w 55"/>
                <a:gd name="T67" fmla="*/ 12 h 55"/>
                <a:gd name="T68" fmla="*/ 41 w 55"/>
                <a:gd name="T69" fmla="*/ 9 h 55"/>
                <a:gd name="T70" fmla="*/ 43 w 55"/>
                <a:gd name="T71" fmla="*/ 7 h 55"/>
                <a:gd name="T72" fmla="*/ 46 w 55"/>
                <a:gd name="T73" fmla="*/ 7 h 55"/>
                <a:gd name="T74" fmla="*/ 48 w 55"/>
                <a:gd name="T75" fmla="*/ 9 h 55"/>
                <a:gd name="T76" fmla="*/ 48 w 55"/>
                <a:gd name="T77" fmla="*/ 1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 h="55">
                  <a:moveTo>
                    <a:pt x="46" y="0"/>
                  </a:moveTo>
                  <a:cubicBezTo>
                    <a:pt x="9" y="1"/>
                    <a:pt x="9" y="1"/>
                    <a:pt x="9" y="1"/>
                  </a:cubicBezTo>
                  <a:cubicBezTo>
                    <a:pt x="4" y="1"/>
                    <a:pt x="0" y="5"/>
                    <a:pt x="0" y="10"/>
                  </a:cubicBezTo>
                  <a:cubicBezTo>
                    <a:pt x="0" y="46"/>
                    <a:pt x="0" y="46"/>
                    <a:pt x="0" y="46"/>
                  </a:cubicBezTo>
                  <a:cubicBezTo>
                    <a:pt x="0" y="51"/>
                    <a:pt x="4" y="55"/>
                    <a:pt x="9" y="55"/>
                  </a:cubicBezTo>
                  <a:cubicBezTo>
                    <a:pt x="46" y="55"/>
                    <a:pt x="46" y="55"/>
                    <a:pt x="46" y="55"/>
                  </a:cubicBezTo>
                  <a:cubicBezTo>
                    <a:pt x="51" y="55"/>
                    <a:pt x="55" y="51"/>
                    <a:pt x="55" y="46"/>
                  </a:cubicBezTo>
                  <a:cubicBezTo>
                    <a:pt x="55" y="9"/>
                    <a:pt x="55" y="9"/>
                    <a:pt x="55" y="9"/>
                  </a:cubicBezTo>
                  <a:cubicBezTo>
                    <a:pt x="55" y="4"/>
                    <a:pt x="51" y="0"/>
                    <a:pt x="46" y="0"/>
                  </a:cubicBezTo>
                  <a:close/>
                  <a:moveTo>
                    <a:pt x="18" y="25"/>
                  </a:moveTo>
                  <a:cubicBezTo>
                    <a:pt x="37" y="24"/>
                    <a:pt x="37" y="24"/>
                    <a:pt x="37" y="24"/>
                  </a:cubicBezTo>
                  <a:cubicBezTo>
                    <a:pt x="38" y="25"/>
                    <a:pt x="38" y="27"/>
                    <a:pt x="38" y="28"/>
                  </a:cubicBezTo>
                  <a:cubicBezTo>
                    <a:pt x="38" y="34"/>
                    <a:pt x="33" y="38"/>
                    <a:pt x="28" y="38"/>
                  </a:cubicBezTo>
                  <a:cubicBezTo>
                    <a:pt x="22" y="38"/>
                    <a:pt x="17" y="34"/>
                    <a:pt x="17" y="28"/>
                  </a:cubicBezTo>
                  <a:cubicBezTo>
                    <a:pt x="17" y="27"/>
                    <a:pt x="17" y="26"/>
                    <a:pt x="18" y="25"/>
                  </a:cubicBezTo>
                  <a:close/>
                  <a:moveTo>
                    <a:pt x="48" y="24"/>
                  </a:moveTo>
                  <a:cubicBezTo>
                    <a:pt x="48" y="38"/>
                    <a:pt x="48" y="38"/>
                    <a:pt x="48" y="38"/>
                  </a:cubicBezTo>
                  <a:cubicBezTo>
                    <a:pt x="48" y="45"/>
                    <a:pt x="48" y="45"/>
                    <a:pt x="48" y="45"/>
                  </a:cubicBezTo>
                  <a:cubicBezTo>
                    <a:pt x="48" y="47"/>
                    <a:pt x="47" y="48"/>
                    <a:pt x="45" y="48"/>
                  </a:cubicBezTo>
                  <a:cubicBezTo>
                    <a:pt x="11" y="49"/>
                    <a:pt x="11" y="49"/>
                    <a:pt x="11" y="49"/>
                  </a:cubicBezTo>
                  <a:cubicBezTo>
                    <a:pt x="9" y="49"/>
                    <a:pt x="7" y="47"/>
                    <a:pt x="7" y="45"/>
                  </a:cubicBezTo>
                  <a:cubicBezTo>
                    <a:pt x="7" y="38"/>
                    <a:pt x="7" y="38"/>
                    <a:pt x="7" y="38"/>
                  </a:cubicBezTo>
                  <a:cubicBezTo>
                    <a:pt x="7" y="25"/>
                    <a:pt x="7" y="25"/>
                    <a:pt x="7" y="25"/>
                  </a:cubicBezTo>
                  <a:cubicBezTo>
                    <a:pt x="7" y="25"/>
                    <a:pt x="7" y="25"/>
                    <a:pt x="7" y="25"/>
                  </a:cubicBezTo>
                  <a:cubicBezTo>
                    <a:pt x="12" y="25"/>
                    <a:pt x="12" y="25"/>
                    <a:pt x="12" y="25"/>
                  </a:cubicBezTo>
                  <a:cubicBezTo>
                    <a:pt x="12" y="26"/>
                    <a:pt x="12" y="27"/>
                    <a:pt x="12" y="28"/>
                  </a:cubicBezTo>
                  <a:cubicBezTo>
                    <a:pt x="12" y="37"/>
                    <a:pt x="19" y="43"/>
                    <a:pt x="28" y="43"/>
                  </a:cubicBezTo>
                  <a:cubicBezTo>
                    <a:pt x="36" y="43"/>
                    <a:pt x="43" y="36"/>
                    <a:pt x="43" y="28"/>
                  </a:cubicBezTo>
                  <a:cubicBezTo>
                    <a:pt x="43" y="27"/>
                    <a:pt x="43" y="25"/>
                    <a:pt x="43" y="24"/>
                  </a:cubicBezTo>
                  <a:cubicBezTo>
                    <a:pt x="48" y="24"/>
                    <a:pt x="48" y="24"/>
                    <a:pt x="48" y="24"/>
                  </a:cubicBezTo>
                  <a:close/>
                  <a:moveTo>
                    <a:pt x="48" y="12"/>
                  </a:moveTo>
                  <a:cubicBezTo>
                    <a:pt x="48" y="13"/>
                    <a:pt x="47" y="14"/>
                    <a:pt x="46" y="14"/>
                  </a:cubicBezTo>
                  <a:cubicBezTo>
                    <a:pt x="43" y="14"/>
                    <a:pt x="43" y="14"/>
                    <a:pt x="43" y="14"/>
                  </a:cubicBezTo>
                  <a:cubicBezTo>
                    <a:pt x="42" y="14"/>
                    <a:pt x="41" y="13"/>
                    <a:pt x="41" y="12"/>
                  </a:cubicBezTo>
                  <a:cubicBezTo>
                    <a:pt x="41" y="9"/>
                    <a:pt x="41" y="9"/>
                    <a:pt x="41" y="9"/>
                  </a:cubicBezTo>
                  <a:cubicBezTo>
                    <a:pt x="41" y="8"/>
                    <a:pt x="42" y="7"/>
                    <a:pt x="43" y="7"/>
                  </a:cubicBezTo>
                  <a:cubicBezTo>
                    <a:pt x="46" y="7"/>
                    <a:pt x="46" y="7"/>
                    <a:pt x="46" y="7"/>
                  </a:cubicBezTo>
                  <a:cubicBezTo>
                    <a:pt x="47" y="7"/>
                    <a:pt x="48" y="8"/>
                    <a:pt x="48" y="9"/>
                  </a:cubicBezTo>
                  <a:lnTo>
                    <a:pt x="48" y="12"/>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540" name="Freeform 182"/>
            <p:cNvSpPr>
              <a:spLocks noEditPoints="1"/>
            </p:cNvSpPr>
            <p:nvPr/>
          </p:nvSpPr>
          <p:spPr bwMode="auto">
            <a:xfrm>
              <a:off x="1237" y="1"/>
              <a:ext cx="64" cy="55"/>
            </a:xfrm>
            <a:custGeom>
              <a:avLst/>
              <a:gdLst>
                <a:gd name="T0" fmla="*/ 52 w 52"/>
                <a:gd name="T1" fmla="*/ 14 h 45"/>
                <a:gd name="T2" fmla="*/ 37 w 52"/>
                <a:gd name="T3" fmla="*/ 0 h 45"/>
                <a:gd name="T4" fmla="*/ 26 w 52"/>
                <a:gd name="T5" fmla="*/ 5 h 45"/>
                <a:gd name="T6" fmla="*/ 15 w 52"/>
                <a:gd name="T7" fmla="*/ 0 h 45"/>
                <a:gd name="T8" fmla="*/ 0 w 52"/>
                <a:gd name="T9" fmla="*/ 14 h 45"/>
                <a:gd name="T10" fmla="*/ 5 w 52"/>
                <a:gd name="T11" fmla="*/ 25 h 45"/>
                <a:gd name="T12" fmla="*/ 5 w 52"/>
                <a:gd name="T13" fmla="*/ 25 h 45"/>
                <a:gd name="T14" fmla="*/ 21 w 52"/>
                <a:gd name="T15" fmla="*/ 42 h 45"/>
                <a:gd name="T16" fmla="*/ 26 w 52"/>
                <a:gd name="T17" fmla="*/ 45 h 45"/>
                <a:gd name="T18" fmla="*/ 31 w 52"/>
                <a:gd name="T19" fmla="*/ 42 h 45"/>
                <a:gd name="T20" fmla="*/ 47 w 52"/>
                <a:gd name="T21" fmla="*/ 25 h 45"/>
                <a:gd name="T22" fmla="*/ 47 w 52"/>
                <a:gd name="T23" fmla="*/ 25 h 45"/>
                <a:gd name="T24" fmla="*/ 52 w 52"/>
                <a:gd name="T25" fmla="*/ 14 h 45"/>
                <a:gd name="T26" fmla="*/ 43 w 52"/>
                <a:gd name="T27" fmla="*/ 21 h 45"/>
                <a:gd name="T28" fmla="*/ 27 w 52"/>
                <a:gd name="T29" fmla="*/ 37 h 45"/>
                <a:gd name="T30" fmla="*/ 26 w 52"/>
                <a:gd name="T31" fmla="*/ 37 h 45"/>
                <a:gd name="T32" fmla="*/ 26 w 52"/>
                <a:gd name="T33" fmla="*/ 37 h 45"/>
                <a:gd name="T34" fmla="*/ 10 w 52"/>
                <a:gd name="T35" fmla="*/ 21 h 45"/>
                <a:gd name="T36" fmla="*/ 7 w 52"/>
                <a:gd name="T37" fmla="*/ 14 h 45"/>
                <a:gd name="T38" fmla="*/ 15 w 52"/>
                <a:gd name="T39" fmla="*/ 6 h 45"/>
                <a:gd name="T40" fmla="*/ 22 w 52"/>
                <a:gd name="T41" fmla="*/ 9 h 45"/>
                <a:gd name="T42" fmla="*/ 26 w 52"/>
                <a:gd name="T43" fmla="*/ 14 h 45"/>
                <a:gd name="T44" fmla="*/ 31 w 52"/>
                <a:gd name="T45" fmla="*/ 9 h 45"/>
                <a:gd name="T46" fmla="*/ 37 w 52"/>
                <a:gd name="T47" fmla="*/ 6 h 45"/>
                <a:gd name="T48" fmla="*/ 46 w 52"/>
                <a:gd name="T49" fmla="*/ 14 h 45"/>
                <a:gd name="T50" fmla="*/ 43 w 52"/>
                <a:gd name="T51"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 h="45">
                  <a:moveTo>
                    <a:pt x="52" y="14"/>
                  </a:moveTo>
                  <a:cubicBezTo>
                    <a:pt x="52" y="6"/>
                    <a:pt x="46" y="0"/>
                    <a:pt x="37" y="0"/>
                  </a:cubicBezTo>
                  <a:cubicBezTo>
                    <a:pt x="33" y="0"/>
                    <a:pt x="29" y="2"/>
                    <a:pt x="26" y="5"/>
                  </a:cubicBezTo>
                  <a:cubicBezTo>
                    <a:pt x="24" y="2"/>
                    <a:pt x="20" y="0"/>
                    <a:pt x="15" y="0"/>
                  </a:cubicBezTo>
                  <a:cubicBezTo>
                    <a:pt x="7" y="0"/>
                    <a:pt x="0" y="6"/>
                    <a:pt x="0" y="14"/>
                  </a:cubicBezTo>
                  <a:cubicBezTo>
                    <a:pt x="0" y="19"/>
                    <a:pt x="2" y="23"/>
                    <a:pt x="5" y="25"/>
                  </a:cubicBezTo>
                  <a:cubicBezTo>
                    <a:pt x="5" y="25"/>
                    <a:pt x="5" y="25"/>
                    <a:pt x="5" y="25"/>
                  </a:cubicBezTo>
                  <a:cubicBezTo>
                    <a:pt x="21" y="42"/>
                    <a:pt x="21" y="42"/>
                    <a:pt x="21" y="42"/>
                  </a:cubicBezTo>
                  <a:cubicBezTo>
                    <a:pt x="23" y="43"/>
                    <a:pt x="25" y="45"/>
                    <a:pt x="26" y="45"/>
                  </a:cubicBezTo>
                  <a:cubicBezTo>
                    <a:pt x="28" y="45"/>
                    <a:pt x="30" y="43"/>
                    <a:pt x="31" y="42"/>
                  </a:cubicBezTo>
                  <a:cubicBezTo>
                    <a:pt x="47" y="25"/>
                    <a:pt x="47" y="25"/>
                    <a:pt x="47" y="25"/>
                  </a:cubicBezTo>
                  <a:cubicBezTo>
                    <a:pt x="47" y="25"/>
                    <a:pt x="47" y="25"/>
                    <a:pt x="47" y="25"/>
                  </a:cubicBezTo>
                  <a:cubicBezTo>
                    <a:pt x="50" y="23"/>
                    <a:pt x="52" y="19"/>
                    <a:pt x="52" y="14"/>
                  </a:cubicBezTo>
                  <a:close/>
                  <a:moveTo>
                    <a:pt x="43" y="21"/>
                  </a:moveTo>
                  <a:cubicBezTo>
                    <a:pt x="27" y="37"/>
                    <a:pt x="27" y="37"/>
                    <a:pt x="27" y="37"/>
                  </a:cubicBezTo>
                  <a:cubicBezTo>
                    <a:pt x="27" y="37"/>
                    <a:pt x="26" y="37"/>
                    <a:pt x="26" y="37"/>
                  </a:cubicBezTo>
                  <a:cubicBezTo>
                    <a:pt x="26" y="37"/>
                    <a:pt x="26" y="37"/>
                    <a:pt x="26" y="37"/>
                  </a:cubicBezTo>
                  <a:cubicBezTo>
                    <a:pt x="10" y="21"/>
                    <a:pt x="10" y="21"/>
                    <a:pt x="10" y="21"/>
                  </a:cubicBezTo>
                  <a:cubicBezTo>
                    <a:pt x="8" y="19"/>
                    <a:pt x="7" y="17"/>
                    <a:pt x="7" y="14"/>
                  </a:cubicBezTo>
                  <a:cubicBezTo>
                    <a:pt x="7" y="10"/>
                    <a:pt x="11" y="6"/>
                    <a:pt x="15" y="6"/>
                  </a:cubicBezTo>
                  <a:cubicBezTo>
                    <a:pt x="18" y="6"/>
                    <a:pt x="20" y="7"/>
                    <a:pt x="22" y="9"/>
                  </a:cubicBezTo>
                  <a:cubicBezTo>
                    <a:pt x="26" y="14"/>
                    <a:pt x="26" y="14"/>
                    <a:pt x="26" y="14"/>
                  </a:cubicBezTo>
                  <a:cubicBezTo>
                    <a:pt x="31" y="9"/>
                    <a:pt x="31" y="9"/>
                    <a:pt x="31" y="9"/>
                  </a:cubicBezTo>
                  <a:cubicBezTo>
                    <a:pt x="33" y="7"/>
                    <a:pt x="35" y="6"/>
                    <a:pt x="37" y="6"/>
                  </a:cubicBezTo>
                  <a:cubicBezTo>
                    <a:pt x="42" y="6"/>
                    <a:pt x="46" y="10"/>
                    <a:pt x="46" y="14"/>
                  </a:cubicBezTo>
                  <a:cubicBezTo>
                    <a:pt x="46" y="17"/>
                    <a:pt x="45" y="19"/>
                    <a:pt x="43" y="21"/>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541" name="Freeform 183"/>
            <p:cNvSpPr>
              <a:spLocks noEditPoints="1"/>
            </p:cNvSpPr>
            <p:nvPr/>
          </p:nvSpPr>
          <p:spPr bwMode="auto">
            <a:xfrm>
              <a:off x="1615" y="383"/>
              <a:ext cx="101" cy="102"/>
            </a:xfrm>
            <a:custGeom>
              <a:avLst/>
              <a:gdLst>
                <a:gd name="T0" fmla="*/ 79 w 82"/>
                <a:gd name="T1" fmla="*/ 70 h 83"/>
                <a:gd name="T2" fmla="*/ 59 w 82"/>
                <a:gd name="T3" fmla="*/ 53 h 83"/>
                <a:gd name="T4" fmla="*/ 54 w 82"/>
                <a:gd name="T5" fmla="*/ 51 h 83"/>
                <a:gd name="T6" fmla="*/ 61 w 82"/>
                <a:gd name="T7" fmla="*/ 31 h 83"/>
                <a:gd name="T8" fmla="*/ 30 w 82"/>
                <a:gd name="T9" fmla="*/ 0 h 83"/>
                <a:gd name="T10" fmla="*/ 0 w 82"/>
                <a:gd name="T11" fmla="*/ 31 h 83"/>
                <a:gd name="T12" fmla="*/ 30 w 82"/>
                <a:gd name="T13" fmla="*/ 62 h 83"/>
                <a:gd name="T14" fmla="*/ 50 w 82"/>
                <a:gd name="T15" fmla="*/ 54 h 83"/>
                <a:gd name="T16" fmla="*/ 53 w 82"/>
                <a:gd name="T17" fmla="*/ 60 h 83"/>
                <a:gd name="T18" fmla="*/ 69 w 82"/>
                <a:gd name="T19" fmla="*/ 80 h 83"/>
                <a:gd name="T20" fmla="*/ 79 w 82"/>
                <a:gd name="T21" fmla="*/ 80 h 83"/>
                <a:gd name="T22" fmla="*/ 79 w 82"/>
                <a:gd name="T23" fmla="*/ 70 h 83"/>
                <a:gd name="T24" fmla="*/ 30 w 82"/>
                <a:gd name="T25" fmla="*/ 51 h 83"/>
                <a:gd name="T26" fmla="*/ 10 w 82"/>
                <a:gd name="T27" fmla="*/ 31 h 83"/>
                <a:gd name="T28" fmla="*/ 30 w 82"/>
                <a:gd name="T29" fmla="*/ 11 h 83"/>
                <a:gd name="T30" fmla="*/ 51 w 82"/>
                <a:gd name="T31" fmla="*/ 31 h 83"/>
                <a:gd name="T32" fmla="*/ 30 w 82"/>
                <a:gd name="T33"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3">
                  <a:moveTo>
                    <a:pt x="79" y="70"/>
                  </a:moveTo>
                  <a:cubicBezTo>
                    <a:pt x="59" y="53"/>
                    <a:pt x="59" y="53"/>
                    <a:pt x="59" y="53"/>
                  </a:cubicBezTo>
                  <a:cubicBezTo>
                    <a:pt x="57" y="52"/>
                    <a:pt x="55" y="51"/>
                    <a:pt x="54" y="51"/>
                  </a:cubicBezTo>
                  <a:cubicBezTo>
                    <a:pt x="58" y="46"/>
                    <a:pt x="61" y="39"/>
                    <a:pt x="61" y="31"/>
                  </a:cubicBezTo>
                  <a:cubicBezTo>
                    <a:pt x="61" y="14"/>
                    <a:pt x="47" y="0"/>
                    <a:pt x="30" y="0"/>
                  </a:cubicBezTo>
                  <a:cubicBezTo>
                    <a:pt x="13" y="0"/>
                    <a:pt x="0" y="14"/>
                    <a:pt x="0" y="31"/>
                  </a:cubicBezTo>
                  <a:cubicBezTo>
                    <a:pt x="0" y="48"/>
                    <a:pt x="13" y="62"/>
                    <a:pt x="30" y="62"/>
                  </a:cubicBezTo>
                  <a:cubicBezTo>
                    <a:pt x="38" y="62"/>
                    <a:pt x="45" y="59"/>
                    <a:pt x="50" y="54"/>
                  </a:cubicBezTo>
                  <a:cubicBezTo>
                    <a:pt x="50" y="56"/>
                    <a:pt x="51" y="58"/>
                    <a:pt x="53" y="60"/>
                  </a:cubicBezTo>
                  <a:cubicBezTo>
                    <a:pt x="69" y="80"/>
                    <a:pt x="69" y="80"/>
                    <a:pt x="69" y="80"/>
                  </a:cubicBezTo>
                  <a:cubicBezTo>
                    <a:pt x="72" y="83"/>
                    <a:pt x="77" y="83"/>
                    <a:pt x="79" y="80"/>
                  </a:cubicBezTo>
                  <a:cubicBezTo>
                    <a:pt x="82" y="77"/>
                    <a:pt x="82" y="73"/>
                    <a:pt x="79" y="70"/>
                  </a:cubicBezTo>
                  <a:close/>
                  <a:moveTo>
                    <a:pt x="30" y="51"/>
                  </a:moveTo>
                  <a:cubicBezTo>
                    <a:pt x="19" y="51"/>
                    <a:pt x="10" y="42"/>
                    <a:pt x="10" y="31"/>
                  </a:cubicBezTo>
                  <a:cubicBezTo>
                    <a:pt x="10" y="20"/>
                    <a:pt x="19" y="11"/>
                    <a:pt x="30" y="11"/>
                  </a:cubicBezTo>
                  <a:cubicBezTo>
                    <a:pt x="42" y="11"/>
                    <a:pt x="51" y="20"/>
                    <a:pt x="51" y="31"/>
                  </a:cubicBezTo>
                  <a:cubicBezTo>
                    <a:pt x="51" y="42"/>
                    <a:pt x="42" y="51"/>
                    <a:pt x="30" y="51"/>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542" name="Freeform 184"/>
            <p:cNvSpPr>
              <a:spLocks noEditPoints="1"/>
            </p:cNvSpPr>
            <p:nvPr/>
          </p:nvSpPr>
          <p:spPr bwMode="auto">
            <a:xfrm>
              <a:off x="1174" y="514"/>
              <a:ext cx="84" cy="89"/>
            </a:xfrm>
            <a:custGeom>
              <a:avLst/>
              <a:gdLst>
                <a:gd name="T0" fmla="*/ 61 w 68"/>
                <a:gd name="T1" fmla="*/ 0 h 73"/>
                <a:gd name="T2" fmla="*/ 6 w 68"/>
                <a:gd name="T3" fmla="*/ 0 h 73"/>
                <a:gd name="T4" fmla="*/ 0 w 68"/>
                <a:gd name="T5" fmla="*/ 7 h 73"/>
                <a:gd name="T6" fmla="*/ 0 w 68"/>
                <a:gd name="T7" fmla="*/ 66 h 73"/>
                <a:gd name="T8" fmla="*/ 6 w 68"/>
                <a:gd name="T9" fmla="*/ 73 h 73"/>
                <a:gd name="T10" fmla="*/ 61 w 68"/>
                <a:gd name="T11" fmla="*/ 73 h 73"/>
                <a:gd name="T12" fmla="*/ 68 w 68"/>
                <a:gd name="T13" fmla="*/ 66 h 73"/>
                <a:gd name="T14" fmla="*/ 68 w 68"/>
                <a:gd name="T15" fmla="*/ 7 h 73"/>
                <a:gd name="T16" fmla="*/ 61 w 68"/>
                <a:gd name="T17" fmla="*/ 0 h 73"/>
                <a:gd name="T18" fmla="*/ 59 w 68"/>
                <a:gd name="T19" fmla="*/ 64 h 73"/>
                <a:gd name="T20" fmla="*/ 9 w 68"/>
                <a:gd name="T21" fmla="*/ 64 h 73"/>
                <a:gd name="T22" fmla="*/ 9 w 68"/>
                <a:gd name="T23" fmla="*/ 9 h 73"/>
                <a:gd name="T24" fmla="*/ 59 w 68"/>
                <a:gd name="T25" fmla="*/ 9 h 73"/>
                <a:gd name="T26" fmla="*/ 59 w 68"/>
                <a:gd name="T27" fmla="*/ 64 h 73"/>
                <a:gd name="T28" fmla="*/ 18 w 68"/>
                <a:gd name="T29" fmla="*/ 32 h 73"/>
                <a:gd name="T30" fmla="*/ 50 w 68"/>
                <a:gd name="T31" fmla="*/ 32 h 73"/>
                <a:gd name="T32" fmla="*/ 50 w 68"/>
                <a:gd name="T33" fmla="*/ 36 h 73"/>
                <a:gd name="T34" fmla="*/ 18 w 68"/>
                <a:gd name="T35" fmla="*/ 36 h 73"/>
                <a:gd name="T36" fmla="*/ 18 w 68"/>
                <a:gd name="T37" fmla="*/ 32 h 73"/>
                <a:gd name="T38" fmla="*/ 18 w 68"/>
                <a:gd name="T39" fmla="*/ 41 h 73"/>
                <a:gd name="T40" fmla="*/ 50 w 68"/>
                <a:gd name="T41" fmla="*/ 41 h 73"/>
                <a:gd name="T42" fmla="*/ 50 w 68"/>
                <a:gd name="T43" fmla="*/ 45 h 73"/>
                <a:gd name="T44" fmla="*/ 18 w 68"/>
                <a:gd name="T45" fmla="*/ 45 h 73"/>
                <a:gd name="T46" fmla="*/ 18 w 68"/>
                <a:gd name="T47" fmla="*/ 41 h 73"/>
                <a:gd name="T48" fmla="*/ 18 w 68"/>
                <a:gd name="T49" fmla="*/ 50 h 73"/>
                <a:gd name="T50" fmla="*/ 50 w 68"/>
                <a:gd name="T51" fmla="*/ 50 h 73"/>
                <a:gd name="T52" fmla="*/ 50 w 68"/>
                <a:gd name="T53" fmla="*/ 54 h 73"/>
                <a:gd name="T54" fmla="*/ 18 w 68"/>
                <a:gd name="T55" fmla="*/ 54 h 73"/>
                <a:gd name="T56" fmla="*/ 18 w 68"/>
                <a:gd name="T57" fmla="*/ 50 h 73"/>
                <a:gd name="T58" fmla="*/ 18 w 68"/>
                <a:gd name="T59" fmla="*/ 23 h 73"/>
                <a:gd name="T60" fmla="*/ 50 w 68"/>
                <a:gd name="T61" fmla="*/ 23 h 73"/>
                <a:gd name="T62" fmla="*/ 50 w 68"/>
                <a:gd name="T63" fmla="*/ 27 h 73"/>
                <a:gd name="T64" fmla="*/ 18 w 68"/>
                <a:gd name="T65" fmla="*/ 27 h 73"/>
                <a:gd name="T66" fmla="*/ 18 w 68"/>
                <a:gd name="T67" fmla="*/ 2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 h="73">
                  <a:moveTo>
                    <a:pt x="61" y="0"/>
                  </a:moveTo>
                  <a:cubicBezTo>
                    <a:pt x="6" y="0"/>
                    <a:pt x="6" y="0"/>
                    <a:pt x="6" y="0"/>
                  </a:cubicBezTo>
                  <a:cubicBezTo>
                    <a:pt x="3" y="0"/>
                    <a:pt x="0" y="3"/>
                    <a:pt x="0" y="7"/>
                  </a:cubicBezTo>
                  <a:cubicBezTo>
                    <a:pt x="0" y="66"/>
                    <a:pt x="0" y="66"/>
                    <a:pt x="0" y="66"/>
                  </a:cubicBezTo>
                  <a:cubicBezTo>
                    <a:pt x="0" y="70"/>
                    <a:pt x="3" y="73"/>
                    <a:pt x="6" y="73"/>
                  </a:cubicBezTo>
                  <a:cubicBezTo>
                    <a:pt x="61" y="73"/>
                    <a:pt x="61" y="73"/>
                    <a:pt x="61" y="73"/>
                  </a:cubicBezTo>
                  <a:cubicBezTo>
                    <a:pt x="65" y="73"/>
                    <a:pt x="68" y="70"/>
                    <a:pt x="68" y="66"/>
                  </a:cubicBezTo>
                  <a:cubicBezTo>
                    <a:pt x="68" y="7"/>
                    <a:pt x="68" y="7"/>
                    <a:pt x="68" y="7"/>
                  </a:cubicBezTo>
                  <a:cubicBezTo>
                    <a:pt x="68" y="3"/>
                    <a:pt x="65" y="0"/>
                    <a:pt x="61" y="0"/>
                  </a:cubicBezTo>
                  <a:close/>
                  <a:moveTo>
                    <a:pt x="59" y="64"/>
                  </a:moveTo>
                  <a:cubicBezTo>
                    <a:pt x="9" y="64"/>
                    <a:pt x="9" y="64"/>
                    <a:pt x="9" y="64"/>
                  </a:cubicBezTo>
                  <a:cubicBezTo>
                    <a:pt x="9" y="9"/>
                    <a:pt x="9" y="9"/>
                    <a:pt x="9" y="9"/>
                  </a:cubicBezTo>
                  <a:cubicBezTo>
                    <a:pt x="59" y="9"/>
                    <a:pt x="59" y="9"/>
                    <a:pt x="59" y="9"/>
                  </a:cubicBezTo>
                  <a:lnTo>
                    <a:pt x="59" y="64"/>
                  </a:lnTo>
                  <a:close/>
                  <a:moveTo>
                    <a:pt x="18" y="32"/>
                  </a:moveTo>
                  <a:cubicBezTo>
                    <a:pt x="50" y="32"/>
                    <a:pt x="50" y="32"/>
                    <a:pt x="50" y="32"/>
                  </a:cubicBezTo>
                  <a:cubicBezTo>
                    <a:pt x="50" y="36"/>
                    <a:pt x="50" y="36"/>
                    <a:pt x="50" y="36"/>
                  </a:cubicBezTo>
                  <a:cubicBezTo>
                    <a:pt x="18" y="36"/>
                    <a:pt x="18" y="36"/>
                    <a:pt x="18" y="36"/>
                  </a:cubicBezTo>
                  <a:lnTo>
                    <a:pt x="18" y="32"/>
                  </a:lnTo>
                  <a:close/>
                  <a:moveTo>
                    <a:pt x="18" y="41"/>
                  </a:moveTo>
                  <a:cubicBezTo>
                    <a:pt x="50" y="41"/>
                    <a:pt x="50" y="41"/>
                    <a:pt x="50" y="41"/>
                  </a:cubicBezTo>
                  <a:cubicBezTo>
                    <a:pt x="50" y="45"/>
                    <a:pt x="50" y="45"/>
                    <a:pt x="50" y="45"/>
                  </a:cubicBezTo>
                  <a:cubicBezTo>
                    <a:pt x="18" y="45"/>
                    <a:pt x="18" y="45"/>
                    <a:pt x="18" y="45"/>
                  </a:cubicBezTo>
                  <a:lnTo>
                    <a:pt x="18" y="41"/>
                  </a:lnTo>
                  <a:close/>
                  <a:moveTo>
                    <a:pt x="18" y="50"/>
                  </a:moveTo>
                  <a:cubicBezTo>
                    <a:pt x="50" y="50"/>
                    <a:pt x="50" y="50"/>
                    <a:pt x="50" y="50"/>
                  </a:cubicBezTo>
                  <a:cubicBezTo>
                    <a:pt x="50" y="54"/>
                    <a:pt x="50" y="54"/>
                    <a:pt x="50" y="54"/>
                  </a:cubicBezTo>
                  <a:cubicBezTo>
                    <a:pt x="18" y="54"/>
                    <a:pt x="18" y="54"/>
                    <a:pt x="18" y="54"/>
                  </a:cubicBezTo>
                  <a:lnTo>
                    <a:pt x="18" y="50"/>
                  </a:lnTo>
                  <a:close/>
                  <a:moveTo>
                    <a:pt x="18" y="23"/>
                  </a:moveTo>
                  <a:cubicBezTo>
                    <a:pt x="50" y="23"/>
                    <a:pt x="50" y="23"/>
                    <a:pt x="50" y="23"/>
                  </a:cubicBezTo>
                  <a:cubicBezTo>
                    <a:pt x="50" y="27"/>
                    <a:pt x="50" y="27"/>
                    <a:pt x="50" y="27"/>
                  </a:cubicBezTo>
                  <a:cubicBezTo>
                    <a:pt x="18" y="27"/>
                    <a:pt x="18" y="27"/>
                    <a:pt x="18" y="27"/>
                  </a:cubicBezTo>
                  <a:lnTo>
                    <a:pt x="18" y="23"/>
                  </a:ln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sp>
          <p:nvSpPr>
            <p:cNvPr id="543" name="Freeform 185"/>
            <p:cNvSpPr>
              <a:spLocks noEditPoints="1"/>
            </p:cNvSpPr>
            <p:nvPr/>
          </p:nvSpPr>
          <p:spPr bwMode="auto">
            <a:xfrm>
              <a:off x="1848" y="80"/>
              <a:ext cx="67" cy="66"/>
            </a:xfrm>
            <a:custGeom>
              <a:avLst/>
              <a:gdLst>
                <a:gd name="T0" fmla="*/ 27 w 54"/>
                <a:gd name="T1" fmla="*/ 0 h 54"/>
                <a:gd name="T2" fmla="*/ 0 w 54"/>
                <a:gd name="T3" fmla="*/ 27 h 54"/>
                <a:gd name="T4" fmla="*/ 27 w 54"/>
                <a:gd name="T5" fmla="*/ 54 h 54"/>
                <a:gd name="T6" fmla="*/ 54 w 54"/>
                <a:gd name="T7" fmla="*/ 27 h 54"/>
                <a:gd name="T8" fmla="*/ 27 w 54"/>
                <a:gd name="T9" fmla="*/ 0 h 54"/>
                <a:gd name="T10" fmla="*/ 43 w 54"/>
                <a:gd name="T11" fmla="*/ 24 h 54"/>
                <a:gd name="T12" fmla="*/ 28 w 54"/>
                <a:gd name="T13" fmla="*/ 44 h 54"/>
                <a:gd name="T14" fmla="*/ 21 w 54"/>
                <a:gd name="T15" fmla="*/ 41 h 54"/>
                <a:gd name="T16" fmla="*/ 16 w 54"/>
                <a:gd name="T17" fmla="*/ 25 h 54"/>
                <a:gd name="T18" fmla="*/ 12 w 54"/>
                <a:gd name="T19" fmla="*/ 26 h 54"/>
                <a:gd name="T20" fmla="*/ 11 w 54"/>
                <a:gd name="T21" fmla="*/ 24 h 54"/>
                <a:gd name="T22" fmla="*/ 20 w 54"/>
                <a:gd name="T23" fmla="*/ 17 h 54"/>
                <a:gd name="T24" fmla="*/ 26 w 54"/>
                <a:gd name="T25" fmla="*/ 28 h 54"/>
                <a:gd name="T26" fmla="*/ 28 w 54"/>
                <a:gd name="T27" fmla="*/ 35 h 54"/>
                <a:gd name="T28" fmla="*/ 33 w 54"/>
                <a:gd name="T29" fmla="*/ 29 h 54"/>
                <a:gd name="T30" fmla="*/ 29 w 54"/>
                <a:gd name="T31" fmla="*/ 24 h 54"/>
                <a:gd name="T32" fmla="*/ 43 w 54"/>
                <a:gd name="T33"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 h="54">
                  <a:moveTo>
                    <a:pt x="27" y="0"/>
                  </a:moveTo>
                  <a:cubicBezTo>
                    <a:pt x="12" y="0"/>
                    <a:pt x="0" y="13"/>
                    <a:pt x="0" y="27"/>
                  </a:cubicBezTo>
                  <a:cubicBezTo>
                    <a:pt x="0" y="42"/>
                    <a:pt x="12" y="54"/>
                    <a:pt x="27" y="54"/>
                  </a:cubicBezTo>
                  <a:cubicBezTo>
                    <a:pt x="42" y="54"/>
                    <a:pt x="54" y="42"/>
                    <a:pt x="54" y="27"/>
                  </a:cubicBezTo>
                  <a:cubicBezTo>
                    <a:pt x="54" y="13"/>
                    <a:pt x="42" y="0"/>
                    <a:pt x="27" y="0"/>
                  </a:cubicBezTo>
                  <a:close/>
                  <a:moveTo>
                    <a:pt x="43" y="24"/>
                  </a:moveTo>
                  <a:cubicBezTo>
                    <a:pt x="41" y="34"/>
                    <a:pt x="31" y="42"/>
                    <a:pt x="28" y="44"/>
                  </a:cubicBezTo>
                  <a:cubicBezTo>
                    <a:pt x="25" y="46"/>
                    <a:pt x="22" y="43"/>
                    <a:pt x="21" y="41"/>
                  </a:cubicBezTo>
                  <a:cubicBezTo>
                    <a:pt x="20" y="39"/>
                    <a:pt x="17" y="26"/>
                    <a:pt x="16" y="25"/>
                  </a:cubicBezTo>
                  <a:cubicBezTo>
                    <a:pt x="15" y="24"/>
                    <a:pt x="12" y="26"/>
                    <a:pt x="12" y="26"/>
                  </a:cubicBezTo>
                  <a:cubicBezTo>
                    <a:pt x="11" y="24"/>
                    <a:pt x="11" y="24"/>
                    <a:pt x="11" y="24"/>
                  </a:cubicBezTo>
                  <a:cubicBezTo>
                    <a:pt x="11" y="24"/>
                    <a:pt x="16" y="18"/>
                    <a:pt x="20" y="17"/>
                  </a:cubicBezTo>
                  <a:cubicBezTo>
                    <a:pt x="25" y="16"/>
                    <a:pt x="25" y="24"/>
                    <a:pt x="26" y="28"/>
                  </a:cubicBezTo>
                  <a:cubicBezTo>
                    <a:pt x="27" y="32"/>
                    <a:pt x="28" y="35"/>
                    <a:pt x="28" y="35"/>
                  </a:cubicBezTo>
                  <a:cubicBezTo>
                    <a:pt x="29" y="35"/>
                    <a:pt x="31" y="32"/>
                    <a:pt x="33" y="29"/>
                  </a:cubicBezTo>
                  <a:cubicBezTo>
                    <a:pt x="35" y="25"/>
                    <a:pt x="33" y="22"/>
                    <a:pt x="29" y="24"/>
                  </a:cubicBezTo>
                  <a:cubicBezTo>
                    <a:pt x="31" y="16"/>
                    <a:pt x="45" y="13"/>
                    <a:pt x="43" y="24"/>
                  </a:cubicBezTo>
                  <a:close/>
                </a:path>
              </a:pathLst>
            </a:custGeom>
            <a:grpFill/>
            <a:ln>
              <a:noFill/>
            </a:ln>
            <a:extLst>
              <a:ext uri="{91240B29-F687-4f45-9708-019B960494DF}"/>
            </a:extLst>
          </p:spPr>
          <p:txBody>
            <a:bodyPr lIns="37812" tIns="18906" rIns="37812" bIns="18906"/>
            <a:lstStyle/>
            <a:p>
              <a:pPr eaLnBrk="1">
                <a:lnSpc>
                  <a:spcPct val="93000"/>
                </a:lnSpc>
                <a:buClr>
                  <a:srgbClr val="000000"/>
                </a:buClr>
                <a:buSzPct val="100000"/>
                <a:buFont typeface="Times New Roman" panose="02020603050405020304" pitchFamily="18" charset="0"/>
                <a:buNone/>
                <a:defRPr/>
              </a:pPr>
              <a:endParaRPr lang="en-US" sz="559"/>
            </a:p>
          </p:txBody>
        </p:sp>
      </p:grpSp>
      <p:sp>
        <p:nvSpPr>
          <p:cNvPr id="7171" name="Line 5"/>
          <p:cNvSpPr>
            <a:spLocks noChangeShapeType="1"/>
          </p:cNvSpPr>
          <p:nvPr/>
        </p:nvSpPr>
        <p:spPr bwMode="auto">
          <a:xfrm>
            <a:off x="2297113" y="-350838"/>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lIns="100815" tIns="50408" rIns="100815" bIns="50408"/>
          <a:lstStyle/>
          <a:p>
            <a:endParaRPr lang="en-US"/>
          </a:p>
        </p:txBody>
      </p:sp>
      <p:sp>
        <p:nvSpPr>
          <p:cNvPr id="7172" name="Line 6"/>
          <p:cNvSpPr>
            <a:spLocks noChangeShapeType="1"/>
          </p:cNvSpPr>
          <p:nvPr/>
        </p:nvSpPr>
        <p:spPr bwMode="auto">
          <a:xfrm>
            <a:off x="2297113" y="-350838"/>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lIns="100815" tIns="50408" rIns="100815" bIns="50408"/>
          <a:lstStyle/>
          <a:p>
            <a:endParaRPr lang="en-US"/>
          </a:p>
        </p:txBody>
      </p:sp>
      <p:sp>
        <p:nvSpPr>
          <p:cNvPr id="7173" name="TextBox 32"/>
          <p:cNvSpPr txBox="1">
            <a:spLocks noChangeArrowheads="1"/>
          </p:cNvSpPr>
          <p:nvPr/>
        </p:nvSpPr>
        <p:spPr bwMode="auto">
          <a:xfrm>
            <a:off x="3805238" y="1930400"/>
            <a:ext cx="582930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a:lnSpc>
                <a:spcPct val="90000"/>
              </a:lnSpc>
              <a:buClr>
                <a:srgbClr val="000000"/>
              </a:buClr>
              <a:buSzPct val="100000"/>
              <a:buFont typeface="Times New Roman" panose="02020603050405020304" pitchFamily="18" charset="0"/>
              <a:buNone/>
            </a:pPr>
            <a:r>
              <a:rPr lang="en-US" altLang="en-US" sz="6000">
                <a:solidFill>
                  <a:srgbClr val="767171"/>
                </a:solidFill>
                <a:latin typeface="Lato Black"/>
                <a:ea typeface="Lato Black"/>
                <a:cs typeface="Lato Black"/>
              </a:rPr>
              <a:t>Đồ án tốt nghi</a:t>
            </a:r>
            <a:r>
              <a:rPr lang="en-US" altLang="en-US" sz="6000">
                <a:solidFill>
                  <a:srgbClr val="00B0F0"/>
                </a:solidFill>
                <a:latin typeface="Lato Black"/>
                <a:ea typeface="Lato Black"/>
                <a:cs typeface="Lato Black"/>
              </a:rPr>
              <a:t>ệ</a:t>
            </a:r>
            <a:r>
              <a:rPr lang="en-US" altLang="en-US" sz="6000">
                <a:solidFill>
                  <a:srgbClr val="767171"/>
                </a:solidFill>
                <a:latin typeface="Lato Black"/>
                <a:ea typeface="Lato Black"/>
                <a:cs typeface="Lato Black"/>
              </a:rPr>
              <a:t>p</a:t>
            </a:r>
          </a:p>
        </p:txBody>
      </p:sp>
      <p:sp>
        <p:nvSpPr>
          <p:cNvPr id="7174" name="TextBox 7"/>
          <p:cNvSpPr txBox="1">
            <a:spLocks noChangeArrowheads="1"/>
          </p:cNvSpPr>
          <p:nvPr/>
        </p:nvSpPr>
        <p:spPr bwMode="auto">
          <a:xfrm>
            <a:off x="1150938" y="2713038"/>
            <a:ext cx="11137900"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a:lnSpc>
                <a:spcPct val="125000"/>
              </a:lnSpc>
              <a:buClr>
                <a:srgbClr val="000000"/>
              </a:buClr>
              <a:buSzPct val="100000"/>
              <a:buFont typeface="Times New Roman" panose="02020603050405020304" pitchFamily="18" charset="0"/>
              <a:buNone/>
            </a:pPr>
            <a:r>
              <a:rPr lang="en-US" altLang="en-US" sz="4400">
                <a:solidFill>
                  <a:srgbClr val="586C89"/>
                </a:solidFill>
                <a:latin typeface="Lato Light"/>
                <a:ea typeface="Lato Light"/>
                <a:cs typeface="Lato Light"/>
              </a:rPr>
              <a:t>Xây dựng Website và App bán hàng điện tử</a:t>
            </a:r>
          </a:p>
          <a:p>
            <a:pPr algn="ctr" eaLnBrk="1">
              <a:lnSpc>
                <a:spcPct val="125000"/>
              </a:lnSpc>
              <a:buClr>
                <a:srgbClr val="000000"/>
              </a:buClr>
              <a:buSzPct val="100000"/>
              <a:buFont typeface="Times New Roman" panose="02020603050405020304" pitchFamily="18" charset="0"/>
              <a:buNone/>
            </a:pPr>
            <a:r>
              <a:rPr lang="en-US" altLang="en-US" sz="4400">
                <a:solidFill>
                  <a:srgbClr val="586C89"/>
                </a:solidFill>
                <a:latin typeface="Lato Light"/>
                <a:ea typeface="Lato Light"/>
                <a:cs typeface="Lato Light"/>
              </a:rPr>
              <a:t>sử dụng CodeIgniter và React Native</a:t>
            </a:r>
          </a:p>
        </p:txBody>
      </p:sp>
      <p:cxnSp>
        <p:nvCxnSpPr>
          <p:cNvPr id="4" name="Straight Connector 3"/>
          <p:cNvCxnSpPr/>
          <p:nvPr/>
        </p:nvCxnSpPr>
        <p:spPr>
          <a:xfrm>
            <a:off x="5957888" y="4618038"/>
            <a:ext cx="1828800" cy="0"/>
          </a:xfrm>
          <a:prstGeom prst="line">
            <a:avLst/>
          </a:prstGeom>
          <a:ln w="38100" cmpd="sng">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p:nvCxnSpPr>
        <p:spPr>
          <a:xfrm>
            <a:off x="4570413" y="1701800"/>
            <a:ext cx="4298950" cy="1588"/>
          </a:xfrm>
          <a:prstGeom prst="line">
            <a:avLst/>
          </a:prstGeom>
          <a:ln w="38100" cmpd="sng">
            <a:solidFill>
              <a:srgbClr val="7BC2DB"/>
            </a:solidFill>
          </a:ln>
        </p:spPr>
        <p:style>
          <a:lnRef idx="2">
            <a:schemeClr val="accent1"/>
          </a:lnRef>
          <a:fillRef idx="0">
            <a:schemeClr val="accent1"/>
          </a:fillRef>
          <a:effectRef idx="1">
            <a:schemeClr val="accent1"/>
          </a:effectRef>
          <a:fontRef idx="minor">
            <a:schemeClr val="tx1"/>
          </a:fontRef>
        </p:style>
      </p:cxnSp>
      <p:sp>
        <p:nvSpPr>
          <p:cNvPr id="7177" name="Rectangle 1"/>
          <p:cNvSpPr>
            <a:spLocks noChangeArrowheads="1"/>
          </p:cNvSpPr>
          <p:nvPr/>
        </p:nvSpPr>
        <p:spPr bwMode="auto">
          <a:xfrm>
            <a:off x="5781675" y="960438"/>
            <a:ext cx="1876425" cy="60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a:lnSpc>
                <a:spcPct val="93000"/>
              </a:lnSpc>
              <a:buClr>
                <a:srgbClr val="000000"/>
              </a:buClr>
              <a:buSzPct val="100000"/>
              <a:buFont typeface="Times New Roman" panose="02020603050405020304" pitchFamily="18" charset="0"/>
              <a:buNone/>
              <a:defRPr/>
            </a:pPr>
            <a:r>
              <a:rPr lang="en-US" altLang="en-US" sz="3600" err="1">
                <a:solidFill>
                  <a:schemeClr val="tx2"/>
                </a:solidFill>
                <a:latin typeface="Lato Black"/>
                <a:ea typeface="Lato Black"/>
                <a:cs typeface="Lato Black"/>
              </a:rPr>
              <a:t>Báo</a:t>
            </a:r>
            <a:r>
              <a:rPr lang="en-US" altLang="en-US" sz="3600">
                <a:solidFill>
                  <a:schemeClr val="tx2"/>
                </a:solidFill>
                <a:latin typeface="Lato Black"/>
                <a:ea typeface="Lato Black"/>
                <a:cs typeface="Lato Black"/>
              </a:rPr>
              <a:t> </a:t>
            </a:r>
            <a:r>
              <a:rPr lang="en-US" altLang="en-US" sz="3600" err="1">
                <a:solidFill>
                  <a:schemeClr val="tx2"/>
                </a:solidFill>
                <a:latin typeface="Lato Black"/>
                <a:ea typeface="Lato Black"/>
                <a:cs typeface="Lato Black"/>
              </a:rPr>
              <a:t>cáo</a:t>
            </a:r>
            <a:endParaRPr lang="en-US" altLang="en-US" sz="1050"/>
          </a:p>
        </p:txBody>
      </p:sp>
      <p:pic>
        <p:nvPicPr>
          <p:cNvPr id="717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938" y="158750"/>
            <a:ext cx="947737" cy="9604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9" name="Picture 19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12900" y="112713"/>
            <a:ext cx="99377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ate Placeholder 5"/>
          <p:cNvSpPr>
            <a:spLocks noGrp="1"/>
          </p:cNvSpPr>
          <p:nvPr>
            <p:ph type="dt" sz="quarter" idx="10"/>
          </p:nvPr>
        </p:nvSpPr>
        <p:spPr/>
        <p:txBody>
          <a:bodyPr/>
          <a:lstStyle/>
          <a:p>
            <a:pPr>
              <a:defRPr/>
            </a:pPr>
            <a:fld id="{B50C6644-ABE2-40C2-A130-CD3C77FF11CE}" type="datetime1">
              <a:rPr lang="en-US" smtClean="0"/>
              <a:pPr>
                <a:defRPr/>
              </a:pPr>
              <a:t>15/07/2018</a:t>
            </a:fld>
            <a:endParaRPr lang="vi-VN"/>
          </a:p>
        </p:txBody>
      </p:sp>
      <p:sp>
        <p:nvSpPr>
          <p:cNvPr id="7181" name="Footer Placeholder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smtClean="0"/>
              <a:t>Đại học Nha Trang - Khoa Công nghệ Thông tin</a:t>
            </a:r>
          </a:p>
        </p:txBody>
      </p:sp>
      <p:sp>
        <p:nvSpPr>
          <p:cNvPr id="7182" name="TextBox 7"/>
          <p:cNvSpPr txBox="1">
            <a:spLocks noChangeArrowheads="1"/>
          </p:cNvSpPr>
          <p:nvPr/>
        </p:nvSpPr>
        <p:spPr bwMode="auto">
          <a:xfrm>
            <a:off x="6792913" y="4999038"/>
            <a:ext cx="5032375"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a:lnSpc>
                <a:spcPct val="125000"/>
              </a:lnSpc>
              <a:buClr>
                <a:srgbClr val="000000"/>
              </a:buClr>
              <a:buSzPct val="100000"/>
              <a:buFont typeface="Times New Roman" panose="02020603050405020304" pitchFamily="18" charset="0"/>
              <a:buNone/>
            </a:pPr>
            <a:r>
              <a:rPr lang="en-US" altLang="en-US" sz="2800">
                <a:solidFill>
                  <a:srgbClr val="586C89"/>
                </a:solidFill>
                <a:latin typeface="Lato Light"/>
                <a:ea typeface="Lato Light"/>
                <a:cs typeface="Lato Light"/>
              </a:rPr>
              <a:t>GVHD: ThS Nguyễn Hữu Khôi</a:t>
            </a:r>
          </a:p>
          <a:p>
            <a:pPr eaLnBrk="1">
              <a:lnSpc>
                <a:spcPct val="125000"/>
              </a:lnSpc>
              <a:buClr>
                <a:srgbClr val="000000"/>
              </a:buClr>
              <a:buSzPct val="100000"/>
              <a:buFont typeface="Times New Roman" panose="02020603050405020304" pitchFamily="18" charset="0"/>
              <a:buNone/>
            </a:pPr>
            <a:r>
              <a:rPr lang="en-US" altLang="en-US" sz="2800">
                <a:solidFill>
                  <a:srgbClr val="586C89"/>
                </a:solidFill>
                <a:latin typeface="Lato Light"/>
                <a:ea typeface="Lato Light"/>
                <a:cs typeface="Lato Light"/>
              </a:rPr>
              <a:t>SVTH:  Cao Viết Thắng</a:t>
            </a:r>
          </a:p>
          <a:p>
            <a:pPr eaLnBrk="1">
              <a:lnSpc>
                <a:spcPct val="125000"/>
              </a:lnSpc>
              <a:buClr>
                <a:srgbClr val="000000"/>
              </a:buClr>
              <a:buSzPct val="100000"/>
              <a:buFont typeface="Times New Roman" panose="02020603050405020304" pitchFamily="18" charset="0"/>
              <a:buNone/>
            </a:pPr>
            <a:r>
              <a:rPr lang="en-US" altLang="en-US" sz="2800">
                <a:solidFill>
                  <a:srgbClr val="586C89"/>
                </a:solidFill>
                <a:latin typeface="Lato Light"/>
                <a:ea typeface="Lato Light"/>
                <a:cs typeface="Lato Light"/>
              </a:rPr>
              <a:t>MSSV:  56130412</a:t>
            </a:r>
          </a:p>
        </p:txBody>
      </p:sp>
    </p:spTree>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11" descr="Káº¿t quáº£ hÃ¬nh áº£nh cho system analys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925" y="0"/>
            <a:ext cx="11366500" cy="755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Line 5"/>
          <p:cNvSpPr>
            <a:spLocks noChangeShapeType="1"/>
          </p:cNvSpPr>
          <p:nvPr/>
        </p:nvSpPr>
        <p:spPr bwMode="auto">
          <a:xfrm>
            <a:off x="2297113" y="-7223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lIns="100815" tIns="50408" rIns="100815" bIns="50408"/>
          <a:lstStyle/>
          <a:p>
            <a:endParaRPr lang="en-US"/>
          </a:p>
        </p:txBody>
      </p:sp>
      <p:sp>
        <p:nvSpPr>
          <p:cNvPr id="38916" name="Line 6"/>
          <p:cNvSpPr>
            <a:spLocks noChangeShapeType="1"/>
          </p:cNvSpPr>
          <p:nvPr/>
        </p:nvSpPr>
        <p:spPr bwMode="auto">
          <a:xfrm>
            <a:off x="2297113" y="-7223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lIns="100815" tIns="50408" rIns="100815" bIns="50408"/>
          <a:lstStyle/>
          <a:p>
            <a:endParaRPr lang="en-US"/>
          </a:p>
        </p:txBody>
      </p:sp>
      <p:sp>
        <p:nvSpPr>
          <p:cNvPr id="190" name="Freeform 189"/>
          <p:cNvSpPr/>
          <p:nvPr/>
        </p:nvSpPr>
        <p:spPr>
          <a:xfrm>
            <a:off x="5943600" y="-14288"/>
            <a:ext cx="7496175" cy="7573963"/>
          </a:xfrm>
          <a:custGeom>
            <a:avLst/>
            <a:gdLst>
              <a:gd name="connsiteX0" fmla="*/ 2483124 w 5460510"/>
              <a:gd name="connsiteY0" fmla="*/ 0 h 5143500"/>
              <a:gd name="connsiteX1" fmla="*/ 3448297 w 5460510"/>
              <a:gd name="connsiteY1" fmla="*/ 0 h 5143500"/>
              <a:gd name="connsiteX2" fmla="*/ 4717679 w 5460510"/>
              <a:gd name="connsiteY2" fmla="*/ 0 h 5143500"/>
              <a:gd name="connsiteX3" fmla="*/ 4741319 w 5460510"/>
              <a:gd name="connsiteY3" fmla="*/ 0 h 5143500"/>
              <a:gd name="connsiteX4" fmla="*/ 5318193 w 5460510"/>
              <a:gd name="connsiteY4" fmla="*/ 0 h 5143500"/>
              <a:gd name="connsiteX5" fmla="*/ 5460510 w 5460510"/>
              <a:gd name="connsiteY5" fmla="*/ 0 h 5143500"/>
              <a:gd name="connsiteX6" fmla="*/ 5460510 w 5460510"/>
              <a:gd name="connsiteY6" fmla="*/ 5143500 h 5143500"/>
              <a:gd name="connsiteX7" fmla="*/ 5318193 w 5460510"/>
              <a:gd name="connsiteY7" fmla="*/ 5143500 h 5143500"/>
              <a:gd name="connsiteX8" fmla="*/ 4741319 w 5460510"/>
              <a:gd name="connsiteY8" fmla="*/ 5143500 h 5143500"/>
              <a:gd name="connsiteX9" fmla="*/ 4717679 w 5460510"/>
              <a:gd name="connsiteY9" fmla="*/ 5143500 h 5143500"/>
              <a:gd name="connsiteX10" fmla="*/ 3448297 w 5460510"/>
              <a:gd name="connsiteY10" fmla="*/ 5143500 h 5143500"/>
              <a:gd name="connsiteX11" fmla="*/ 0 w 546051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0510" h="5143500">
                <a:moveTo>
                  <a:pt x="2483124" y="0"/>
                </a:moveTo>
                <a:lnTo>
                  <a:pt x="3448297" y="0"/>
                </a:lnTo>
                <a:lnTo>
                  <a:pt x="4717679" y="0"/>
                </a:lnTo>
                <a:lnTo>
                  <a:pt x="4741319" y="0"/>
                </a:lnTo>
                <a:lnTo>
                  <a:pt x="5318193" y="0"/>
                </a:lnTo>
                <a:lnTo>
                  <a:pt x="5460510" y="0"/>
                </a:lnTo>
                <a:lnTo>
                  <a:pt x="5460510" y="5143500"/>
                </a:lnTo>
                <a:lnTo>
                  <a:pt x="5318193" y="5143500"/>
                </a:lnTo>
                <a:lnTo>
                  <a:pt x="4741319" y="5143500"/>
                </a:lnTo>
                <a:lnTo>
                  <a:pt x="4717679" y="5143500"/>
                </a:lnTo>
                <a:lnTo>
                  <a:pt x="3448297" y="5143500"/>
                </a:lnTo>
                <a:lnTo>
                  <a:pt x="0" y="5143500"/>
                </a:lnTo>
                <a:close/>
              </a:path>
            </a:pathLst>
          </a:custGeom>
          <a:solidFill>
            <a:schemeClr val="accent6">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a:lnSpc>
                <a:spcPct val="93000"/>
              </a:lnSpc>
              <a:buClr>
                <a:srgbClr val="000000"/>
              </a:buClr>
              <a:buSzPct val="100000"/>
              <a:buFont typeface="Times New Roman" panose="02020603050405020304" pitchFamily="18" charset="0"/>
              <a:buNone/>
              <a:defRPr/>
            </a:pPr>
            <a:endParaRPr lang="en-US"/>
          </a:p>
        </p:txBody>
      </p:sp>
      <p:sp>
        <p:nvSpPr>
          <p:cNvPr id="9222" name="TextBox 190"/>
          <p:cNvSpPr txBox="1">
            <a:spLocks noChangeArrowheads="1"/>
          </p:cNvSpPr>
          <p:nvPr/>
        </p:nvSpPr>
        <p:spPr bwMode="auto">
          <a:xfrm>
            <a:off x="8821871" y="4633913"/>
            <a:ext cx="4549642" cy="70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eaLnBrk="1">
              <a:lnSpc>
                <a:spcPct val="90000"/>
              </a:lnSpc>
              <a:buClr>
                <a:srgbClr val="000000"/>
              </a:buClr>
              <a:buSzPct val="100000"/>
              <a:buFont typeface="Times New Roman" panose="02020603050405020304" pitchFamily="18" charset="0"/>
              <a:buNone/>
            </a:pPr>
            <a:r>
              <a:rPr lang="en-US" altLang="en-US" sz="4400">
                <a:latin typeface="Lato Black"/>
                <a:ea typeface="Lato Black"/>
                <a:cs typeface="Lato Black"/>
              </a:rPr>
              <a:t>Phân </a:t>
            </a:r>
            <a:r>
              <a:rPr lang="en-US" altLang="en-US" sz="4400" smtClean="0">
                <a:latin typeface="Lato Black"/>
                <a:ea typeface="Lato Black"/>
                <a:cs typeface="Lato Black"/>
              </a:rPr>
              <a:t>tích thiết </a:t>
            </a:r>
            <a:r>
              <a:rPr lang="en-US" altLang="en-US" sz="4400">
                <a:latin typeface="Lato Black"/>
                <a:ea typeface="Lato Black"/>
                <a:cs typeface="Lato Black"/>
              </a:rPr>
              <a:t>kế</a:t>
            </a:r>
          </a:p>
        </p:txBody>
      </p:sp>
      <p:sp>
        <p:nvSpPr>
          <p:cNvPr id="9223" name="TextBox 191"/>
          <p:cNvSpPr txBox="1">
            <a:spLocks noChangeArrowheads="1"/>
          </p:cNvSpPr>
          <p:nvPr/>
        </p:nvSpPr>
        <p:spPr bwMode="auto">
          <a:xfrm>
            <a:off x="7712437" y="5365750"/>
            <a:ext cx="5674951"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eaLnBrk="1">
              <a:lnSpc>
                <a:spcPct val="90000"/>
              </a:lnSpc>
              <a:buClr>
                <a:srgbClr val="000000"/>
              </a:buClr>
              <a:buSzPct val="100000"/>
              <a:buFont typeface="Times New Roman" panose="02020603050405020304" pitchFamily="18" charset="0"/>
              <a:buNone/>
            </a:pPr>
            <a:r>
              <a:rPr lang="en-US" altLang="en-US" sz="3600">
                <a:solidFill>
                  <a:srgbClr val="FFFFFF"/>
                </a:solidFill>
                <a:latin typeface="Lato Light"/>
                <a:ea typeface="Lato Light"/>
                <a:cs typeface="Lato Light"/>
              </a:rPr>
              <a:t>Hệ </a:t>
            </a:r>
            <a:r>
              <a:rPr lang="en-US" altLang="en-US" sz="3600" smtClean="0">
                <a:solidFill>
                  <a:srgbClr val="FFFFFF"/>
                </a:solidFill>
                <a:latin typeface="Lato Light"/>
                <a:ea typeface="Lato Light"/>
                <a:cs typeface="Lato Light"/>
              </a:rPr>
              <a:t>thống bán hàng điện tử</a:t>
            </a:r>
            <a:endParaRPr lang="en-US" altLang="en-US" sz="3600">
              <a:solidFill>
                <a:srgbClr val="FFFFFF"/>
              </a:solidFill>
              <a:latin typeface="Lato Light"/>
              <a:ea typeface="Lato Light"/>
              <a:cs typeface="Lato Light"/>
            </a:endParaRPr>
          </a:p>
        </p:txBody>
      </p:sp>
      <p:cxnSp>
        <p:nvCxnSpPr>
          <p:cNvPr id="193" name="Straight Connector 192"/>
          <p:cNvCxnSpPr/>
          <p:nvPr/>
        </p:nvCxnSpPr>
        <p:spPr>
          <a:xfrm flipV="1">
            <a:off x="8853488" y="6137275"/>
            <a:ext cx="4586287" cy="38100"/>
          </a:xfrm>
          <a:prstGeom prst="line">
            <a:avLst/>
          </a:prstGeom>
          <a:ln w="38100" cmpd="sng">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flipV="1">
            <a:off x="7329488" y="4424363"/>
            <a:ext cx="6092825" cy="28575"/>
          </a:xfrm>
          <a:prstGeom prst="line">
            <a:avLst/>
          </a:prstGeom>
          <a:ln w="38100" cmpd="sng">
            <a:solidFill>
              <a:schemeClr val="bg1"/>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wipe(left)">
                                      <p:cBhvr>
                                        <p:cTn id="7" dur="500"/>
                                        <p:tgtEl>
                                          <p:spTgt spid="194"/>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222"/>
                                        </p:tgtEl>
                                        <p:attrNameLst>
                                          <p:attrName>style.visibility</p:attrName>
                                        </p:attrNameLst>
                                      </p:cBhvr>
                                      <p:to>
                                        <p:strVal val="visible"/>
                                      </p:to>
                                    </p:set>
                                    <p:animEffect transition="in" filter="wipe(left)">
                                      <p:cBhvr>
                                        <p:cTn id="11" dur="500"/>
                                        <p:tgtEl>
                                          <p:spTgt spid="9222"/>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223"/>
                                        </p:tgtEl>
                                        <p:attrNameLst>
                                          <p:attrName>style.visibility</p:attrName>
                                        </p:attrNameLst>
                                      </p:cBhvr>
                                      <p:to>
                                        <p:strVal val="visible"/>
                                      </p:to>
                                    </p:set>
                                    <p:animEffect transition="in" filter="wipe(left)">
                                      <p:cBhvr>
                                        <p:cTn id="15" dur="500"/>
                                        <p:tgtEl>
                                          <p:spTgt spid="9223"/>
                                        </p:tgtEl>
                                      </p:cBhvr>
                                    </p:animEffect>
                                  </p:childTnLst>
                                </p:cTn>
                              </p:par>
                            </p:childTnLst>
                          </p:cTn>
                        </p:par>
                        <p:par>
                          <p:cTn id="16" fill="hold" nodeType="afterGroup">
                            <p:stCondLst>
                              <p:cond delay="1500"/>
                            </p:stCondLst>
                            <p:childTnLst>
                              <p:par>
                                <p:cTn id="17" presetID="22" presetClass="entr" presetSubtype="8" fill="hold" nodeType="afterEffect">
                                  <p:stCondLst>
                                    <p:cond delay="0"/>
                                  </p:stCondLst>
                                  <p:childTnLst>
                                    <p:set>
                                      <p:cBhvr>
                                        <p:cTn id="18" dur="1" fill="hold">
                                          <p:stCondLst>
                                            <p:cond delay="0"/>
                                          </p:stCondLst>
                                        </p:cTn>
                                        <p:tgtEl>
                                          <p:spTgt spid="193"/>
                                        </p:tgtEl>
                                        <p:attrNameLst>
                                          <p:attrName>style.visibility</p:attrName>
                                        </p:attrNameLst>
                                      </p:cBhvr>
                                      <p:to>
                                        <p:strVal val="visible"/>
                                      </p:to>
                                    </p:set>
                                    <p:animEffect transition="in" filter="wipe(left)">
                                      <p:cBhvr>
                                        <p:cTn id="19" dur="5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2" grpId="0" autoUpdateAnimBg="0"/>
      <p:bldP spid="9223"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623888" y="1112837"/>
            <a:ext cx="12268200" cy="443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810" tIns="50405" rIns="158755" bIns="39689"/>
          <a:lstStyle>
            <a:lvl1pPr marL="558800" indent="-557213">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1pPr>
            <a:lvl2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2pPr>
            <a:lvl3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3pPr>
            <a:lvl4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4pPr>
            <a:lvl5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5pPr>
            <a:lvl6pPr marL="25146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6pPr>
            <a:lvl7pPr marL="29718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7pPr>
            <a:lvl8pPr marL="34290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8pPr>
            <a:lvl9pPr marL="38862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9pPr>
          </a:lstStyle>
          <a:p>
            <a:pPr marL="1587" indent="0" algn="just" eaLnBrk="1">
              <a:lnSpc>
                <a:spcPct val="150000"/>
              </a:lnSpc>
              <a:buClr>
                <a:srgbClr val="000000"/>
              </a:buClr>
              <a:buSzPct val="45000"/>
              <a:defRPr/>
            </a:pPr>
            <a:r>
              <a:rPr lang="en-US" altLang="en-US" sz="2800" b="1" i="1" smtClean="0">
                <a:solidFill>
                  <a:schemeClr val="tx1"/>
                </a:solidFill>
              </a:rPr>
              <a:t>Xây dựng hệ thống bán các thiết bị điện tử như điện thoại, laptop,... Đáp ứng một số nhu cầu sau:</a:t>
            </a:r>
          </a:p>
          <a:p>
            <a:pPr algn="just" eaLnBrk="1">
              <a:lnSpc>
                <a:spcPct val="150000"/>
              </a:lnSpc>
              <a:buClr>
                <a:srgbClr val="000000"/>
              </a:buClr>
              <a:buSzPct val="45000"/>
              <a:buFont typeface="Wingdings" panose="05000000000000000000" pitchFamily="2" charset="2"/>
              <a:buChar char=""/>
              <a:defRPr/>
            </a:pPr>
            <a:r>
              <a:rPr lang="en-US" altLang="en-US" sz="2800" smtClean="0">
                <a:solidFill>
                  <a:schemeClr val="tx1"/>
                </a:solidFill>
              </a:rPr>
              <a:t>Đối với quản trị viên: tiến hành giao dịch, quản lý, thống kê doanh thu, nhập hàng.</a:t>
            </a:r>
          </a:p>
          <a:p>
            <a:pPr algn="just" eaLnBrk="1">
              <a:lnSpc>
                <a:spcPct val="150000"/>
              </a:lnSpc>
              <a:buClr>
                <a:srgbClr val="000000"/>
              </a:buClr>
              <a:buSzPct val="45000"/>
              <a:buFont typeface="Wingdings" panose="05000000000000000000" pitchFamily="2" charset="2"/>
              <a:buChar char=""/>
              <a:defRPr/>
            </a:pPr>
            <a:r>
              <a:rPr lang="en-US" altLang="en-US" sz="2800" smtClean="0">
                <a:solidFill>
                  <a:schemeClr val="tx1"/>
                </a:solidFill>
              </a:rPr>
              <a:t>Đối với khách hàng: xem thông tin sản phẩm, tin tức, thông tin cửa hàng, chọn sản phẩm và thanh toán COD hoặc online.</a:t>
            </a:r>
          </a:p>
          <a:p>
            <a:pPr algn="just" eaLnBrk="1">
              <a:lnSpc>
                <a:spcPct val="150000"/>
              </a:lnSpc>
              <a:buClr>
                <a:srgbClr val="000000"/>
              </a:buClr>
              <a:buSzPct val="45000"/>
              <a:buFont typeface="Wingdings" panose="05000000000000000000" pitchFamily="2" charset="2"/>
              <a:buChar char=""/>
              <a:defRPr/>
            </a:pPr>
            <a:r>
              <a:rPr lang="en-US" altLang="en-US" sz="2800" smtClean="0">
                <a:solidFill>
                  <a:schemeClr val="tx1"/>
                </a:solidFill>
              </a:rPr>
              <a:t>Đối với nhân viên: tiếp nhận đơn hàng, giao hàng, xác nhận việc giao hàng hoàn tất.</a:t>
            </a:r>
          </a:p>
        </p:txBody>
      </p:sp>
      <p:grpSp>
        <p:nvGrpSpPr>
          <p:cNvPr id="7" name="Group 6"/>
          <p:cNvGrpSpPr>
            <a:grpSpLocks/>
          </p:cNvGrpSpPr>
          <p:nvPr/>
        </p:nvGrpSpPr>
        <p:grpSpPr bwMode="auto">
          <a:xfrm>
            <a:off x="2243138" y="274638"/>
            <a:ext cx="8953500" cy="638174"/>
            <a:chOff x="5741291" y="483017"/>
            <a:chExt cx="12359700" cy="1619707"/>
          </a:xfrm>
        </p:grpSpPr>
        <p:sp>
          <p:nvSpPr>
            <p:cNvPr id="39943" name="TextBox 7"/>
            <p:cNvSpPr txBox="1">
              <a:spLocks noChangeArrowheads="1"/>
            </p:cNvSpPr>
            <p:nvPr/>
          </p:nvSpPr>
          <p:spPr bwMode="auto">
            <a:xfrm>
              <a:off x="5741291" y="483017"/>
              <a:ext cx="12359700" cy="1549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7805" tIns="18902" rIns="37805" bIns="18902">
              <a:spAutoFit/>
            </a:bodyPr>
            <a:lstStyle/>
            <a:p>
              <a:pPr algn="ctr" eaLnBrk="1">
                <a:lnSpc>
                  <a:spcPct val="93000"/>
                </a:lnSpc>
                <a:buClr>
                  <a:srgbClr val="000000"/>
                </a:buClr>
                <a:buSzPct val="100000"/>
                <a:buFont typeface="Times New Roman" panose="02020603050405020304" pitchFamily="18" charset="0"/>
                <a:buNone/>
              </a:pPr>
              <a:r>
                <a:rPr lang="en-US" altLang="en-US" sz="4000" b="1">
                  <a:solidFill>
                    <a:schemeClr val="tx2"/>
                  </a:solidFill>
                  <a:latin typeface="Lato Regular"/>
                  <a:ea typeface="Lato Regular"/>
                  <a:cs typeface="Lato Regular"/>
                </a:rPr>
                <a:t>Định nghĩa bài toán</a:t>
              </a:r>
              <a:endParaRPr lang="id-ID" altLang="en-US" sz="4000" b="1">
                <a:solidFill>
                  <a:schemeClr val="tx2"/>
                </a:solidFill>
                <a:latin typeface="Lato Regular"/>
                <a:ea typeface="Lato Regular"/>
                <a:cs typeface="Lato Regular"/>
              </a:endParaRPr>
            </a:p>
          </p:txBody>
        </p:sp>
        <p:sp>
          <p:nvSpPr>
            <p:cNvPr id="9" name="Rectangle 8"/>
            <p:cNvSpPr/>
            <p:nvPr/>
          </p:nvSpPr>
          <p:spPr>
            <a:xfrm>
              <a:off x="10606279" y="2030200"/>
              <a:ext cx="2629723" cy="725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7770" tIns="18886" rIns="37770" bIns="18886" anchor="ctr"/>
            <a:lstStyle/>
            <a:p>
              <a:pPr algn="ctr" eaLnBrk="1">
                <a:lnSpc>
                  <a:spcPct val="93000"/>
                </a:lnSpc>
                <a:buClr>
                  <a:srgbClr val="000000"/>
                </a:buClr>
                <a:buSzPct val="100000"/>
                <a:buFont typeface="Times New Roman" panose="02020603050405020304" pitchFamily="18" charset="0"/>
                <a:buNone/>
                <a:defRPr/>
              </a:pPr>
              <a:endParaRPr lang="en-US">
                <a:solidFill>
                  <a:schemeClr val="accent2"/>
                </a:solidFill>
                <a:latin typeface="Open Sans Light"/>
              </a:endParaRPr>
            </a:p>
          </p:txBody>
        </p:sp>
      </p:grpSp>
      <p:pic>
        <p:nvPicPr>
          <p:cNvPr id="39940"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06288" y="6294438"/>
            <a:ext cx="9921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quarter" idx="10"/>
          </p:nvPr>
        </p:nvSpPr>
        <p:spPr/>
        <p:txBody>
          <a:bodyPr/>
          <a:lstStyle/>
          <a:p>
            <a:pPr>
              <a:defRPr/>
            </a:pPr>
            <a:fld id="{450ECD45-53F2-42F9-A7B6-F58AF08524DF}" type="datetime1">
              <a:rPr lang="en-US"/>
              <a:pPr>
                <a:defRPr/>
              </a:pPr>
              <a:t>15/07/2018</a:t>
            </a:fld>
            <a:endParaRPr lang="vi-VN"/>
          </a:p>
        </p:txBody>
      </p:sp>
      <p:sp>
        <p:nvSpPr>
          <p:cNvPr id="39942"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smtClean="0"/>
              <a:t>Đại học Nha Trang - Khoa Công nghệ Thông tin</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1" end="1"/>
                                            </p:txEl>
                                          </p:spTgt>
                                        </p:tgtEl>
                                        <p:attrNameLst>
                                          <p:attrName>style.visibility</p:attrName>
                                        </p:attrNameLst>
                                      </p:cBhvr>
                                      <p:to>
                                        <p:strVal val="visible"/>
                                      </p:to>
                                    </p:set>
                                    <p:animEffect transition="in" filter="fade">
                                      <p:cBhvr>
                                        <p:cTn id="20" dur="500"/>
                                        <p:tgtEl>
                                          <p:spTgt spid="6">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Effect transition="in" filter="fade">
                                      <p:cBhvr>
                                        <p:cTn id="25" dur="500"/>
                                        <p:tgtEl>
                                          <p:spTgt spid="6">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xEl>
                                              <p:pRg st="3" end="3"/>
                                            </p:txEl>
                                          </p:spTgt>
                                        </p:tgtEl>
                                        <p:attrNameLst>
                                          <p:attrName>style.visibility</p:attrName>
                                        </p:attrNameLst>
                                      </p:cBhvr>
                                      <p:to>
                                        <p:strVal val="visible"/>
                                      </p:to>
                                    </p:set>
                                    <p:animEffect transition="in" filter="fade">
                                      <p:cBhvr>
                                        <p:cTn id="30"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a:grpSpLocks/>
          </p:cNvGrpSpPr>
          <p:nvPr/>
        </p:nvGrpSpPr>
        <p:grpSpPr bwMode="auto">
          <a:xfrm>
            <a:off x="1614488" y="2789238"/>
            <a:ext cx="10301287" cy="1020762"/>
            <a:chOff x="4798677" y="483017"/>
            <a:chExt cx="12359700" cy="2128535"/>
          </a:xfrm>
        </p:grpSpPr>
        <p:sp>
          <p:nvSpPr>
            <p:cNvPr id="41990" name="TextBox 7"/>
            <p:cNvSpPr txBox="1">
              <a:spLocks noChangeArrowheads="1"/>
            </p:cNvSpPr>
            <p:nvPr/>
          </p:nvSpPr>
          <p:spPr bwMode="auto">
            <a:xfrm>
              <a:off x="4798677" y="483017"/>
              <a:ext cx="12359700" cy="1870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7805" tIns="18902" rIns="37805" bIns="18902">
              <a:spAutoFit/>
            </a:bodyPr>
            <a:lstStyle/>
            <a:p>
              <a:pPr algn="ctr" eaLnBrk="1">
                <a:lnSpc>
                  <a:spcPct val="93000"/>
                </a:lnSpc>
                <a:buClr>
                  <a:srgbClr val="000000"/>
                </a:buClr>
                <a:buSzPct val="100000"/>
                <a:buFont typeface="Times New Roman" panose="02020603050405020304" pitchFamily="18" charset="0"/>
                <a:buNone/>
              </a:pPr>
              <a:r>
                <a:rPr lang="en-US" altLang="en-US" sz="6000" b="1">
                  <a:solidFill>
                    <a:schemeClr val="tx2"/>
                  </a:solidFill>
                  <a:latin typeface="Lato Regular"/>
                  <a:ea typeface="Lato Regular"/>
                  <a:cs typeface="Lato Regular"/>
                </a:rPr>
                <a:t>Sơ đồ phần rã chức năng</a:t>
              </a:r>
              <a:endParaRPr lang="id-ID" altLang="en-US" sz="6000" b="1">
                <a:solidFill>
                  <a:schemeClr val="tx2"/>
                </a:solidFill>
                <a:latin typeface="Lato Regular"/>
                <a:ea typeface="Lato Regular"/>
                <a:cs typeface="Lato Regular"/>
              </a:endParaRPr>
            </a:p>
          </p:txBody>
        </p:sp>
        <p:sp>
          <p:nvSpPr>
            <p:cNvPr id="9" name="Rectangle 8"/>
            <p:cNvSpPr/>
            <p:nvPr/>
          </p:nvSpPr>
          <p:spPr>
            <a:xfrm>
              <a:off x="9663321" y="2538725"/>
              <a:ext cx="2630412" cy="7282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7770" tIns="18886" rIns="37770" bIns="18886" anchor="ctr"/>
            <a:lstStyle/>
            <a:p>
              <a:pPr algn="ctr" eaLnBrk="1">
                <a:lnSpc>
                  <a:spcPct val="93000"/>
                </a:lnSpc>
                <a:buClr>
                  <a:srgbClr val="000000"/>
                </a:buClr>
                <a:buSzPct val="100000"/>
                <a:buFont typeface="Times New Roman" panose="02020603050405020304" pitchFamily="18" charset="0"/>
                <a:buNone/>
                <a:defRPr/>
              </a:pPr>
              <a:endParaRPr lang="en-US" sz="2400">
                <a:solidFill>
                  <a:schemeClr val="accent2"/>
                </a:solidFill>
                <a:latin typeface="Open Sans Light"/>
              </a:endParaRPr>
            </a:p>
          </p:txBody>
        </p:sp>
      </p:grpSp>
      <p:pic>
        <p:nvPicPr>
          <p:cNvPr id="41987"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06288" y="6294438"/>
            <a:ext cx="9921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quarter" idx="10"/>
          </p:nvPr>
        </p:nvSpPr>
        <p:spPr/>
        <p:txBody>
          <a:bodyPr/>
          <a:lstStyle/>
          <a:p>
            <a:pPr>
              <a:defRPr/>
            </a:pPr>
            <a:fld id="{E0871D63-E730-4709-AE93-56C581C0EFE0}" type="datetime1">
              <a:rPr lang="en-US"/>
              <a:pPr>
                <a:defRPr/>
              </a:pPr>
              <a:t>15/07/2018</a:t>
            </a:fld>
            <a:endParaRPr lang="vi-VN"/>
          </a:p>
        </p:txBody>
      </p:sp>
      <p:sp>
        <p:nvSpPr>
          <p:cNvPr id="41989"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smtClean="0"/>
              <a:t>Đại học Nha Trang - Khoa Công nghệ Thông tin</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a:grpSpLocks/>
          </p:cNvGrpSpPr>
          <p:nvPr/>
        </p:nvGrpSpPr>
        <p:grpSpPr bwMode="auto">
          <a:xfrm>
            <a:off x="2243138" y="274638"/>
            <a:ext cx="8953500" cy="838200"/>
            <a:chOff x="5741291" y="483017"/>
            <a:chExt cx="12359700" cy="2127380"/>
          </a:xfrm>
        </p:grpSpPr>
        <p:sp>
          <p:nvSpPr>
            <p:cNvPr id="44039" name="TextBox 7"/>
            <p:cNvSpPr txBox="1">
              <a:spLocks noChangeArrowheads="1"/>
            </p:cNvSpPr>
            <p:nvPr/>
          </p:nvSpPr>
          <p:spPr bwMode="auto">
            <a:xfrm>
              <a:off x="5741291" y="483017"/>
              <a:ext cx="12359700" cy="1840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7805" tIns="18902" rIns="37805" bIns="18902">
              <a:spAutoFit/>
            </a:bodyPr>
            <a:lstStyle/>
            <a:p>
              <a:pPr algn="ctr" eaLnBrk="1">
                <a:lnSpc>
                  <a:spcPct val="93000"/>
                </a:lnSpc>
                <a:buClr>
                  <a:srgbClr val="000000"/>
                </a:buClr>
                <a:buSzPct val="100000"/>
                <a:buFont typeface="Times New Roman" panose="02020603050405020304" pitchFamily="18" charset="0"/>
                <a:buNone/>
              </a:pPr>
              <a:r>
                <a:rPr lang="en-US" altLang="en-US" sz="4800" b="1">
                  <a:solidFill>
                    <a:schemeClr val="tx2"/>
                  </a:solidFill>
                  <a:latin typeface="Lato Regular"/>
                  <a:ea typeface="Lato Regular"/>
                  <a:cs typeface="Lato Regular"/>
                </a:rPr>
                <a:t>Các chức năng Front – end</a:t>
              </a:r>
              <a:endParaRPr lang="id-ID" altLang="en-US" sz="4800" b="1">
                <a:solidFill>
                  <a:schemeClr val="tx2"/>
                </a:solidFill>
                <a:latin typeface="Lato Regular"/>
                <a:ea typeface="Lato Regular"/>
                <a:cs typeface="Lato Regular"/>
              </a:endParaRPr>
            </a:p>
          </p:txBody>
        </p:sp>
        <p:sp>
          <p:nvSpPr>
            <p:cNvPr id="9" name="Rectangle 8"/>
            <p:cNvSpPr/>
            <p:nvPr/>
          </p:nvSpPr>
          <p:spPr>
            <a:xfrm>
              <a:off x="10606279" y="2537873"/>
              <a:ext cx="2629723" cy="725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7770" tIns="18886" rIns="37770" bIns="18886" anchor="ctr"/>
            <a:lstStyle/>
            <a:p>
              <a:pPr algn="ctr" eaLnBrk="1">
                <a:lnSpc>
                  <a:spcPct val="93000"/>
                </a:lnSpc>
                <a:buClr>
                  <a:srgbClr val="000000"/>
                </a:buClr>
                <a:buSzPct val="100000"/>
                <a:buFont typeface="Times New Roman" panose="02020603050405020304" pitchFamily="18" charset="0"/>
                <a:buNone/>
                <a:defRPr/>
              </a:pPr>
              <a:endParaRPr lang="en-US">
                <a:solidFill>
                  <a:schemeClr val="accent2"/>
                </a:solidFill>
                <a:latin typeface="Open Sans Light"/>
              </a:endParaRPr>
            </a:p>
          </p:txBody>
        </p:sp>
      </p:grpSp>
      <p:pic>
        <p:nvPicPr>
          <p:cNvPr id="44036"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06288" y="6294438"/>
            <a:ext cx="9921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quarter" idx="10"/>
          </p:nvPr>
        </p:nvSpPr>
        <p:spPr/>
        <p:txBody>
          <a:bodyPr/>
          <a:lstStyle/>
          <a:p>
            <a:pPr>
              <a:defRPr/>
            </a:pPr>
            <a:fld id="{450ECD45-53F2-42F9-A7B6-F58AF08524DF}" type="datetime1">
              <a:rPr lang="en-US"/>
              <a:pPr>
                <a:defRPr/>
              </a:pPr>
              <a:t>15/07/2018</a:t>
            </a:fld>
            <a:endParaRPr lang="vi-VN"/>
          </a:p>
        </p:txBody>
      </p:sp>
      <p:sp>
        <p:nvSpPr>
          <p:cNvPr id="44038"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smtClean="0"/>
              <a:t>Đại học Nha Trang - Khoa Công nghệ Thông tin</a:t>
            </a:r>
          </a:p>
        </p:txBody>
      </p:sp>
      <p:sp>
        <p:nvSpPr>
          <p:cNvPr id="10" name="TextBox 9"/>
          <p:cNvSpPr txBox="1">
            <a:spLocks noChangeArrowheads="1"/>
          </p:cNvSpPr>
          <p:nvPr/>
        </p:nvSpPr>
        <p:spPr bwMode="auto">
          <a:xfrm>
            <a:off x="623888" y="1112837"/>
            <a:ext cx="12268200"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810" tIns="50405" rIns="158755" bIns="39689"/>
          <a:lstStyle>
            <a:lvl1pPr marL="558800" indent="-557213">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1pPr>
            <a:lvl2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2pPr>
            <a:lvl3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3pPr>
            <a:lvl4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4pPr>
            <a:lvl5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5pPr>
            <a:lvl6pPr marL="25146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6pPr>
            <a:lvl7pPr marL="29718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7pPr>
            <a:lvl8pPr marL="34290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8pPr>
            <a:lvl9pPr marL="38862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9pPr>
          </a:lstStyle>
          <a:p>
            <a:pPr marL="1587" indent="0" algn="just" eaLnBrk="1">
              <a:lnSpc>
                <a:spcPct val="150000"/>
              </a:lnSpc>
              <a:buClr>
                <a:srgbClr val="000000"/>
              </a:buClr>
              <a:buSzPct val="45000"/>
              <a:defRPr/>
            </a:pPr>
            <a:r>
              <a:rPr lang="en-US" altLang="en-US" sz="2800" b="1" i="1" smtClean="0">
                <a:solidFill>
                  <a:schemeClr val="tx1"/>
                </a:solidFill>
              </a:rPr>
              <a:t>Các chức năng dành cho người dùng</a:t>
            </a:r>
          </a:p>
        </p:txBody>
      </p:sp>
      <p:sp>
        <p:nvSpPr>
          <p:cNvPr id="5" name="Rectangle 4"/>
          <p:cNvSpPr/>
          <p:nvPr/>
        </p:nvSpPr>
        <p:spPr>
          <a:xfrm>
            <a:off x="653940" y="1765995"/>
            <a:ext cx="11552347" cy="4616648"/>
          </a:xfrm>
          <a:prstGeom prst="rect">
            <a:avLst/>
          </a:prstGeom>
        </p:spPr>
        <p:txBody>
          <a:bodyPr wrap="square" numCol="2">
            <a:spAutoFit/>
          </a:bodyPr>
          <a:lstStyle/>
          <a:p>
            <a:pPr marL="457200" indent="-457200" algn="just" eaLnBrk="1">
              <a:lnSpc>
                <a:spcPct val="150000"/>
              </a:lnSpc>
              <a:buClr>
                <a:srgbClr val="000000"/>
              </a:buClr>
              <a:buSzPct val="100000"/>
              <a:buFont typeface="Arial" panose="020B0604020202020204" pitchFamily="34" charset="0"/>
              <a:buChar char="•"/>
              <a:defRPr/>
            </a:pPr>
            <a:r>
              <a:rPr lang="en-US" altLang="en-US" sz="2800">
                <a:solidFill>
                  <a:schemeClr val="tx1"/>
                </a:solidFill>
              </a:rPr>
              <a:t>Xem hàng</a:t>
            </a:r>
          </a:p>
          <a:p>
            <a:pPr marL="457200" indent="-457200" algn="just" eaLnBrk="1">
              <a:lnSpc>
                <a:spcPct val="150000"/>
              </a:lnSpc>
              <a:buClr>
                <a:srgbClr val="000000"/>
              </a:buClr>
              <a:buSzPct val="100000"/>
              <a:buFont typeface="Arial" panose="020B0604020202020204" pitchFamily="34" charset="0"/>
              <a:buChar char="•"/>
              <a:defRPr/>
            </a:pPr>
            <a:r>
              <a:rPr lang="en-US" altLang="en-US" sz="2800">
                <a:solidFill>
                  <a:schemeClr val="tx1"/>
                </a:solidFill>
              </a:rPr>
              <a:t>Tìm kiếm sản </a:t>
            </a:r>
            <a:r>
              <a:rPr lang="en-US" altLang="en-US" sz="2800" smtClean="0">
                <a:solidFill>
                  <a:schemeClr val="tx1"/>
                </a:solidFill>
              </a:rPr>
              <a:t>phẩm</a:t>
            </a:r>
          </a:p>
          <a:p>
            <a:pPr marL="457200" indent="-457200" algn="just" eaLnBrk="1">
              <a:lnSpc>
                <a:spcPct val="150000"/>
              </a:lnSpc>
              <a:buClr>
                <a:srgbClr val="000000"/>
              </a:buClr>
              <a:buSzPct val="100000"/>
              <a:buFont typeface="Arial" panose="020B0604020202020204" pitchFamily="34" charset="0"/>
              <a:buChar char="•"/>
              <a:defRPr/>
            </a:pPr>
            <a:r>
              <a:rPr lang="en-US" altLang="en-US" sz="2800" smtClean="0">
                <a:solidFill>
                  <a:schemeClr val="tx1"/>
                </a:solidFill>
              </a:rPr>
              <a:t>Bình </a:t>
            </a:r>
            <a:r>
              <a:rPr lang="en-US" altLang="en-US" sz="2800">
                <a:solidFill>
                  <a:schemeClr val="tx1"/>
                </a:solidFill>
              </a:rPr>
              <a:t>luận</a:t>
            </a:r>
          </a:p>
          <a:p>
            <a:pPr marL="457200" indent="-457200" algn="just" eaLnBrk="1">
              <a:lnSpc>
                <a:spcPct val="150000"/>
              </a:lnSpc>
              <a:buClr>
                <a:srgbClr val="000000"/>
              </a:buClr>
              <a:buSzPct val="100000"/>
              <a:buFont typeface="Arial" panose="020B0604020202020204" pitchFamily="34" charset="0"/>
              <a:buChar char="•"/>
              <a:defRPr/>
            </a:pPr>
            <a:r>
              <a:rPr lang="en-US" altLang="en-US" sz="2800">
                <a:solidFill>
                  <a:schemeClr val="tx1"/>
                </a:solidFill>
              </a:rPr>
              <a:t>Đặt hàng</a:t>
            </a:r>
          </a:p>
          <a:p>
            <a:pPr marL="457200" indent="-457200" algn="just" eaLnBrk="1">
              <a:lnSpc>
                <a:spcPct val="150000"/>
              </a:lnSpc>
              <a:buClr>
                <a:srgbClr val="000000"/>
              </a:buClr>
              <a:buSzPct val="100000"/>
              <a:buFont typeface="Arial" panose="020B0604020202020204" pitchFamily="34" charset="0"/>
              <a:buChar char="•"/>
              <a:defRPr/>
            </a:pPr>
            <a:r>
              <a:rPr lang="en-US" altLang="en-US" sz="2800">
                <a:solidFill>
                  <a:schemeClr val="tx1"/>
                </a:solidFill>
              </a:rPr>
              <a:t>Giỏ hàng</a:t>
            </a:r>
          </a:p>
          <a:p>
            <a:pPr marL="457200" indent="-457200" algn="just" eaLnBrk="1">
              <a:lnSpc>
                <a:spcPct val="150000"/>
              </a:lnSpc>
              <a:buClr>
                <a:srgbClr val="000000"/>
              </a:buClr>
              <a:buSzPct val="100000"/>
              <a:buFont typeface="Arial" panose="020B0604020202020204" pitchFamily="34" charset="0"/>
              <a:buChar char="•"/>
              <a:defRPr/>
            </a:pPr>
            <a:r>
              <a:rPr lang="en-US" altLang="en-US" sz="2800" smtClean="0">
                <a:solidFill>
                  <a:schemeClr val="tx1"/>
                </a:solidFill>
              </a:rPr>
              <a:t>Xem </a:t>
            </a:r>
            <a:r>
              <a:rPr lang="en-US" altLang="en-US" sz="2800">
                <a:solidFill>
                  <a:schemeClr val="tx1"/>
                </a:solidFill>
              </a:rPr>
              <a:t>tin </a:t>
            </a:r>
            <a:r>
              <a:rPr lang="en-US" altLang="en-US" sz="2800" smtClean="0">
                <a:solidFill>
                  <a:schemeClr val="tx1"/>
                </a:solidFill>
              </a:rPr>
              <a:t>tức</a:t>
            </a:r>
          </a:p>
          <a:p>
            <a:pPr marL="457200" indent="-457200" algn="just" eaLnBrk="1">
              <a:lnSpc>
                <a:spcPct val="150000"/>
              </a:lnSpc>
              <a:buClr>
                <a:srgbClr val="000000"/>
              </a:buClr>
              <a:buSzPct val="100000"/>
              <a:buFont typeface="Arial" panose="020B0604020202020204" pitchFamily="34" charset="0"/>
              <a:buChar char="•"/>
              <a:defRPr/>
            </a:pPr>
            <a:endParaRPr lang="en-US" altLang="en-US" sz="2800">
              <a:solidFill>
                <a:schemeClr val="tx1"/>
              </a:solidFill>
            </a:endParaRPr>
          </a:p>
          <a:p>
            <a:pPr marL="457200" indent="-457200" algn="just" eaLnBrk="1">
              <a:lnSpc>
                <a:spcPct val="150000"/>
              </a:lnSpc>
              <a:buClr>
                <a:srgbClr val="000000"/>
              </a:buClr>
              <a:buSzPct val="100000"/>
              <a:buFont typeface="Arial" panose="020B0604020202020204" pitchFamily="34" charset="0"/>
              <a:buChar char="•"/>
              <a:defRPr/>
            </a:pPr>
            <a:r>
              <a:rPr lang="en-US" altLang="en-US" sz="2800">
                <a:solidFill>
                  <a:schemeClr val="tx1"/>
                </a:solidFill>
              </a:rPr>
              <a:t>Liên </a:t>
            </a:r>
            <a:r>
              <a:rPr lang="en-US" altLang="en-US" sz="2800" smtClean="0">
                <a:solidFill>
                  <a:schemeClr val="tx1"/>
                </a:solidFill>
              </a:rPr>
              <a:t>hệ</a:t>
            </a:r>
          </a:p>
          <a:p>
            <a:pPr marL="457200" indent="-457200" algn="just" eaLnBrk="1">
              <a:lnSpc>
                <a:spcPct val="150000"/>
              </a:lnSpc>
              <a:buClr>
                <a:srgbClr val="000000"/>
              </a:buClr>
              <a:buSzPct val="100000"/>
              <a:buFont typeface="Arial" panose="020B0604020202020204" pitchFamily="34" charset="0"/>
              <a:buChar char="•"/>
              <a:defRPr/>
            </a:pPr>
            <a:r>
              <a:rPr lang="en-US" altLang="en-US" sz="2800" smtClean="0">
                <a:solidFill>
                  <a:schemeClr val="tx1"/>
                </a:solidFill>
              </a:rPr>
              <a:t>Đăng ký thành viên</a:t>
            </a:r>
          </a:p>
          <a:p>
            <a:pPr marL="457200" indent="-457200" algn="just" eaLnBrk="1">
              <a:lnSpc>
                <a:spcPct val="150000"/>
              </a:lnSpc>
              <a:buClr>
                <a:srgbClr val="000000"/>
              </a:buClr>
              <a:buSzPct val="100000"/>
              <a:buFont typeface="Arial" panose="020B0604020202020204" pitchFamily="34" charset="0"/>
              <a:buChar char="•"/>
              <a:defRPr/>
            </a:pPr>
            <a:r>
              <a:rPr lang="en-US" altLang="en-US" sz="2800" smtClean="0">
                <a:solidFill>
                  <a:schemeClr val="tx1"/>
                </a:solidFill>
              </a:rPr>
              <a:t>Đăng nhập hệ thống</a:t>
            </a:r>
          </a:p>
          <a:p>
            <a:pPr marL="457200" indent="-457200" algn="just" eaLnBrk="1">
              <a:lnSpc>
                <a:spcPct val="150000"/>
              </a:lnSpc>
              <a:buClr>
                <a:srgbClr val="000000"/>
              </a:buClr>
              <a:buSzPct val="100000"/>
              <a:buFont typeface="Arial" panose="020B0604020202020204" pitchFamily="34" charset="0"/>
              <a:buChar char="•"/>
              <a:defRPr/>
            </a:pPr>
            <a:r>
              <a:rPr lang="en-US" altLang="en-US" sz="2800" smtClean="0">
                <a:solidFill>
                  <a:schemeClr val="tx1"/>
                </a:solidFill>
              </a:rPr>
              <a:t>Xem thông tin cá nhân</a:t>
            </a:r>
          </a:p>
          <a:p>
            <a:pPr marL="457200" indent="-457200" algn="just" eaLnBrk="1">
              <a:lnSpc>
                <a:spcPct val="150000"/>
              </a:lnSpc>
              <a:buClr>
                <a:srgbClr val="000000"/>
              </a:buClr>
              <a:buSzPct val="100000"/>
              <a:buFont typeface="Arial" panose="020B0604020202020204" pitchFamily="34" charset="0"/>
              <a:buChar char="•"/>
              <a:defRPr/>
            </a:pPr>
            <a:r>
              <a:rPr lang="en-US" altLang="en-US" sz="2800" smtClean="0">
                <a:solidFill>
                  <a:schemeClr val="tx1"/>
                </a:solidFill>
              </a:rPr>
              <a:t>Sửa thông tin cá nhân</a:t>
            </a:r>
          </a:p>
          <a:p>
            <a:pPr marL="457200" indent="-457200" algn="just" eaLnBrk="1">
              <a:lnSpc>
                <a:spcPct val="150000"/>
              </a:lnSpc>
              <a:buClr>
                <a:srgbClr val="000000"/>
              </a:buClr>
              <a:buSzPct val="100000"/>
              <a:buFont typeface="Arial" panose="020B0604020202020204" pitchFamily="34" charset="0"/>
              <a:buChar char="•"/>
              <a:defRPr/>
            </a:pPr>
            <a:r>
              <a:rPr lang="en-US" altLang="en-US" sz="2800" smtClean="0">
                <a:solidFill>
                  <a:schemeClr val="tx1"/>
                </a:solidFill>
              </a:rPr>
              <a:t>Xem lịch sử giao dịch</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500"/>
                                        <p:tgtEl>
                                          <p:spTgt spid="10">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wipe(left)">
                                      <p:cBhvr>
                                        <p:cTn id="20" dur="500"/>
                                        <p:tgtEl>
                                          <p:spTgt spid="5">
                                            <p:txEl>
                                              <p:pRg st="0" end="0"/>
                                            </p:txEl>
                                          </p:spTgt>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5">
                                            <p:txEl>
                                              <p:pRg st="1" end="1"/>
                                            </p:txEl>
                                          </p:spTgt>
                                        </p:tgtEl>
                                        <p:attrNameLst>
                                          <p:attrName>style.visibility</p:attrName>
                                        </p:attrNameLst>
                                      </p:cBhvr>
                                      <p:to>
                                        <p:strVal val="visible"/>
                                      </p:to>
                                    </p:set>
                                    <p:animEffect transition="in" filter="wipe(left)">
                                      <p:cBhvr>
                                        <p:cTn id="24" dur="500"/>
                                        <p:tgtEl>
                                          <p:spTgt spid="5">
                                            <p:txEl>
                                              <p:pRg st="1" end="1"/>
                                            </p:txEl>
                                          </p:spTgt>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5">
                                            <p:txEl>
                                              <p:pRg st="2" end="2"/>
                                            </p:txEl>
                                          </p:spTgt>
                                        </p:tgtEl>
                                        <p:attrNameLst>
                                          <p:attrName>style.visibility</p:attrName>
                                        </p:attrNameLst>
                                      </p:cBhvr>
                                      <p:to>
                                        <p:strVal val="visible"/>
                                      </p:to>
                                    </p:set>
                                    <p:animEffect transition="in" filter="wipe(left)">
                                      <p:cBhvr>
                                        <p:cTn id="28" dur="500"/>
                                        <p:tgtEl>
                                          <p:spTgt spid="5">
                                            <p:txEl>
                                              <p:pRg st="2" end="2"/>
                                            </p:txEl>
                                          </p:spTgt>
                                        </p:tgtEl>
                                      </p:cBhvr>
                                    </p:animEffect>
                                  </p:childTnLst>
                                </p:cTn>
                              </p:par>
                            </p:childTnLst>
                          </p:cTn>
                        </p:par>
                        <p:par>
                          <p:cTn id="29" fill="hold">
                            <p:stCondLst>
                              <p:cond delay="1500"/>
                            </p:stCondLst>
                            <p:childTnLst>
                              <p:par>
                                <p:cTn id="30" presetID="22" presetClass="entr" presetSubtype="8" fill="hold" nodeType="afterEffect">
                                  <p:stCondLst>
                                    <p:cond delay="0"/>
                                  </p:stCondLst>
                                  <p:childTnLst>
                                    <p:set>
                                      <p:cBhvr>
                                        <p:cTn id="31" dur="1" fill="hold">
                                          <p:stCondLst>
                                            <p:cond delay="0"/>
                                          </p:stCondLst>
                                        </p:cTn>
                                        <p:tgtEl>
                                          <p:spTgt spid="5">
                                            <p:txEl>
                                              <p:pRg st="3" end="3"/>
                                            </p:txEl>
                                          </p:spTgt>
                                        </p:tgtEl>
                                        <p:attrNameLst>
                                          <p:attrName>style.visibility</p:attrName>
                                        </p:attrNameLst>
                                      </p:cBhvr>
                                      <p:to>
                                        <p:strVal val="visible"/>
                                      </p:to>
                                    </p:set>
                                    <p:animEffect transition="in" filter="wipe(left)">
                                      <p:cBhvr>
                                        <p:cTn id="32" dur="500"/>
                                        <p:tgtEl>
                                          <p:spTgt spid="5">
                                            <p:txEl>
                                              <p:pRg st="3" end="3"/>
                                            </p:txEl>
                                          </p:spTgt>
                                        </p:tgtEl>
                                      </p:cBhvr>
                                    </p:animEffect>
                                  </p:childTnLst>
                                </p:cTn>
                              </p:par>
                            </p:childTnLst>
                          </p:cTn>
                        </p:par>
                        <p:par>
                          <p:cTn id="33" fill="hold">
                            <p:stCondLst>
                              <p:cond delay="2000"/>
                            </p:stCondLst>
                            <p:childTnLst>
                              <p:par>
                                <p:cTn id="34" presetID="22" presetClass="entr" presetSubtype="8" fill="hold" nodeType="afterEffect">
                                  <p:stCondLst>
                                    <p:cond delay="0"/>
                                  </p:stCondLst>
                                  <p:childTnLst>
                                    <p:set>
                                      <p:cBhvr>
                                        <p:cTn id="35" dur="1" fill="hold">
                                          <p:stCondLst>
                                            <p:cond delay="0"/>
                                          </p:stCondLst>
                                        </p:cTn>
                                        <p:tgtEl>
                                          <p:spTgt spid="5">
                                            <p:txEl>
                                              <p:pRg st="4" end="4"/>
                                            </p:txEl>
                                          </p:spTgt>
                                        </p:tgtEl>
                                        <p:attrNameLst>
                                          <p:attrName>style.visibility</p:attrName>
                                        </p:attrNameLst>
                                      </p:cBhvr>
                                      <p:to>
                                        <p:strVal val="visible"/>
                                      </p:to>
                                    </p:set>
                                    <p:animEffect transition="in" filter="wipe(left)">
                                      <p:cBhvr>
                                        <p:cTn id="36" dur="500"/>
                                        <p:tgtEl>
                                          <p:spTgt spid="5">
                                            <p:txEl>
                                              <p:pRg st="4" end="4"/>
                                            </p:txEl>
                                          </p:spTgt>
                                        </p:tgtEl>
                                      </p:cBhvr>
                                    </p:animEffect>
                                  </p:childTnLst>
                                </p:cTn>
                              </p:par>
                            </p:childTnLst>
                          </p:cTn>
                        </p:par>
                        <p:par>
                          <p:cTn id="37" fill="hold">
                            <p:stCondLst>
                              <p:cond delay="2500"/>
                            </p:stCondLst>
                            <p:childTnLst>
                              <p:par>
                                <p:cTn id="38" presetID="22" presetClass="entr" presetSubtype="8" fill="hold" nodeType="afterEffect">
                                  <p:stCondLst>
                                    <p:cond delay="0"/>
                                  </p:stCondLst>
                                  <p:childTnLst>
                                    <p:set>
                                      <p:cBhvr>
                                        <p:cTn id="39" dur="1" fill="hold">
                                          <p:stCondLst>
                                            <p:cond delay="0"/>
                                          </p:stCondLst>
                                        </p:cTn>
                                        <p:tgtEl>
                                          <p:spTgt spid="5">
                                            <p:txEl>
                                              <p:pRg st="5" end="5"/>
                                            </p:txEl>
                                          </p:spTgt>
                                        </p:tgtEl>
                                        <p:attrNameLst>
                                          <p:attrName>style.visibility</p:attrName>
                                        </p:attrNameLst>
                                      </p:cBhvr>
                                      <p:to>
                                        <p:strVal val="visible"/>
                                      </p:to>
                                    </p:set>
                                    <p:animEffect transition="in" filter="wipe(left)">
                                      <p:cBhvr>
                                        <p:cTn id="40" dur="500"/>
                                        <p:tgtEl>
                                          <p:spTgt spid="5">
                                            <p:txEl>
                                              <p:pRg st="5" end="5"/>
                                            </p:txEl>
                                          </p:spTgt>
                                        </p:tgtEl>
                                      </p:cBhvr>
                                    </p:animEffect>
                                  </p:childTnLst>
                                </p:cTn>
                              </p:par>
                            </p:childTnLst>
                          </p:cTn>
                        </p:par>
                        <p:par>
                          <p:cTn id="41" fill="hold">
                            <p:stCondLst>
                              <p:cond delay="3000"/>
                            </p:stCondLst>
                            <p:childTnLst>
                              <p:par>
                                <p:cTn id="42" presetID="22" presetClass="entr" presetSubtype="8" fill="hold" nodeType="afterEffect">
                                  <p:stCondLst>
                                    <p:cond delay="0"/>
                                  </p:stCondLst>
                                  <p:childTnLst>
                                    <p:set>
                                      <p:cBhvr>
                                        <p:cTn id="43" dur="1" fill="hold">
                                          <p:stCondLst>
                                            <p:cond delay="0"/>
                                          </p:stCondLst>
                                        </p:cTn>
                                        <p:tgtEl>
                                          <p:spTgt spid="5">
                                            <p:txEl>
                                              <p:pRg st="7" end="7"/>
                                            </p:txEl>
                                          </p:spTgt>
                                        </p:tgtEl>
                                        <p:attrNameLst>
                                          <p:attrName>style.visibility</p:attrName>
                                        </p:attrNameLst>
                                      </p:cBhvr>
                                      <p:to>
                                        <p:strVal val="visible"/>
                                      </p:to>
                                    </p:set>
                                    <p:animEffect transition="in" filter="wipe(left)">
                                      <p:cBhvr>
                                        <p:cTn id="44" dur="500"/>
                                        <p:tgtEl>
                                          <p:spTgt spid="5">
                                            <p:txEl>
                                              <p:pRg st="7" end="7"/>
                                            </p:txEl>
                                          </p:spTgt>
                                        </p:tgtEl>
                                      </p:cBhvr>
                                    </p:animEffect>
                                  </p:childTnLst>
                                </p:cTn>
                              </p:par>
                            </p:childTnLst>
                          </p:cTn>
                        </p:par>
                        <p:par>
                          <p:cTn id="45" fill="hold">
                            <p:stCondLst>
                              <p:cond delay="3500"/>
                            </p:stCondLst>
                            <p:childTnLst>
                              <p:par>
                                <p:cTn id="46" presetID="22" presetClass="entr" presetSubtype="8" fill="hold" nodeType="afterEffect">
                                  <p:stCondLst>
                                    <p:cond delay="0"/>
                                  </p:stCondLst>
                                  <p:childTnLst>
                                    <p:set>
                                      <p:cBhvr>
                                        <p:cTn id="47" dur="1" fill="hold">
                                          <p:stCondLst>
                                            <p:cond delay="0"/>
                                          </p:stCondLst>
                                        </p:cTn>
                                        <p:tgtEl>
                                          <p:spTgt spid="5">
                                            <p:txEl>
                                              <p:pRg st="8" end="8"/>
                                            </p:txEl>
                                          </p:spTgt>
                                        </p:tgtEl>
                                        <p:attrNameLst>
                                          <p:attrName>style.visibility</p:attrName>
                                        </p:attrNameLst>
                                      </p:cBhvr>
                                      <p:to>
                                        <p:strVal val="visible"/>
                                      </p:to>
                                    </p:set>
                                    <p:animEffect transition="in" filter="wipe(left)">
                                      <p:cBhvr>
                                        <p:cTn id="48" dur="500"/>
                                        <p:tgtEl>
                                          <p:spTgt spid="5">
                                            <p:txEl>
                                              <p:pRg st="8" end="8"/>
                                            </p:txEl>
                                          </p:spTgt>
                                        </p:tgtEl>
                                      </p:cBhvr>
                                    </p:animEffect>
                                  </p:childTnLst>
                                </p:cTn>
                              </p:par>
                            </p:childTnLst>
                          </p:cTn>
                        </p:par>
                        <p:par>
                          <p:cTn id="49" fill="hold">
                            <p:stCondLst>
                              <p:cond delay="4000"/>
                            </p:stCondLst>
                            <p:childTnLst>
                              <p:par>
                                <p:cTn id="50" presetID="22" presetClass="entr" presetSubtype="8" fill="hold" nodeType="after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wipe(left)">
                                      <p:cBhvr>
                                        <p:cTn id="52" dur="500"/>
                                        <p:tgtEl>
                                          <p:spTgt spid="5">
                                            <p:txEl>
                                              <p:pRg st="9" end="9"/>
                                            </p:txEl>
                                          </p:spTgt>
                                        </p:tgtEl>
                                      </p:cBhvr>
                                    </p:animEffect>
                                  </p:childTnLst>
                                </p:cTn>
                              </p:par>
                            </p:childTnLst>
                          </p:cTn>
                        </p:par>
                        <p:par>
                          <p:cTn id="53" fill="hold">
                            <p:stCondLst>
                              <p:cond delay="4500"/>
                            </p:stCondLst>
                            <p:childTnLst>
                              <p:par>
                                <p:cTn id="54" presetID="22" presetClass="entr" presetSubtype="8" fill="hold" nodeType="afterEffect">
                                  <p:stCondLst>
                                    <p:cond delay="0"/>
                                  </p:stCondLst>
                                  <p:childTnLst>
                                    <p:set>
                                      <p:cBhvr>
                                        <p:cTn id="55" dur="1" fill="hold">
                                          <p:stCondLst>
                                            <p:cond delay="0"/>
                                          </p:stCondLst>
                                        </p:cTn>
                                        <p:tgtEl>
                                          <p:spTgt spid="5">
                                            <p:txEl>
                                              <p:pRg st="10" end="10"/>
                                            </p:txEl>
                                          </p:spTgt>
                                        </p:tgtEl>
                                        <p:attrNameLst>
                                          <p:attrName>style.visibility</p:attrName>
                                        </p:attrNameLst>
                                      </p:cBhvr>
                                      <p:to>
                                        <p:strVal val="visible"/>
                                      </p:to>
                                    </p:set>
                                    <p:animEffect transition="in" filter="wipe(left)">
                                      <p:cBhvr>
                                        <p:cTn id="56" dur="500"/>
                                        <p:tgtEl>
                                          <p:spTgt spid="5">
                                            <p:txEl>
                                              <p:pRg st="10" end="10"/>
                                            </p:txEl>
                                          </p:spTgt>
                                        </p:tgtEl>
                                      </p:cBhvr>
                                    </p:animEffect>
                                  </p:childTnLst>
                                </p:cTn>
                              </p:par>
                            </p:childTnLst>
                          </p:cTn>
                        </p:par>
                        <p:par>
                          <p:cTn id="57" fill="hold">
                            <p:stCondLst>
                              <p:cond delay="5000"/>
                            </p:stCondLst>
                            <p:childTnLst>
                              <p:par>
                                <p:cTn id="58" presetID="22" presetClass="entr" presetSubtype="8" fill="hold" nodeType="afterEffect">
                                  <p:stCondLst>
                                    <p:cond delay="0"/>
                                  </p:stCondLst>
                                  <p:childTnLst>
                                    <p:set>
                                      <p:cBhvr>
                                        <p:cTn id="59" dur="1" fill="hold">
                                          <p:stCondLst>
                                            <p:cond delay="0"/>
                                          </p:stCondLst>
                                        </p:cTn>
                                        <p:tgtEl>
                                          <p:spTgt spid="5">
                                            <p:txEl>
                                              <p:pRg st="11" end="11"/>
                                            </p:txEl>
                                          </p:spTgt>
                                        </p:tgtEl>
                                        <p:attrNameLst>
                                          <p:attrName>style.visibility</p:attrName>
                                        </p:attrNameLst>
                                      </p:cBhvr>
                                      <p:to>
                                        <p:strVal val="visible"/>
                                      </p:to>
                                    </p:set>
                                    <p:animEffect transition="in" filter="wipe(left)">
                                      <p:cBhvr>
                                        <p:cTn id="60" dur="500"/>
                                        <p:tgtEl>
                                          <p:spTgt spid="5">
                                            <p:txEl>
                                              <p:pRg st="11" end="11"/>
                                            </p:txEl>
                                          </p:spTgt>
                                        </p:tgtEl>
                                      </p:cBhvr>
                                    </p:animEffect>
                                  </p:childTnLst>
                                </p:cTn>
                              </p:par>
                            </p:childTnLst>
                          </p:cTn>
                        </p:par>
                        <p:par>
                          <p:cTn id="61" fill="hold">
                            <p:stCondLst>
                              <p:cond delay="5500"/>
                            </p:stCondLst>
                            <p:childTnLst>
                              <p:par>
                                <p:cTn id="62" presetID="22" presetClass="entr" presetSubtype="8" fill="hold" nodeType="afterEffect">
                                  <p:stCondLst>
                                    <p:cond delay="0"/>
                                  </p:stCondLst>
                                  <p:childTnLst>
                                    <p:set>
                                      <p:cBhvr>
                                        <p:cTn id="63" dur="1" fill="hold">
                                          <p:stCondLst>
                                            <p:cond delay="0"/>
                                          </p:stCondLst>
                                        </p:cTn>
                                        <p:tgtEl>
                                          <p:spTgt spid="5">
                                            <p:txEl>
                                              <p:pRg st="12" end="12"/>
                                            </p:txEl>
                                          </p:spTgt>
                                        </p:tgtEl>
                                        <p:attrNameLst>
                                          <p:attrName>style.visibility</p:attrName>
                                        </p:attrNameLst>
                                      </p:cBhvr>
                                      <p:to>
                                        <p:strVal val="visible"/>
                                      </p:to>
                                    </p:set>
                                    <p:animEffect transition="in" filter="wipe(left)">
                                      <p:cBhvr>
                                        <p:cTn id="64" dur="500"/>
                                        <p:tgtEl>
                                          <p:spTgt spid="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p:nvPr/>
        </p:nvPicPr>
        <p:blipFill>
          <a:blip r:embed="rId3"/>
          <a:stretch>
            <a:fillRect/>
          </a:stretch>
        </p:blipFill>
        <p:spPr>
          <a:xfrm>
            <a:off x="776287" y="995363"/>
            <a:ext cx="11887200" cy="6011862"/>
          </a:xfrm>
          <a:prstGeom prst="rect">
            <a:avLst/>
          </a:prstGeom>
        </p:spPr>
      </p:pic>
      <p:grpSp>
        <p:nvGrpSpPr>
          <p:cNvPr id="7" name="Group 6"/>
          <p:cNvGrpSpPr>
            <a:grpSpLocks/>
          </p:cNvGrpSpPr>
          <p:nvPr/>
        </p:nvGrpSpPr>
        <p:grpSpPr bwMode="auto">
          <a:xfrm>
            <a:off x="1122363" y="157163"/>
            <a:ext cx="11195050" cy="1412875"/>
            <a:chOff x="6979364" y="483017"/>
            <a:chExt cx="12359700" cy="3584057"/>
          </a:xfrm>
        </p:grpSpPr>
        <p:sp>
          <p:nvSpPr>
            <p:cNvPr id="46087" name="TextBox 7"/>
            <p:cNvSpPr txBox="1">
              <a:spLocks noChangeArrowheads="1"/>
            </p:cNvSpPr>
            <p:nvPr/>
          </p:nvSpPr>
          <p:spPr bwMode="auto">
            <a:xfrm>
              <a:off x="6979364" y="483017"/>
              <a:ext cx="12359700" cy="3584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7805" tIns="18902" rIns="37805" bIns="18902">
              <a:spAutoFit/>
            </a:bodyPr>
            <a:lstStyle/>
            <a:p>
              <a:pPr algn="ctr" eaLnBrk="1">
                <a:lnSpc>
                  <a:spcPct val="93000"/>
                </a:lnSpc>
                <a:buClr>
                  <a:srgbClr val="000000"/>
                </a:buClr>
                <a:buSzPct val="100000"/>
                <a:buFont typeface="Times New Roman" panose="02020603050405020304" pitchFamily="18" charset="0"/>
                <a:buNone/>
              </a:pPr>
              <a:r>
                <a:rPr lang="en-US" altLang="en-US" sz="4800" b="1">
                  <a:solidFill>
                    <a:schemeClr val="tx2"/>
                  </a:solidFill>
                  <a:latin typeface="Lato Regular"/>
                  <a:ea typeface="Lato Regular"/>
                  <a:cs typeface="Lato Regular"/>
                </a:rPr>
                <a:t>Sơ đồ phần rã chức năng Front – end</a:t>
              </a:r>
              <a:endParaRPr lang="id-ID" altLang="en-US" sz="4800" b="1">
                <a:solidFill>
                  <a:schemeClr val="tx2"/>
                </a:solidFill>
                <a:latin typeface="Lato Regular"/>
                <a:ea typeface="Lato Regular"/>
                <a:cs typeface="Lato Regular"/>
              </a:endParaRPr>
            </a:p>
          </p:txBody>
        </p:sp>
        <p:sp>
          <p:nvSpPr>
            <p:cNvPr id="9" name="Rectangle 8"/>
            <p:cNvSpPr/>
            <p:nvPr/>
          </p:nvSpPr>
          <p:spPr>
            <a:xfrm>
              <a:off x="11844725" y="2536802"/>
              <a:ext cx="2628978" cy="7248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7770" tIns="18886" rIns="37770" bIns="18886" anchor="ctr"/>
            <a:lstStyle/>
            <a:p>
              <a:pPr algn="ctr" eaLnBrk="1">
                <a:lnSpc>
                  <a:spcPct val="93000"/>
                </a:lnSpc>
                <a:buClr>
                  <a:srgbClr val="000000"/>
                </a:buClr>
                <a:buSzPct val="100000"/>
                <a:buFont typeface="Times New Roman" panose="02020603050405020304" pitchFamily="18" charset="0"/>
                <a:buNone/>
                <a:defRPr/>
              </a:pPr>
              <a:endParaRPr lang="en-US">
                <a:solidFill>
                  <a:schemeClr val="accent2"/>
                </a:solidFill>
                <a:latin typeface="Open Sans Light"/>
              </a:endParaRPr>
            </a:p>
          </p:txBody>
        </p:sp>
      </p:grpSp>
      <p:pic>
        <p:nvPicPr>
          <p:cNvPr id="46084"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206288" y="6294438"/>
            <a:ext cx="9921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quarter" idx="10"/>
          </p:nvPr>
        </p:nvSpPr>
        <p:spPr/>
        <p:txBody>
          <a:bodyPr/>
          <a:lstStyle/>
          <a:p>
            <a:pPr>
              <a:defRPr/>
            </a:pPr>
            <a:fld id="{450ECD45-53F2-42F9-A7B6-F58AF08524DF}" type="datetime1">
              <a:rPr lang="en-US"/>
              <a:pPr>
                <a:defRPr/>
              </a:pPr>
              <a:t>15/07/2018</a:t>
            </a:fld>
            <a:endParaRPr lang="vi-VN"/>
          </a:p>
        </p:txBody>
      </p:sp>
      <p:sp>
        <p:nvSpPr>
          <p:cNvPr id="46086"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smtClean="0"/>
              <a:t>Đại học Nha Trang - Khoa Công nghệ Thông tin</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623888" y="1341437"/>
            <a:ext cx="12268200"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810" tIns="50405" rIns="158755" bIns="39689"/>
          <a:lstStyle>
            <a:lvl1pPr marL="558800" indent="-557213">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1pPr>
            <a:lvl2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2pPr>
            <a:lvl3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3pPr>
            <a:lvl4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4pPr>
            <a:lvl5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5pPr>
            <a:lvl6pPr marL="25146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6pPr>
            <a:lvl7pPr marL="29718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7pPr>
            <a:lvl8pPr marL="34290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8pPr>
            <a:lvl9pPr marL="38862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9pPr>
          </a:lstStyle>
          <a:p>
            <a:pPr marL="1587" indent="0" algn="just" eaLnBrk="1">
              <a:lnSpc>
                <a:spcPct val="150000"/>
              </a:lnSpc>
              <a:buClr>
                <a:srgbClr val="000000"/>
              </a:buClr>
              <a:buSzPct val="45000"/>
              <a:defRPr/>
            </a:pPr>
            <a:r>
              <a:rPr lang="en-US" altLang="en-US" sz="2800" b="1" i="1" smtClean="0">
                <a:solidFill>
                  <a:schemeClr val="tx1"/>
                </a:solidFill>
              </a:rPr>
              <a:t>Các chức năng dành cho người dùng</a:t>
            </a:r>
          </a:p>
        </p:txBody>
      </p:sp>
      <p:grpSp>
        <p:nvGrpSpPr>
          <p:cNvPr id="7" name="Group 6"/>
          <p:cNvGrpSpPr>
            <a:grpSpLocks/>
          </p:cNvGrpSpPr>
          <p:nvPr/>
        </p:nvGrpSpPr>
        <p:grpSpPr bwMode="auto">
          <a:xfrm>
            <a:off x="2243138" y="198438"/>
            <a:ext cx="8953500" cy="838200"/>
            <a:chOff x="5741291" y="483017"/>
            <a:chExt cx="12359700" cy="2127380"/>
          </a:xfrm>
        </p:grpSpPr>
        <p:sp>
          <p:nvSpPr>
            <p:cNvPr id="48135" name="TextBox 7"/>
            <p:cNvSpPr txBox="1">
              <a:spLocks noChangeArrowheads="1"/>
            </p:cNvSpPr>
            <p:nvPr/>
          </p:nvSpPr>
          <p:spPr bwMode="auto">
            <a:xfrm>
              <a:off x="5741291" y="483017"/>
              <a:ext cx="12359700" cy="1840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7805" tIns="18902" rIns="37805" bIns="18902">
              <a:spAutoFit/>
            </a:bodyPr>
            <a:lstStyle/>
            <a:p>
              <a:pPr algn="ctr" eaLnBrk="1">
                <a:lnSpc>
                  <a:spcPct val="93000"/>
                </a:lnSpc>
                <a:buClr>
                  <a:srgbClr val="000000"/>
                </a:buClr>
                <a:buSzPct val="100000"/>
                <a:buFont typeface="Times New Roman" panose="02020603050405020304" pitchFamily="18" charset="0"/>
                <a:buNone/>
              </a:pPr>
              <a:r>
                <a:rPr lang="en-US" altLang="en-US" sz="4800" b="1">
                  <a:solidFill>
                    <a:schemeClr val="tx2"/>
                  </a:solidFill>
                  <a:latin typeface="Lato Regular"/>
                  <a:ea typeface="Lato Regular"/>
                  <a:cs typeface="Lato Regular"/>
                </a:rPr>
                <a:t>Các chức năng Back – end</a:t>
              </a:r>
              <a:endParaRPr lang="id-ID" altLang="en-US" sz="4800" b="1">
                <a:solidFill>
                  <a:schemeClr val="tx2"/>
                </a:solidFill>
                <a:latin typeface="Lato Regular"/>
                <a:ea typeface="Lato Regular"/>
                <a:cs typeface="Lato Regular"/>
              </a:endParaRPr>
            </a:p>
          </p:txBody>
        </p:sp>
        <p:sp>
          <p:nvSpPr>
            <p:cNvPr id="9" name="Rectangle 8"/>
            <p:cNvSpPr/>
            <p:nvPr/>
          </p:nvSpPr>
          <p:spPr>
            <a:xfrm>
              <a:off x="10606279" y="2537873"/>
              <a:ext cx="2629723" cy="725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7770" tIns="18886" rIns="37770" bIns="18886" anchor="ctr"/>
            <a:lstStyle/>
            <a:p>
              <a:pPr algn="ctr" eaLnBrk="1">
                <a:lnSpc>
                  <a:spcPct val="93000"/>
                </a:lnSpc>
                <a:buClr>
                  <a:srgbClr val="000000"/>
                </a:buClr>
                <a:buSzPct val="100000"/>
                <a:buFont typeface="Times New Roman" panose="02020603050405020304" pitchFamily="18" charset="0"/>
                <a:buNone/>
                <a:defRPr/>
              </a:pPr>
              <a:endParaRPr lang="en-US">
                <a:solidFill>
                  <a:schemeClr val="accent2"/>
                </a:solidFill>
                <a:latin typeface="Open Sans Light"/>
              </a:endParaRPr>
            </a:p>
          </p:txBody>
        </p:sp>
      </p:grpSp>
      <p:pic>
        <p:nvPicPr>
          <p:cNvPr id="48132"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06288" y="6294438"/>
            <a:ext cx="9921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quarter" idx="10"/>
          </p:nvPr>
        </p:nvSpPr>
        <p:spPr/>
        <p:txBody>
          <a:bodyPr/>
          <a:lstStyle/>
          <a:p>
            <a:pPr>
              <a:defRPr/>
            </a:pPr>
            <a:fld id="{450ECD45-53F2-42F9-A7B6-F58AF08524DF}" type="datetime1">
              <a:rPr lang="en-US"/>
              <a:pPr>
                <a:defRPr/>
              </a:pPr>
              <a:t>15/07/2018</a:t>
            </a:fld>
            <a:endParaRPr lang="vi-VN"/>
          </a:p>
        </p:txBody>
      </p:sp>
      <p:sp>
        <p:nvSpPr>
          <p:cNvPr id="48134"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smtClean="0"/>
              <a:t>Đại học Nha Trang - Khoa Công nghệ Thông tin</a:t>
            </a:r>
          </a:p>
        </p:txBody>
      </p:sp>
      <p:sp>
        <p:nvSpPr>
          <p:cNvPr id="10" name="TextBox 9"/>
          <p:cNvSpPr txBox="1">
            <a:spLocks noChangeArrowheads="1"/>
          </p:cNvSpPr>
          <p:nvPr/>
        </p:nvSpPr>
        <p:spPr bwMode="auto">
          <a:xfrm>
            <a:off x="623888" y="2165349"/>
            <a:ext cx="12268200" cy="443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810" tIns="50405" rIns="158755" bIns="39689" numCol="2"/>
          <a:lstStyle>
            <a:lvl1pPr marL="558800" indent="-557213">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1pPr>
            <a:lvl2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2pPr>
            <a:lvl3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3pPr>
            <a:lvl4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4pPr>
            <a:lvl5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5pPr>
            <a:lvl6pPr marL="25146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6pPr>
            <a:lvl7pPr marL="29718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7pPr>
            <a:lvl8pPr marL="34290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8pPr>
            <a:lvl9pPr marL="38862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9pPr>
          </a:lstStyle>
          <a:p>
            <a:pPr algn="just" eaLnBrk="1">
              <a:lnSpc>
                <a:spcPct val="150000"/>
              </a:lnSpc>
              <a:buClr>
                <a:srgbClr val="000000"/>
              </a:buClr>
              <a:buSzPct val="45000"/>
              <a:buFont typeface="Wingdings" panose="05000000000000000000" pitchFamily="2" charset="2"/>
              <a:buChar char=""/>
              <a:defRPr/>
            </a:pPr>
            <a:r>
              <a:rPr lang="en-US" altLang="en-US" sz="2800" smtClean="0">
                <a:solidFill>
                  <a:schemeClr val="tx1"/>
                </a:solidFill>
              </a:rPr>
              <a:t>Quản lý sản phẩm</a:t>
            </a:r>
          </a:p>
          <a:p>
            <a:pPr algn="just" eaLnBrk="1">
              <a:lnSpc>
                <a:spcPct val="150000"/>
              </a:lnSpc>
              <a:buClr>
                <a:srgbClr val="000000"/>
              </a:buClr>
              <a:buSzPct val="45000"/>
              <a:buFont typeface="Wingdings" panose="05000000000000000000" pitchFamily="2" charset="2"/>
              <a:buChar char=""/>
              <a:defRPr/>
            </a:pPr>
            <a:r>
              <a:rPr lang="en-US" altLang="en-US" sz="2800" smtClean="0">
                <a:solidFill>
                  <a:schemeClr val="tx1"/>
                </a:solidFill>
              </a:rPr>
              <a:t>Quản lý danh mục sản phẩm</a:t>
            </a:r>
          </a:p>
          <a:p>
            <a:pPr algn="just" eaLnBrk="1">
              <a:lnSpc>
                <a:spcPct val="150000"/>
              </a:lnSpc>
              <a:buClr>
                <a:srgbClr val="000000"/>
              </a:buClr>
              <a:buSzPct val="45000"/>
              <a:buFont typeface="Wingdings" panose="05000000000000000000" pitchFamily="2" charset="2"/>
              <a:buChar char=""/>
              <a:defRPr/>
            </a:pPr>
            <a:r>
              <a:rPr lang="en-US" altLang="en-US" sz="2800" smtClean="0">
                <a:solidFill>
                  <a:schemeClr val="tx1"/>
                </a:solidFill>
              </a:rPr>
              <a:t>Quản lý đơn hàng</a:t>
            </a:r>
          </a:p>
          <a:p>
            <a:pPr algn="just" eaLnBrk="1">
              <a:lnSpc>
                <a:spcPct val="150000"/>
              </a:lnSpc>
              <a:buClr>
                <a:srgbClr val="000000"/>
              </a:buClr>
              <a:buSzPct val="45000"/>
              <a:buFont typeface="Wingdings" panose="05000000000000000000" pitchFamily="2" charset="2"/>
              <a:buChar char=""/>
              <a:defRPr/>
            </a:pPr>
            <a:r>
              <a:rPr lang="en-US" altLang="en-US" sz="2800" smtClean="0">
                <a:solidFill>
                  <a:schemeClr val="tx1"/>
                </a:solidFill>
              </a:rPr>
              <a:t>Quản lý giao dịch</a:t>
            </a:r>
          </a:p>
          <a:p>
            <a:pPr algn="just" eaLnBrk="1">
              <a:lnSpc>
                <a:spcPct val="150000"/>
              </a:lnSpc>
              <a:buClr>
                <a:srgbClr val="000000"/>
              </a:buClr>
              <a:buSzPct val="45000"/>
              <a:buFont typeface="Wingdings" panose="05000000000000000000" pitchFamily="2" charset="2"/>
              <a:buChar char=""/>
              <a:defRPr/>
            </a:pPr>
            <a:r>
              <a:rPr lang="en-US" altLang="en-US" sz="2800" smtClean="0">
                <a:solidFill>
                  <a:schemeClr val="tx1"/>
                </a:solidFill>
              </a:rPr>
              <a:t>Quản lý tài khoản</a:t>
            </a:r>
          </a:p>
          <a:p>
            <a:pPr algn="just" eaLnBrk="1">
              <a:lnSpc>
                <a:spcPct val="150000"/>
              </a:lnSpc>
              <a:buClr>
                <a:srgbClr val="000000"/>
              </a:buClr>
              <a:buSzPct val="45000"/>
              <a:buFont typeface="Wingdings" panose="05000000000000000000" pitchFamily="2" charset="2"/>
              <a:buChar char=""/>
              <a:defRPr/>
            </a:pPr>
            <a:endParaRPr lang="en-US" altLang="en-US" sz="2800" smtClean="0">
              <a:solidFill>
                <a:schemeClr val="tx1"/>
              </a:solidFill>
            </a:endParaRPr>
          </a:p>
          <a:p>
            <a:pPr algn="just" eaLnBrk="1">
              <a:lnSpc>
                <a:spcPct val="150000"/>
              </a:lnSpc>
              <a:buClr>
                <a:srgbClr val="000000"/>
              </a:buClr>
              <a:buSzPct val="45000"/>
              <a:buFont typeface="Wingdings" panose="05000000000000000000" pitchFamily="2" charset="2"/>
              <a:buChar char=""/>
              <a:defRPr/>
            </a:pPr>
            <a:r>
              <a:rPr lang="en-US" altLang="en-US" sz="2800" smtClean="0">
                <a:solidFill>
                  <a:schemeClr val="tx1"/>
                </a:solidFill>
              </a:rPr>
              <a:t>Quản lý phản hồi</a:t>
            </a:r>
            <a:r>
              <a:rPr lang="en-US" altLang="en-US" sz="2800">
                <a:solidFill>
                  <a:schemeClr val="tx1"/>
                </a:solidFill>
              </a:rPr>
              <a:t> </a:t>
            </a:r>
            <a:r>
              <a:rPr lang="en-US" altLang="en-US" sz="2800" smtClean="0">
                <a:solidFill>
                  <a:schemeClr val="tx1"/>
                </a:solidFill>
              </a:rPr>
              <a:t>(liên hệ, bình luận)</a:t>
            </a:r>
          </a:p>
          <a:p>
            <a:pPr algn="just" eaLnBrk="1">
              <a:lnSpc>
                <a:spcPct val="150000"/>
              </a:lnSpc>
              <a:buClr>
                <a:srgbClr val="000000"/>
              </a:buClr>
              <a:buSzPct val="45000"/>
              <a:buFont typeface="Wingdings" panose="05000000000000000000" pitchFamily="2" charset="2"/>
              <a:buChar char=""/>
              <a:defRPr/>
            </a:pPr>
            <a:r>
              <a:rPr lang="en-US" altLang="en-US" sz="2800" smtClean="0">
                <a:solidFill>
                  <a:schemeClr val="tx1"/>
                </a:solidFill>
              </a:rPr>
              <a:t>Quản lý nội dung (tin tức, quảng cáo, slide)</a:t>
            </a:r>
          </a:p>
          <a:p>
            <a:pPr algn="just" eaLnBrk="1">
              <a:lnSpc>
                <a:spcPct val="150000"/>
              </a:lnSpc>
              <a:buClr>
                <a:srgbClr val="000000"/>
              </a:buClr>
              <a:buSzPct val="45000"/>
              <a:buFont typeface="Wingdings" panose="05000000000000000000" pitchFamily="2" charset="2"/>
              <a:buChar char=""/>
              <a:defRPr/>
            </a:pPr>
            <a:r>
              <a:rPr lang="en-US" altLang="en-US" sz="2800">
                <a:solidFill>
                  <a:schemeClr val="tx1"/>
                </a:solidFill>
              </a:rPr>
              <a:t>Thống kê, báo </a:t>
            </a:r>
            <a:r>
              <a:rPr lang="en-US" altLang="en-US" sz="2800" smtClean="0">
                <a:solidFill>
                  <a:schemeClr val="tx1"/>
                </a:solidFill>
              </a:rPr>
              <a:t>cáo</a:t>
            </a:r>
            <a:endParaRPr lang="en-US" altLang="en-US" sz="2800">
              <a:solidFill>
                <a:schemeClr val="tx1"/>
              </a:solidFill>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wipe(left)">
                                      <p:cBhvr>
                                        <p:cTn id="20" dur="500"/>
                                        <p:tgtEl>
                                          <p:spTgt spid="10">
                                            <p:txEl>
                                              <p:pRg st="0" end="0"/>
                                            </p:txEl>
                                          </p:spTgt>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0">
                                            <p:txEl>
                                              <p:pRg st="1" end="1"/>
                                            </p:txEl>
                                          </p:spTgt>
                                        </p:tgtEl>
                                        <p:attrNameLst>
                                          <p:attrName>style.visibility</p:attrName>
                                        </p:attrNameLst>
                                      </p:cBhvr>
                                      <p:to>
                                        <p:strVal val="visible"/>
                                      </p:to>
                                    </p:set>
                                    <p:animEffect transition="in" filter="wipe(left)">
                                      <p:cBhvr>
                                        <p:cTn id="24" dur="500"/>
                                        <p:tgtEl>
                                          <p:spTgt spid="10">
                                            <p:txEl>
                                              <p:pRg st="1" end="1"/>
                                            </p:txEl>
                                          </p:spTgt>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10">
                                            <p:txEl>
                                              <p:pRg st="2" end="2"/>
                                            </p:txEl>
                                          </p:spTgt>
                                        </p:tgtEl>
                                        <p:attrNameLst>
                                          <p:attrName>style.visibility</p:attrName>
                                        </p:attrNameLst>
                                      </p:cBhvr>
                                      <p:to>
                                        <p:strVal val="visible"/>
                                      </p:to>
                                    </p:set>
                                    <p:animEffect transition="in" filter="wipe(left)">
                                      <p:cBhvr>
                                        <p:cTn id="28" dur="500"/>
                                        <p:tgtEl>
                                          <p:spTgt spid="10">
                                            <p:txEl>
                                              <p:pRg st="2" end="2"/>
                                            </p:txEl>
                                          </p:spTgt>
                                        </p:tgtEl>
                                      </p:cBhvr>
                                    </p:animEffect>
                                  </p:childTnLst>
                                </p:cTn>
                              </p:par>
                            </p:childTnLst>
                          </p:cTn>
                        </p:par>
                        <p:par>
                          <p:cTn id="29" fill="hold">
                            <p:stCondLst>
                              <p:cond delay="1500"/>
                            </p:stCondLst>
                            <p:childTnLst>
                              <p:par>
                                <p:cTn id="30" presetID="22" presetClass="entr" presetSubtype="8" fill="hold" nodeType="afterEffect">
                                  <p:stCondLst>
                                    <p:cond delay="0"/>
                                  </p:stCondLst>
                                  <p:childTnLst>
                                    <p:set>
                                      <p:cBhvr>
                                        <p:cTn id="31" dur="1" fill="hold">
                                          <p:stCondLst>
                                            <p:cond delay="0"/>
                                          </p:stCondLst>
                                        </p:cTn>
                                        <p:tgtEl>
                                          <p:spTgt spid="10">
                                            <p:txEl>
                                              <p:pRg st="3" end="3"/>
                                            </p:txEl>
                                          </p:spTgt>
                                        </p:tgtEl>
                                        <p:attrNameLst>
                                          <p:attrName>style.visibility</p:attrName>
                                        </p:attrNameLst>
                                      </p:cBhvr>
                                      <p:to>
                                        <p:strVal val="visible"/>
                                      </p:to>
                                    </p:set>
                                    <p:animEffect transition="in" filter="wipe(left)">
                                      <p:cBhvr>
                                        <p:cTn id="32" dur="500"/>
                                        <p:tgtEl>
                                          <p:spTgt spid="10">
                                            <p:txEl>
                                              <p:pRg st="3" end="3"/>
                                            </p:txEl>
                                          </p:spTgt>
                                        </p:tgtEl>
                                      </p:cBhvr>
                                    </p:animEffect>
                                  </p:childTnLst>
                                </p:cTn>
                              </p:par>
                            </p:childTnLst>
                          </p:cTn>
                        </p:par>
                        <p:par>
                          <p:cTn id="33" fill="hold">
                            <p:stCondLst>
                              <p:cond delay="2000"/>
                            </p:stCondLst>
                            <p:childTnLst>
                              <p:par>
                                <p:cTn id="34" presetID="22" presetClass="entr" presetSubtype="8" fill="hold" nodeType="afterEffect">
                                  <p:stCondLst>
                                    <p:cond delay="0"/>
                                  </p:stCondLst>
                                  <p:childTnLst>
                                    <p:set>
                                      <p:cBhvr>
                                        <p:cTn id="35" dur="1" fill="hold">
                                          <p:stCondLst>
                                            <p:cond delay="0"/>
                                          </p:stCondLst>
                                        </p:cTn>
                                        <p:tgtEl>
                                          <p:spTgt spid="10">
                                            <p:txEl>
                                              <p:pRg st="4" end="4"/>
                                            </p:txEl>
                                          </p:spTgt>
                                        </p:tgtEl>
                                        <p:attrNameLst>
                                          <p:attrName>style.visibility</p:attrName>
                                        </p:attrNameLst>
                                      </p:cBhvr>
                                      <p:to>
                                        <p:strVal val="visible"/>
                                      </p:to>
                                    </p:set>
                                    <p:animEffect transition="in" filter="wipe(left)">
                                      <p:cBhvr>
                                        <p:cTn id="36" dur="500"/>
                                        <p:tgtEl>
                                          <p:spTgt spid="10">
                                            <p:txEl>
                                              <p:pRg st="4" end="4"/>
                                            </p:txEl>
                                          </p:spTgt>
                                        </p:tgtEl>
                                      </p:cBhvr>
                                    </p:animEffect>
                                  </p:childTnLst>
                                </p:cTn>
                              </p:par>
                            </p:childTnLst>
                          </p:cTn>
                        </p:par>
                        <p:par>
                          <p:cTn id="37" fill="hold">
                            <p:stCondLst>
                              <p:cond delay="2500"/>
                            </p:stCondLst>
                            <p:childTnLst>
                              <p:par>
                                <p:cTn id="38" presetID="22" presetClass="entr" presetSubtype="8" fill="hold" nodeType="afterEffect">
                                  <p:stCondLst>
                                    <p:cond delay="0"/>
                                  </p:stCondLst>
                                  <p:childTnLst>
                                    <p:set>
                                      <p:cBhvr>
                                        <p:cTn id="39" dur="1" fill="hold">
                                          <p:stCondLst>
                                            <p:cond delay="0"/>
                                          </p:stCondLst>
                                        </p:cTn>
                                        <p:tgtEl>
                                          <p:spTgt spid="10">
                                            <p:txEl>
                                              <p:pRg st="6" end="6"/>
                                            </p:txEl>
                                          </p:spTgt>
                                        </p:tgtEl>
                                        <p:attrNameLst>
                                          <p:attrName>style.visibility</p:attrName>
                                        </p:attrNameLst>
                                      </p:cBhvr>
                                      <p:to>
                                        <p:strVal val="visible"/>
                                      </p:to>
                                    </p:set>
                                    <p:animEffect transition="in" filter="wipe(left)">
                                      <p:cBhvr>
                                        <p:cTn id="40" dur="500"/>
                                        <p:tgtEl>
                                          <p:spTgt spid="10">
                                            <p:txEl>
                                              <p:pRg st="6" end="6"/>
                                            </p:txEl>
                                          </p:spTgt>
                                        </p:tgtEl>
                                      </p:cBhvr>
                                    </p:animEffect>
                                  </p:childTnLst>
                                </p:cTn>
                              </p:par>
                            </p:childTnLst>
                          </p:cTn>
                        </p:par>
                        <p:par>
                          <p:cTn id="41" fill="hold">
                            <p:stCondLst>
                              <p:cond delay="3000"/>
                            </p:stCondLst>
                            <p:childTnLst>
                              <p:par>
                                <p:cTn id="42" presetID="22" presetClass="entr" presetSubtype="8" fill="hold" nodeType="afterEffect">
                                  <p:stCondLst>
                                    <p:cond delay="0"/>
                                  </p:stCondLst>
                                  <p:childTnLst>
                                    <p:set>
                                      <p:cBhvr>
                                        <p:cTn id="43" dur="1" fill="hold">
                                          <p:stCondLst>
                                            <p:cond delay="0"/>
                                          </p:stCondLst>
                                        </p:cTn>
                                        <p:tgtEl>
                                          <p:spTgt spid="10">
                                            <p:txEl>
                                              <p:pRg st="7" end="7"/>
                                            </p:txEl>
                                          </p:spTgt>
                                        </p:tgtEl>
                                        <p:attrNameLst>
                                          <p:attrName>style.visibility</p:attrName>
                                        </p:attrNameLst>
                                      </p:cBhvr>
                                      <p:to>
                                        <p:strVal val="visible"/>
                                      </p:to>
                                    </p:set>
                                    <p:animEffect transition="in" filter="wipe(left)">
                                      <p:cBhvr>
                                        <p:cTn id="44" dur="500"/>
                                        <p:tgtEl>
                                          <p:spTgt spid="10">
                                            <p:txEl>
                                              <p:pRg st="7" end="7"/>
                                            </p:txEl>
                                          </p:spTgt>
                                        </p:tgtEl>
                                      </p:cBhvr>
                                    </p:animEffect>
                                  </p:childTnLst>
                                </p:cTn>
                              </p:par>
                            </p:childTnLst>
                          </p:cTn>
                        </p:par>
                        <p:par>
                          <p:cTn id="45" fill="hold">
                            <p:stCondLst>
                              <p:cond delay="3500"/>
                            </p:stCondLst>
                            <p:childTnLst>
                              <p:par>
                                <p:cTn id="46" presetID="22" presetClass="entr" presetSubtype="8" fill="hold" nodeType="afterEffect">
                                  <p:stCondLst>
                                    <p:cond delay="0"/>
                                  </p:stCondLst>
                                  <p:childTnLst>
                                    <p:set>
                                      <p:cBhvr>
                                        <p:cTn id="47" dur="1" fill="hold">
                                          <p:stCondLst>
                                            <p:cond delay="0"/>
                                          </p:stCondLst>
                                        </p:cTn>
                                        <p:tgtEl>
                                          <p:spTgt spid="10">
                                            <p:txEl>
                                              <p:pRg st="8" end="8"/>
                                            </p:txEl>
                                          </p:spTgt>
                                        </p:tgtEl>
                                        <p:attrNameLst>
                                          <p:attrName>style.visibility</p:attrName>
                                        </p:attrNameLst>
                                      </p:cBhvr>
                                      <p:to>
                                        <p:strVal val="visible"/>
                                      </p:to>
                                    </p:set>
                                    <p:animEffect transition="in" filter="wipe(left)">
                                      <p:cBhvr>
                                        <p:cTn id="48" dur="5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a:grpSpLocks/>
          </p:cNvGrpSpPr>
          <p:nvPr/>
        </p:nvGrpSpPr>
        <p:grpSpPr bwMode="auto">
          <a:xfrm>
            <a:off x="1122363" y="198438"/>
            <a:ext cx="11195050" cy="838200"/>
            <a:chOff x="6979364" y="483017"/>
            <a:chExt cx="12359700" cy="2127380"/>
          </a:xfrm>
        </p:grpSpPr>
        <p:sp>
          <p:nvSpPr>
            <p:cNvPr id="50183" name="TextBox 7"/>
            <p:cNvSpPr txBox="1">
              <a:spLocks noChangeArrowheads="1"/>
            </p:cNvSpPr>
            <p:nvPr/>
          </p:nvSpPr>
          <p:spPr bwMode="auto">
            <a:xfrm>
              <a:off x="6979364" y="483017"/>
              <a:ext cx="12359700" cy="1840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7805" tIns="18902" rIns="37805" bIns="18902">
              <a:spAutoFit/>
            </a:bodyPr>
            <a:lstStyle/>
            <a:p>
              <a:pPr algn="ctr" eaLnBrk="1">
                <a:lnSpc>
                  <a:spcPct val="93000"/>
                </a:lnSpc>
                <a:buClr>
                  <a:srgbClr val="000000"/>
                </a:buClr>
                <a:buSzPct val="100000"/>
                <a:buFont typeface="Times New Roman" panose="02020603050405020304" pitchFamily="18" charset="0"/>
                <a:buNone/>
              </a:pPr>
              <a:r>
                <a:rPr lang="en-US" altLang="en-US" sz="4800" b="1">
                  <a:solidFill>
                    <a:schemeClr val="tx2"/>
                  </a:solidFill>
                  <a:latin typeface="Lato Regular"/>
                  <a:ea typeface="Lato Regular"/>
                  <a:cs typeface="Lato Regular"/>
                </a:rPr>
                <a:t>Sơ đồ phần rã chức năng Back – end</a:t>
              </a:r>
              <a:endParaRPr lang="id-ID" altLang="en-US" sz="4800" b="1">
                <a:solidFill>
                  <a:schemeClr val="tx2"/>
                </a:solidFill>
                <a:latin typeface="Lato Regular"/>
                <a:ea typeface="Lato Regular"/>
                <a:cs typeface="Lato Regular"/>
              </a:endParaRPr>
            </a:p>
          </p:txBody>
        </p:sp>
        <p:sp>
          <p:nvSpPr>
            <p:cNvPr id="9" name="Rectangle 8"/>
            <p:cNvSpPr/>
            <p:nvPr/>
          </p:nvSpPr>
          <p:spPr>
            <a:xfrm>
              <a:off x="11844725" y="2537873"/>
              <a:ext cx="2628978" cy="725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7770" tIns="18886" rIns="37770" bIns="18886" anchor="ctr"/>
            <a:lstStyle/>
            <a:p>
              <a:pPr algn="ctr" eaLnBrk="1">
                <a:lnSpc>
                  <a:spcPct val="93000"/>
                </a:lnSpc>
                <a:buClr>
                  <a:srgbClr val="000000"/>
                </a:buClr>
                <a:buSzPct val="100000"/>
                <a:buFont typeface="Times New Roman" panose="02020603050405020304" pitchFamily="18" charset="0"/>
                <a:buNone/>
                <a:defRPr/>
              </a:pPr>
              <a:endParaRPr lang="en-US">
                <a:solidFill>
                  <a:schemeClr val="accent2"/>
                </a:solidFill>
                <a:latin typeface="Open Sans Light"/>
              </a:endParaRPr>
            </a:p>
          </p:txBody>
        </p:sp>
      </p:grpSp>
      <p:pic>
        <p:nvPicPr>
          <p:cNvPr id="50180"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06288" y="6294438"/>
            <a:ext cx="9921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quarter" idx="10"/>
          </p:nvPr>
        </p:nvSpPr>
        <p:spPr/>
        <p:txBody>
          <a:bodyPr/>
          <a:lstStyle/>
          <a:p>
            <a:pPr>
              <a:defRPr/>
            </a:pPr>
            <a:fld id="{450ECD45-53F2-42F9-A7B6-F58AF08524DF}" type="datetime1">
              <a:rPr lang="en-US"/>
              <a:pPr>
                <a:defRPr/>
              </a:pPr>
              <a:t>15/07/2018</a:t>
            </a:fld>
            <a:endParaRPr lang="vi-VN"/>
          </a:p>
        </p:txBody>
      </p:sp>
      <p:sp>
        <p:nvSpPr>
          <p:cNvPr id="50182"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smtClean="0"/>
              <a:t>Đại học Nha Trang - Khoa Công nghệ Thông tin</a:t>
            </a:r>
          </a:p>
        </p:txBody>
      </p:sp>
      <p:pic>
        <p:nvPicPr>
          <p:cNvPr id="10" name="Picture 9"/>
          <p:cNvPicPr/>
          <p:nvPr/>
        </p:nvPicPr>
        <p:blipFill>
          <a:blip r:embed="rId4"/>
          <a:stretch>
            <a:fillRect/>
          </a:stretch>
        </p:blipFill>
        <p:spPr>
          <a:xfrm>
            <a:off x="319088" y="1036638"/>
            <a:ext cx="12730856" cy="5257800"/>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a:grpSpLocks/>
          </p:cNvGrpSpPr>
          <p:nvPr/>
        </p:nvGrpSpPr>
        <p:grpSpPr bwMode="auto">
          <a:xfrm>
            <a:off x="1614488" y="2789238"/>
            <a:ext cx="10301287" cy="1020762"/>
            <a:chOff x="4798677" y="483017"/>
            <a:chExt cx="12359700" cy="2128535"/>
          </a:xfrm>
        </p:grpSpPr>
        <p:sp>
          <p:nvSpPr>
            <p:cNvPr id="52230" name="TextBox 7"/>
            <p:cNvSpPr txBox="1">
              <a:spLocks noChangeArrowheads="1"/>
            </p:cNvSpPr>
            <p:nvPr/>
          </p:nvSpPr>
          <p:spPr bwMode="auto">
            <a:xfrm>
              <a:off x="4798677" y="483017"/>
              <a:ext cx="12359700" cy="1870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7805" tIns="18902" rIns="37805" bIns="18902">
              <a:spAutoFit/>
            </a:bodyPr>
            <a:lstStyle/>
            <a:p>
              <a:pPr algn="ctr" eaLnBrk="1">
                <a:lnSpc>
                  <a:spcPct val="93000"/>
                </a:lnSpc>
                <a:buClr>
                  <a:srgbClr val="000000"/>
                </a:buClr>
                <a:buSzPct val="100000"/>
                <a:buFont typeface="Times New Roman" panose="02020603050405020304" pitchFamily="18" charset="0"/>
                <a:buNone/>
              </a:pPr>
              <a:r>
                <a:rPr lang="en-US" altLang="en-US" sz="6000" b="1">
                  <a:solidFill>
                    <a:schemeClr val="tx2"/>
                  </a:solidFill>
                  <a:latin typeface="Lato Regular"/>
                  <a:ea typeface="Lato Regular"/>
                  <a:cs typeface="Lato Regular"/>
                </a:rPr>
                <a:t>Sơ đồ luồng dữ liệu (DFD)</a:t>
              </a:r>
              <a:endParaRPr lang="id-ID" altLang="en-US" sz="6000" b="1">
                <a:solidFill>
                  <a:schemeClr val="tx2"/>
                </a:solidFill>
                <a:latin typeface="Lato Regular"/>
                <a:ea typeface="Lato Regular"/>
                <a:cs typeface="Lato Regular"/>
              </a:endParaRPr>
            </a:p>
          </p:txBody>
        </p:sp>
        <p:sp>
          <p:nvSpPr>
            <p:cNvPr id="9" name="Rectangle 8"/>
            <p:cNvSpPr/>
            <p:nvPr/>
          </p:nvSpPr>
          <p:spPr>
            <a:xfrm>
              <a:off x="9663321" y="2538725"/>
              <a:ext cx="2630412" cy="7282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7770" tIns="18886" rIns="37770" bIns="18886" anchor="ctr"/>
            <a:lstStyle/>
            <a:p>
              <a:pPr algn="ctr" eaLnBrk="1">
                <a:lnSpc>
                  <a:spcPct val="93000"/>
                </a:lnSpc>
                <a:buClr>
                  <a:srgbClr val="000000"/>
                </a:buClr>
                <a:buSzPct val="100000"/>
                <a:buFont typeface="Times New Roman" panose="02020603050405020304" pitchFamily="18" charset="0"/>
                <a:buNone/>
                <a:defRPr/>
              </a:pPr>
              <a:endParaRPr lang="en-US" sz="2400">
                <a:solidFill>
                  <a:schemeClr val="accent2"/>
                </a:solidFill>
                <a:latin typeface="Open Sans Light"/>
              </a:endParaRPr>
            </a:p>
          </p:txBody>
        </p:sp>
      </p:grpSp>
      <p:pic>
        <p:nvPicPr>
          <p:cNvPr id="52227"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06288" y="6294438"/>
            <a:ext cx="9921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quarter" idx="10"/>
          </p:nvPr>
        </p:nvSpPr>
        <p:spPr/>
        <p:txBody>
          <a:bodyPr/>
          <a:lstStyle/>
          <a:p>
            <a:pPr>
              <a:defRPr/>
            </a:pPr>
            <a:fld id="{E0871D63-E730-4709-AE93-56C581C0EFE0}" type="datetime1">
              <a:rPr lang="en-US"/>
              <a:pPr>
                <a:defRPr/>
              </a:pPr>
              <a:t>15/07/2018</a:t>
            </a:fld>
            <a:endParaRPr lang="vi-VN"/>
          </a:p>
        </p:txBody>
      </p:sp>
      <p:sp>
        <p:nvSpPr>
          <p:cNvPr id="52229"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smtClean="0"/>
              <a:t>Đại học Nha Trang - Khoa Công nghệ Thông tin</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623888" y="1514475"/>
            <a:ext cx="12268200" cy="443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810" tIns="50405" rIns="158755" bIns="39689"/>
          <a:lstStyle>
            <a:lvl1pPr marL="558800" indent="-557213">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1pPr>
            <a:lvl2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2pPr>
            <a:lvl3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3pPr>
            <a:lvl4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4pPr>
            <a:lvl5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5pPr>
            <a:lvl6pPr marL="25146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6pPr>
            <a:lvl7pPr marL="29718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7pPr>
            <a:lvl8pPr marL="34290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8pPr>
            <a:lvl9pPr marL="38862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9pPr>
          </a:lstStyle>
          <a:p>
            <a:pPr algn="just" eaLnBrk="1">
              <a:lnSpc>
                <a:spcPct val="150000"/>
              </a:lnSpc>
              <a:buClr>
                <a:srgbClr val="000000"/>
              </a:buClr>
              <a:buSzPct val="45000"/>
              <a:buFont typeface="Wingdings" panose="05000000000000000000" pitchFamily="2" charset="2"/>
              <a:buChar char=""/>
              <a:defRPr/>
            </a:pPr>
            <a:r>
              <a:rPr lang="fr-FR" sz="2800" b="1">
                <a:solidFill>
                  <a:schemeClr val="tx1"/>
                </a:solidFill>
              </a:rPr>
              <a:t>Khách hàng:</a:t>
            </a:r>
            <a:r>
              <a:rPr lang="fr-FR" sz="2800">
                <a:solidFill>
                  <a:schemeClr val="tx1"/>
                </a:solidFill>
              </a:rPr>
              <a:t> là người giao dịch với hệ thống thông qua các đơn đặt hàng, khách hàng có thể chọn các loại sản phẩm, chọn địa điểm và thời gian giao hàng. Khách hàng có thể đăng ký làm thành viên của hệ thống</a:t>
            </a:r>
            <a:r>
              <a:rPr lang="fr-FR" sz="2800" smtClean="0">
                <a:solidFill>
                  <a:schemeClr val="tx1"/>
                </a:solidFill>
              </a:rPr>
              <a:t>.</a:t>
            </a:r>
          </a:p>
          <a:p>
            <a:pPr algn="just" eaLnBrk="1">
              <a:lnSpc>
                <a:spcPct val="150000"/>
              </a:lnSpc>
              <a:buClr>
                <a:srgbClr val="000000"/>
              </a:buClr>
              <a:buSzPct val="45000"/>
              <a:buFont typeface="Wingdings" panose="05000000000000000000" pitchFamily="2" charset="2"/>
              <a:buChar char=""/>
              <a:defRPr/>
            </a:pPr>
            <a:r>
              <a:rPr lang="fr-FR" sz="2800" b="1">
                <a:solidFill>
                  <a:schemeClr val="tx1"/>
                </a:solidFill>
              </a:rPr>
              <a:t>Nhân viên:</a:t>
            </a:r>
            <a:r>
              <a:rPr lang="fr-FR" sz="2800">
                <a:solidFill>
                  <a:schemeClr val="tx1"/>
                </a:solidFill>
              </a:rPr>
              <a:t> là người tiếp nhận và xử lý các đơn hàng từ khách hàng. </a:t>
            </a:r>
            <a:endParaRPr lang="en-US" sz="2800">
              <a:solidFill>
                <a:schemeClr val="tx1"/>
              </a:solidFill>
            </a:endParaRPr>
          </a:p>
          <a:p>
            <a:pPr algn="just" eaLnBrk="1">
              <a:lnSpc>
                <a:spcPct val="150000"/>
              </a:lnSpc>
              <a:buClr>
                <a:srgbClr val="000000"/>
              </a:buClr>
              <a:buSzPct val="45000"/>
              <a:buFont typeface="Wingdings" panose="05000000000000000000" pitchFamily="2" charset="2"/>
              <a:buChar char=""/>
              <a:defRPr/>
            </a:pPr>
            <a:r>
              <a:rPr lang="fr-FR" sz="2800" b="1">
                <a:solidFill>
                  <a:schemeClr val="tx1"/>
                </a:solidFill>
              </a:rPr>
              <a:t>Quản trị viên:</a:t>
            </a:r>
            <a:r>
              <a:rPr lang="fr-FR" sz="2800">
                <a:solidFill>
                  <a:schemeClr val="tx1"/>
                </a:solidFill>
              </a:rPr>
              <a:t> là người điều hành, quản lý và theo dõi mọi hoạt động của hệ thống.</a:t>
            </a:r>
            <a:endParaRPr lang="en-US" sz="2800">
              <a:solidFill>
                <a:schemeClr val="tx1"/>
              </a:solidFill>
            </a:endParaRPr>
          </a:p>
          <a:p>
            <a:pPr algn="just" eaLnBrk="1">
              <a:lnSpc>
                <a:spcPct val="150000"/>
              </a:lnSpc>
              <a:buClr>
                <a:srgbClr val="000000"/>
              </a:buClr>
              <a:buSzPct val="45000"/>
              <a:buFont typeface="Wingdings" panose="05000000000000000000" pitchFamily="2" charset="2"/>
              <a:buChar char=""/>
              <a:defRPr/>
            </a:pPr>
            <a:endParaRPr lang="en-US" altLang="en-US" sz="2800" smtClean="0">
              <a:solidFill>
                <a:schemeClr val="tx1"/>
              </a:solidFill>
            </a:endParaRPr>
          </a:p>
        </p:txBody>
      </p:sp>
      <p:grpSp>
        <p:nvGrpSpPr>
          <p:cNvPr id="7" name="Group 6"/>
          <p:cNvGrpSpPr>
            <a:grpSpLocks/>
          </p:cNvGrpSpPr>
          <p:nvPr/>
        </p:nvGrpSpPr>
        <p:grpSpPr bwMode="auto">
          <a:xfrm>
            <a:off x="2243138" y="274638"/>
            <a:ext cx="8953500" cy="838200"/>
            <a:chOff x="5741291" y="483017"/>
            <a:chExt cx="12359700" cy="2127380"/>
          </a:xfrm>
        </p:grpSpPr>
        <p:sp>
          <p:nvSpPr>
            <p:cNvPr id="54279" name="TextBox 7"/>
            <p:cNvSpPr txBox="1">
              <a:spLocks noChangeArrowheads="1"/>
            </p:cNvSpPr>
            <p:nvPr/>
          </p:nvSpPr>
          <p:spPr bwMode="auto">
            <a:xfrm>
              <a:off x="5741291" y="483017"/>
              <a:ext cx="12359700" cy="1840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7805" tIns="18902" rIns="37805" bIns="18902">
              <a:spAutoFit/>
            </a:bodyPr>
            <a:lstStyle/>
            <a:p>
              <a:pPr algn="ctr" eaLnBrk="1">
                <a:lnSpc>
                  <a:spcPct val="93000"/>
                </a:lnSpc>
                <a:buClr>
                  <a:srgbClr val="000000"/>
                </a:buClr>
                <a:buSzPct val="100000"/>
                <a:buFont typeface="Times New Roman" panose="02020603050405020304" pitchFamily="18" charset="0"/>
                <a:buNone/>
              </a:pPr>
              <a:r>
                <a:rPr lang="en-US" altLang="en-US" sz="4800" b="1">
                  <a:solidFill>
                    <a:schemeClr val="tx2"/>
                  </a:solidFill>
                  <a:latin typeface="Lato Regular"/>
                  <a:ea typeface="Lato Regular"/>
                  <a:cs typeface="Lato Regular"/>
                </a:rPr>
                <a:t>Các tác nhân</a:t>
              </a:r>
              <a:endParaRPr lang="id-ID" altLang="en-US" sz="4800" b="1">
                <a:solidFill>
                  <a:schemeClr val="tx2"/>
                </a:solidFill>
                <a:latin typeface="Lato Regular"/>
                <a:ea typeface="Lato Regular"/>
                <a:cs typeface="Lato Regular"/>
              </a:endParaRPr>
            </a:p>
          </p:txBody>
        </p:sp>
        <p:sp>
          <p:nvSpPr>
            <p:cNvPr id="9" name="Rectangle 8"/>
            <p:cNvSpPr/>
            <p:nvPr/>
          </p:nvSpPr>
          <p:spPr>
            <a:xfrm>
              <a:off x="10606279" y="2537873"/>
              <a:ext cx="2629723" cy="725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7770" tIns="18886" rIns="37770" bIns="18886" anchor="ctr"/>
            <a:lstStyle/>
            <a:p>
              <a:pPr algn="ctr" eaLnBrk="1">
                <a:lnSpc>
                  <a:spcPct val="93000"/>
                </a:lnSpc>
                <a:buClr>
                  <a:srgbClr val="000000"/>
                </a:buClr>
                <a:buSzPct val="100000"/>
                <a:buFont typeface="Times New Roman" panose="02020603050405020304" pitchFamily="18" charset="0"/>
                <a:buNone/>
                <a:defRPr/>
              </a:pPr>
              <a:endParaRPr lang="en-US">
                <a:solidFill>
                  <a:schemeClr val="accent2"/>
                </a:solidFill>
                <a:latin typeface="Open Sans Light"/>
              </a:endParaRPr>
            </a:p>
          </p:txBody>
        </p:sp>
      </p:grpSp>
      <p:pic>
        <p:nvPicPr>
          <p:cNvPr id="54276"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06288" y="6294438"/>
            <a:ext cx="9921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quarter" idx="10"/>
          </p:nvPr>
        </p:nvSpPr>
        <p:spPr/>
        <p:txBody>
          <a:bodyPr/>
          <a:lstStyle/>
          <a:p>
            <a:pPr>
              <a:defRPr/>
            </a:pPr>
            <a:fld id="{450ECD45-53F2-42F9-A7B6-F58AF08524DF}" type="datetime1">
              <a:rPr lang="en-US"/>
              <a:pPr>
                <a:defRPr/>
              </a:pPr>
              <a:t>15/07/2018</a:t>
            </a:fld>
            <a:endParaRPr lang="vi-VN"/>
          </a:p>
        </p:txBody>
      </p:sp>
      <p:sp>
        <p:nvSpPr>
          <p:cNvPr id="54278"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smtClean="0"/>
              <a:t>Đại học Nha Trang - Khoa Công nghệ Thông tin</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1" end="1"/>
                                            </p:txEl>
                                          </p:spTgt>
                                        </p:tgtEl>
                                        <p:attrNameLst>
                                          <p:attrName>style.visibility</p:attrName>
                                        </p:attrNameLst>
                                      </p:cBhvr>
                                      <p:to>
                                        <p:strVal val="visible"/>
                                      </p:to>
                                    </p:set>
                                    <p:animEffect transition="in" filter="fade">
                                      <p:cBhvr>
                                        <p:cTn id="20" dur="500"/>
                                        <p:tgtEl>
                                          <p:spTgt spid="6">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Effect transition="in" filter="fade">
                                      <p:cBhvr>
                                        <p:cTn id="2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p:nvPr/>
        </p:nvPicPr>
        <p:blipFill>
          <a:blip r:embed="rId3">
            <a:extLst>
              <a:ext uri="{28A0092B-C50C-407E-A947-70E740481C1C}">
                <a14:useLocalDpi xmlns:a14="http://schemas.microsoft.com/office/drawing/2010/main" val="0"/>
              </a:ext>
            </a:extLst>
          </a:blip>
          <a:stretch>
            <a:fillRect/>
          </a:stretch>
        </p:blipFill>
        <p:spPr>
          <a:xfrm>
            <a:off x="509587" y="774858"/>
            <a:ext cx="12420599" cy="6217920"/>
          </a:xfrm>
          <a:prstGeom prst="rect">
            <a:avLst/>
          </a:prstGeom>
        </p:spPr>
      </p:pic>
      <p:grpSp>
        <p:nvGrpSpPr>
          <p:cNvPr id="7" name="Group 6"/>
          <p:cNvGrpSpPr>
            <a:grpSpLocks/>
          </p:cNvGrpSpPr>
          <p:nvPr/>
        </p:nvGrpSpPr>
        <p:grpSpPr bwMode="auto">
          <a:xfrm>
            <a:off x="1357313" y="157163"/>
            <a:ext cx="10725150" cy="603249"/>
            <a:chOff x="6762119" y="483017"/>
            <a:chExt cx="12359700" cy="1530270"/>
          </a:xfrm>
        </p:grpSpPr>
        <p:sp>
          <p:nvSpPr>
            <p:cNvPr id="56327" name="TextBox 7"/>
            <p:cNvSpPr txBox="1">
              <a:spLocks noChangeArrowheads="1"/>
            </p:cNvSpPr>
            <p:nvPr/>
          </p:nvSpPr>
          <p:spPr bwMode="auto">
            <a:xfrm>
              <a:off x="6762119" y="483017"/>
              <a:ext cx="12359700" cy="140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7805" tIns="18902" rIns="37805" bIns="18902">
              <a:spAutoFit/>
            </a:bodyPr>
            <a:lstStyle/>
            <a:p>
              <a:pPr algn="ctr" eaLnBrk="1">
                <a:lnSpc>
                  <a:spcPct val="93000"/>
                </a:lnSpc>
                <a:buClr>
                  <a:srgbClr val="000000"/>
                </a:buClr>
                <a:buSzPct val="100000"/>
                <a:buFont typeface="Times New Roman" panose="02020603050405020304" pitchFamily="18" charset="0"/>
                <a:buNone/>
              </a:pPr>
              <a:r>
                <a:rPr lang="en-US" altLang="en-US" sz="3600" b="1">
                  <a:solidFill>
                    <a:schemeClr val="tx2"/>
                  </a:solidFill>
                  <a:latin typeface="Lato Regular"/>
                  <a:ea typeface="Lato Regular"/>
                  <a:cs typeface="Lato Regular"/>
                </a:rPr>
                <a:t>Sơ đồ luồng dữ liệu mức ngữ cảnh</a:t>
              </a:r>
              <a:endParaRPr lang="id-ID" altLang="en-US" sz="3600" b="1">
                <a:solidFill>
                  <a:schemeClr val="tx2"/>
                </a:solidFill>
                <a:latin typeface="Lato Regular"/>
                <a:ea typeface="Lato Regular"/>
                <a:cs typeface="Lato Regular"/>
              </a:endParaRPr>
            </a:p>
          </p:txBody>
        </p:sp>
        <p:sp>
          <p:nvSpPr>
            <p:cNvPr id="9" name="Rectangle 8"/>
            <p:cNvSpPr/>
            <p:nvPr/>
          </p:nvSpPr>
          <p:spPr>
            <a:xfrm>
              <a:off x="11626601" y="1940800"/>
              <a:ext cx="2630735" cy="7248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7770" tIns="18886" rIns="37770" bIns="18886" anchor="ctr"/>
            <a:lstStyle/>
            <a:p>
              <a:pPr algn="ctr" eaLnBrk="1">
                <a:lnSpc>
                  <a:spcPct val="93000"/>
                </a:lnSpc>
                <a:buClr>
                  <a:srgbClr val="000000"/>
                </a:buClr>
                <a:buSzPct val="100000"/>
                <a:buFont typeface="Times New Roman" panose="02020603050405020304" pitchFamily="18" charset="0"/>
                <a:buNone/>
                <a:defRPr/>
              </a:pPr>
              <a:endParaRPr lang="en-US">
                <a:solidFill>
                  <a:schemeClr val="accent2"/>
                </a:solidFill>
                <a:latin typeface="Open Sans Light"/>
              </a:endParaRPr>
            </a:p>
          </p:txBody>
        </p:sp>
      </p:grpSp>
      <p:sp>
        <p:nvSpPr>
          <p:cNvPr id="2" name="Date Placeholder 1"/>
          <p:cNvSpPr>
            <a:spLocks noGrp="1"/>
          </p:cNvSpPr>
          <p:nvPr>
            <p:ph type="dt" sz="quarter" idx="10"/>
          </p:nvPr>
        </p:nvSpPr>
        <p:spPr/>
        <p:txBody>
          <a:bodyPr/>
          <a:lstStyle/>
          <a:p>
            <a:pPr>
              <a:defRPr/>
            </a:pPr>
            <a:fld id="{450ECD45-53F2-42F9-A7B6-F58AF08524DF}" type="datetime1">
              <a:rPr lang="en-US"/>
              <a:pPr>
                <a:defRPr/>
              </a:pPr>
              <a:t>15/07/2018</a:t>
            </a:fld>
            <a:endParaRPr lang="vi-VN"/>
          </a:p>
        </p:txBody>
      </p:sp>
      <p:sp>
        <p:nvSpPr>
          <p:cNvPr id="56326"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smtClean="0"/>
              <a:t>Đại học Nha Trang - Khoa Công nghệ Thông tin</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11"/>
          <p:cNvPicPr>
            <a:picLocks noChangeAspect="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136900" y="-14288"/>
            <a:ext cx="7559675" cy="7559676"/>
          </a:xfrm>
          <a:prstGeom prst="rect">
            <a:avLst/>
          </a:prstGeom>
          <a:noFill/>
          <a:ln>
            <a:noFill/>
          </a:ln>
          <a:effectLst>
            <a:softEdge rad="1270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2" name="Group 61"/>
          <p:cNvGrpSpPr>
            <a:grpSpLocks/>
          </p:cNvGrpSpPr>
          <p:nvPr/>
        </p:nvGrpSpPr>
        <p:grpSpPr bwMode="auto">
          <a:xfrm>
            <a:off x="4164013" y="365125"/>
            <a:ext cx="5111750" cy="823913"/>
            <a:chOff x="5988388" y="483017"/>
            <a:chExt cx="12359700" cy="1990933"/>
          </a:xfrm>
        </p:grpSpPr>
        <p:sp>
          <p:nvSpPr>
            <p:cNvPr id="8223" name="TextBox 63"/>
            <p:cNvSpPr txBox="1">
              <a:spLocks noChangeArrowheads="1"/>
            </p:cNvSpPr>
            <p:nvPr/>
          </p:nvSpPr>
          <p:spPr bwMode="auto">
            <a:xfrm>
              <a:off x="5988388" y="483017"/>
              <a:ext cx="12359700" cy="135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7805" tIns="18902" rIns="37805" bIns="18902">
              <a:spAutoFit/>
            </a:bodyPr>
            <a:lstStyle/>
            <a:p>
              <a:pPr algn="ctr" eaLnBrk="1">
                <a:lnSpc>
                  <a:spcPct val="93000"/>
                </a:lnSpc>
                <a:buClr>
                  <a:srgbClr val="000000"/>
                </a:buClr>
                <a:buSzPct val="100000"/>
                <a:buFont typeface="Times New Roman" panose="02020603050405020304" pitchFamily="18" charset="0"/>
                <a:buNone/>
              </a:pPr>
              <a:r>
                <a:rPr lang="en-US" altLang="en-US" sz="3600" b="1">
                  <a:solidFill>
                    <a:srgbClr val="00B0F0"/>
                  </a:solidFill>
                  <a:latin typeface="Lato Regular"/>
                  <a:ea typeface="Lato Regular"/>
                  <a:cs typeface="Lato Regular"/>
                </a:rPr>
                <a:t>Nội dung</a:t>
              </a:r>
              <a:endParaRPr lang="id-ID" altLang="en-US" sz="3600" b="1">
                <a:solidFill>
                  <a:srgbClr val="00B0F0"/>
                </a:solidFill>
                <a:latin typeface="Lato Regular"/>
                <a:ea typeface="Lato Regular"/>
                <a:cs typeface="Lato Regular"/>
              </a:endParaRPr>
            </a:p>
          </p:txBody>
        </p:sp>
        <p:sp>
          <p:nvSpPr>
            <p:cNvPr id="78" name="Rectangle 77"/>
            <p:cNvSpPr/>
            <p:nvPr/>
          </p:nvSpPr>
          <p:spPr>
            <a:xfrm>
              <a:off x="11412069" y="2067324"/>
              <a:ext cx="1554560" cy="92066"/>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37770" tIns="18886" rIns="37770" bIns="18886" anchor="ctr"/>
            <a:lstStyle/>
            <a:p>
              <a:pPr algn="ctr" eaLnBrk="1">
                <a:lnSpc>
                  <a:spcPct val="93000"/>
                </a:lnSpc>
                <a:buClr>
                  <a:srgbClr val="000000"/>
                </a:buClr>
                <a:buSzPct val="100000"/>
                <a:buFont typeface="Times New Roman" panose="02020603050405020304" pitchFamily="18" charset="0"/>
                <a:buNone/>
                <a:defRPr/>
              </a:pPr>
              <a:endParaRPr lang="en-US">
                <a:solidFill>
                  <a:srgbClr val="00B0F0"/>
                </a:solidFill>
                <a:latin typeface="Open Sans Light"/>
              </a:endParaRPr>
            </a:p>
          </p:txBody>
        </p:sp>
        <p:sp>
          <p:nvSpPr>
            <p:cNvPr id="8225" name="Subtitle 2"/>
            <p:cNvSpPr txBox="1">
              <a:spLocks/>
            </p:cNvSpPr>
            <p:nvPr/>
          </p:nvSpPr>
          <p:spPr bwMode="auto">
            <a:xfrm>
              <a:off x="6339602" y="1633846"/>
              <a:ext cx="11657271" cy="840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936" tIns="44968" rIns="89936" bIns="44968"/>
            <a:lstStyle>
              <a:lvl1pPr defTabSz="1087438">
                <a:lnSpc>
                  <a:spcPct val="90000"/>
                </a:lnSpc>
                <a:spcBef>
                  <a:spcPts val="1100"/>
                </a:spcBef>
                <a:buFont typeface="Arial" panose="020B0604020202020204" pitchFamily="34" charset="0"/>
                <a:buChar char="•"/>
                <a:defRPr sz="3000">
                  <a:solidFill>
                    <a:schemeClr val="tx1"/>
                  </a:solidFill>
                  <a:latin typeface="Calibri" panose="020F0502020204030204" pitchFamily="34" charset="0"/>
                </a:defRPr>
              </a:lvl1pPr>
              <a:lvl2pPr marL="1087438" indent="-250825" defTabSz="1087438">
                <a:lnSpc>
                  <a:spcPct val="90000"/>
                </a:lnSpc>
                <a:spcBef>
                  <a:spcPts val="550"/>
                </a:spcBef>
                <a:buFont typeface="Arial" panose="020B0604020202020204" pitchFamily="34" charset="0"/>
                <a:buChar char="•"/>
                <a:defRPr sz="2600">
                  <a:solidFill>
                    <a:schemeClr val="tx1"/>
                  </a:solidFill>
                  <a:latin typeface="Calibri" panose="020F0502020204030204" pitchFamily="34" charset="0"/>
                </a:defRPr>
              </a:lvl2pPr>
              <a:lvl3pPr marL="2174875" indent="-250825" defTabSz="1087438">
                <a:lnSpc>
                  <a:spcPct val="90000"/>
                </a:lnSpc>
                <a:spcBef>
                  <a:spcPts val="550"/>
                </a:spcBef>
                <a:buFont typeface="Arial" panose="020B0604020202020204" pitchFamily="34" charset="0"/>
                <a:buChar char="•"/>
                <a:defRPr sz="2200">
                  <a:solidFill>
                    <a:schemeClr val="tx1"/>
                  </a:solidFill>
                  <a:latin typeface="Calibri" panose="020F0502020204030204" pitchFamily="34" charset="0"/>
                </a:defRPr>
              </a:lvl3pPr>
              <a:lvl4pPr marL="3262313" indent="-250825" defTabSz="1087438">
                <a:lnSpc>
                  <a:spcPct val="90000"/>
                </a:lnSpc>
                <a:spcBef>
                  <a:spcPts val="550"/>
                </a:spcBef>
                <a:buFont typeface="Arial" panose="020B0604020202020204" pitchFamily="34" charset="0"/>
                <a:buChar char="•"/>
                <a:defRPr sz="1900">
                  <a:solidFill>
                    <a:schemeClr val="tx1"/>
                  </a:solidFill>
                  <a:latin typeface="Calibri" panose="020F0502020204030204" pitchFamily="34" charset="0"/>
                </a:defRPr>
              </a:lvl4pPr>
              <a:lvl5pPr marL="4349750" indent="-250825" defTabSz="1087438">
                <a:lnSpc>
                  <a:spcPct val="90000"/>
                </a:lnSpc>
                <a:spcBef>
                  <a:spcPts val="550"/>
                </a:spcBef>
                <a:buFont typeface="Arial" panose="020B0604020202020204" pitchFamily="34" charset="0"/>
                <a:buChar char="•"/>
                <a:defRPr sz="1900">
                  <a:solidFill>
                    <a:schemeClr val="tx1"/>
                  </a:solidFill>
                  <a:latin typeface="Calibri" panose="020F0502020204030204" pitchFamily="34" charset="0"/>
                </a:defRPr>
              </a:lvl5pPr>
              <a:lvl6pPr marL="4806950" indent="-250825" defTabSz="1087438" eaLnBrk="0" fontAlgn="base" hangingPunct="0">
                <a:lnSpc>
                  <a:spcPct val="90000"/>
                </a:lnSpc>
                <a:spcBef>
                  <a:spcPts val="550"/>
                </a:spcBef>
                <a:spcAft>
                  <a:spcPct val="0"/>
                </a:spcAft>
                <a:buFont typeface="Arial" panose="020B0604020202020204" pitchFamily="34" charset="0"/>
                <a:buChar char="•"/>
                <a:defRPr sz="1900">
                  <a:solidFill>
                    <a:schemeClr val="tx1"/>
                  </a:solidFill>
                  <a:latin typeface="Calibri" panose="020F0502020204030204" pitchFamily="34" charset="0"/>
                </a:defRPr>
              </a:lvl6pPr>
              <a:lvl7pPr marL="5264150" indent="-250825" defTabSz="1087438" eaLnBrk="0" fontAlgn="base" hangingPunct="0">
                <a:lnSpc>
                  <a:spcPct val="90000"/>
                </a:lnSpc>
                <a:spcBef>
                  <a:spcPts val="550"/>
                </a:spcBef>
                <a:spcAft>
                  <a:spcPct val="0"/>
                </a:spcAft>
                <a:buFont typeface="Arial" panose="020B0604020202020204" pitchFamily="34" charset="0"/>
                <a:buChar char="•"/>
                <a:defRPr sz="1900">
                  <a:solidFill>
                    <a:schemeClr val="tx1"/>
                  </a:solidFill>
                  <a:latin typeface="Calibri" panose="020F0502020204030204" pitchFamily="34" charset="0"/>
                </a:defRPr>
              </a:lvl7pPr>
              <a:lvl8pPr marL="5721350" indent="-250825" defTabSz="1087438" eaLnBrk="0" fontAlgn="base" hangingPunct="0">
                <a:lnSpc>
                  <a:spcPct val="90000"/>
                </a:lnSpc>
                <a:spcBef>
                  <a:spcPts val="550"/>
                </a:spcBef>
                <a:spcAft>
                  <a:spcPct val="0"/>
                </a:spcAft>
                <a:buFont typeface="Arial" panose="020B0604020202020204" pitchFamily="34" charset="0"/>
                <a:buChar char="•"/>
                <a:defRPr sz="1900">
                  <a:solidFill>
                    <a:schemeClr val="tx1"/>
                  </a:solidFill>
                  <a:latin typeface="Calibri" panose="020F0502020204030204" pitchFamily="34" charset="0"/>
                </a:defRPr>
              </a:lvl8pPr>
              <a:lvl9pPr marL="6178550" indent="-250825" defTabSz="1087438" eaLnBrk="0" fontAlgn="base" hangingPunct="0">
                <a:lnSpc>
                  <a:spcPct val="90000"/>
                </a:lnSpc>
                <a:spcBef>
                  <a:spcPts val="550"/>
                </a:spcBef>
                <a:spcAft>
                  <a:spcPct val="0"/>
                </a:spcAft>
                <a:buFont typeface="Arial" panose="020B0604020202020204" pitchFamily="34" charset="0"/>
                <a:buChar char="•"/>
                <a:defRPr sz="1900">
                  <a:solidFill>
                    <a:schemeClr val="tx1"/>
                  </a:solidFill>
                  <a:latin typeface="Calibri" panose="020F0502020204030204" pitchFamily="34" charset="0"/>
                </a:defRPr>
              </a:lvl9pPr>
            </a:lstStyle>
            <a:p>
              <a:pPr algn="ctr" eaLnBrk="1" hangingPunct="1">
                <a:lnSpc>
                  <a:spcPct val="120000"/>
                </a:lnSpc>
                <a:spcBef>
                  <a:spcPct val="20000"/>
                </a:spcBef>
                <a:buClr>
                  <a:srgbClr val="000000"/>
                </a:buClr>
                <a:buFont typeface="Arial" panose="020B0604020202020204" pitchFamily="34" charset="0"/>
                <a:buNone/>
              </a:pPr>
              <a:endParaRPr lang="en-US" altLang="en-US" sz="1200">
                <a:solidFill>
                  <a:srgbClr val="00B0F0"/>
                </a:solidFill>
                <a:latin typeface="Lato Light"/>
                <a:cs typeface="Lato Light"/>
              </a:endParaRPr>
            </a:p>
          </p:txBody>
        </p:sp>
      </p:grpSp>
      <p:grpSp>
        <p:nvGrpSpPr>
          <p:cNvPr id="2" name="Group 1"/>
          <p:cNvGrpSpPr>
            <a:grpSpLocks/>
          </p:cNvGrpSpPr>
          <p:nvPr/>
        </p:nvGrpSpPr>
        <p:grpSpPr bwMode="auto">
          <a:xfrm>
            <a:off x="2757488" y="1384300"/>
            <a:ext cx="8545512" cy="606425"/>
            <a:chOff x="6763349" y="5499169"/>
            <a:chExt cx="11011892" cy="1226162"/>
          </a:xfrm>
        </p:grpSpPr>
        <p:sp>
          <p:nvSpPr>
            <p:cNvPr id="8219" name="TextBox 100"/>
            <p:cNvSpPr txBox="1">
              <a:spLocks noChangeArrowheads="1"/>
            </p:cNvSpPr>
            <p:nvPr/>
          </p:nvSpPr>
          <p:spPr bwMode="auto">
            <a:xfrm>
              <a:off x="7719192" y="5499169"/>
              <a:ext cx="10056049" cy="122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34" tIns="45367" rIns="90734" bIns="45367">
              <a:spAutoFit/>
            </a:bodyPr>
            <a:lstStyle/>
            <a:p>
              <a:pPr eaLnBrk="1">
                <a:lnSpc>
                  <a:spcPct val="93000"/>
                </a:lnSpc>
                <a:buClr>
                  <a:srgbClr val="000000"/>
                </a:buClr>
                <a:buSzPct val="100000"/>
                <a:buFont typeface="Times New Roman" panose="02020603050405020304" pitchFamily="18" charset="0"/>
                <a:buNone/>
              </a:pPr>
              <a:r>
                <a:rPr lang="en-US" altLang="en-US" sz="3600">
                  <a:solidFill>
                    <a:srgbClr val="002060"/>
                  </a:solidFill>
                  <a:latin typeface="Lato Light"/>
                  <a:ea typeface="Open Sans Light"/>
                  <a:cs typeface="Lato Light"/>
                </a:rPr>
                <a:t> Mở đầu</a:t>
              </a:r>
            </a:p>
          </p:txBody>
        </p:sp>
        <p:sp>
          <p:nvSpPr>
            <p:cNvPr id="113" name="Round Same Side Corner Rectangle 112"/>
            <p:cNvSpPr/>
            <p:nvPr/>
          </p:nvSpPr>
          <p:spPr>
            <a:xfrm rot="10800000" flipH="1">
              <a:off x="7737092" y="5598675"/>
              <a:ext cx="108420" cy="914806"/>
            </a:xfrm>
            <a:prstGeom prst="round2SameRect">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734" tIns="45367" rIns="90734" bIns="45367" anchor="ctr"/>
            <a:lstStyle/>
            <a:p>
              <a:pPr eaLnBrk="1">
                <a:lnSpc>
                  <a:spcPct val="93000"/>
                </a:lnSpc>
                <a:buClr>
                  <a:srgbClr val="000000"/>
                </a:buClr>
                <a:buSzPct val="100000"/>
                <a:buFont typeface="Times New Roman" panose="02020603050405020304" pitchFamily="18" charset="0"/>
                <a:buNone/>
                <a:defRPr/>
              </a:pPr>
              <a:endParaRPr lang="bg-BG" sz="7200">
                <a:solidFill>
                  <a:srgbClr val="00B0F0"/>
                </a:solidFill>
              </a:endParaRPr>
            </a:p>
          </p:txBody>
        </p:sp>
        <p:sp>
          <p:nvSpPr>
            <p:cNvPr id="120" name="Round Same Side Corner Rectangle 119"/>
            <p:cNvSpPr/>
            <p:nvPr/>
          </p:nvSpPr>
          <p:spPr>
            <a:xfrm rot="10800000" flipH="1">
              <a:off x="7737092" y="5608304"/>
              <a:ext cx="108420" cy="914808"/>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0734" tIns="45367" rIns="90734" bIns="45367" anchor="ctr"/>
            <a:lstStyle/>
            <a:p>
              <a:pPr eaLnBrk="1">
                <a:lnSpc>
                  <a:spcPct val="93000"/>
                </a:lnSpc>
                <a:buClr>
                  <a:srgbClr val="000000"/>
                </a:buClr>
                <a:buSzPct val="100000"/>
                <a:buFont typeface="Times New Roman" panose="02020603050405020304" pitchFamily="18" charset="0"/>
                <a:buNone/>
                <a:defRPr/>
              </a:pPr>
              <a:endParaRPr lang="bg-BG" sz="7200">
                <a:solidFill>
                  <a:srgbClr val="00B0F0"/>
                </a:solidFill>
              </a:endParaRPr>
            </a:p>
          </p:txBody>
        </p:sp>
        <p:sp>
          <p:nvSpPr>
            <p:cNvPr id="8222" name="Freeform 222"/>
            <p:cNvSpPr>
              <a:spLocks noEditPoints="1"/>
            </p:cNvSpPr>
            <p:nvPr/>
          </p:nvSpPr>
          <p:spPr bwMode="auto">
            <a:xfrm>
              <a:off x="6763349" y="5765073"/>
              <a:ext cx="646914" cy="649763"/>
            </a:xfrm>
            <a:custGeom>
              <a:avLst/>
              <a:gdLst>
                <a:gd name="T0" fmla="*/ 2147483646 w 412"/>
                <a:gd name="T1" fmla="*/ 0 h 412"/>
                <a:gd name="T2" fmla="*/ 0 w 412"/>
                <a:gd name="T3" fmla="*/ 2147483646 h 412"/>
                <a:gd name="T4" fmla="*/ 2147483646 w 412"/>
                <a:gd name="T5" fmla="*/ 2147483646 h 412"/>
                <a:gd name="T6" fmla="*/ 2147483646 w 412"/>
                <a:gd name="T7" fmla="*/ 2147483646 h 412"/>
                <a:gd name="T8" fmla="*/ 2147483646 w 412"/>
                <a:gd name="T9" fmla="*/ 0 h 412"/>
                <a:gd name="T10" fmla="*/ 2147483646 w 412"/>
                <a:gd name="T11" fmla="*/ 2147483646 h 412"/>
                <a:gd name="T12" fmla="*/ 2147483646 w 412"/>
                <a:gd name="T13" fmla="*/ 2147483646 h 412"/>
                <a:gd name="T14" fmla="*/ 2147483646 w 412"/>
                <a:gd name="T15" fmla="*/ 2147483646 h 412"/>
                <a:gd name="T16" fmla="*/ 2147483646 w 412"/>
                <a:gd name="T17" fmla="*/ 2147483646 h 412"/>
                <a:gd name="T18" fmla="*/ 2147483646 w 412"/>
                <a:gd name="T19" fmla="*/ 2147483646 h 412"/>
                <a:gd name="T20" fmla="*/ 2147483646 w 412"/>
                <a:gd name="T21" fmla="*/ 2147483646 h 412"/>
                <a:gd name="T22" fmla="*/ 2147483646 w 412"/>
                <a:gd name="T23" fmla="*/ 2147483646 h 4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37812" tIns="18906" rIns="37812" bIns="18906"/>
            <a:lstStyle/>
            <a:p>
              <a:endParaRPr lang="en-US"/>
            </a:p>
          </p:txBody>
        </p:sp>
      </p:grpSp>
      <p:grpSp>
        <p:nvGrpSpPr>
          <p:cNvPr id="4" name="Group 3"/>
          <p:cNvGrpSpPr>
            <a:grpSpLocks/>
          </p:cNvGrpSpPr>
          <p:nvPr/>
        </p:nvGrpSpPr>
        <p:grpSpPr bwMode="auto">
          <a:xfrm>
            <a:off x="2757488" y="3554412"/>
            <a:ext cx="8545512" cy="606425"/>
            <a:chOff x="6763349" y="8475174"/>
            <a:chExt cx="11011893" cy="1224430"/>
          </a:xfrm>
        </p:grpSpPr>
        <p:sp>
          <p:nvSpPr>
            <p:cNvPr id="8213" name="TextBox 110"/>
            <p:cNvSpPr txBox="1">
              <a:spLocks noChangeArrowheads="1"/>
            </p:cNvSpPr>
            <p:nvPr/>
          </p:nvSpPr>
          <p:spPr bwMode="auto">
            <a:xfrm>
              <a:off x="7719191" y="8475174"/>
              <a:ext cx="10056051" cy="1224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34" tIns="45367" rIns="90734" bIns="45367">
              <a:spAutoFit/>
            </a:bodyPr>
            <a:lstStyle/>
            <a:p>
              <a:pPr eaLnBrk="1">
                <a:lnSpc>
                  <a:spcPct val="93000"/>
                </a:lnSpc>
                <a:buClr>
                  <a:srgbClr val="000000"/>
                </a:buClr>
                <a:buSzPct val="100000"/>
                <a:buFont typeface="Times New Roman" panose="02020603050405020304" pitchFamily="18" charset="0"/>
                <a:buNone/>
              </a:pPr>
              <a:r>
                <a:rPr lang="en-US" altLang="en-US" sz="3600">
                  <a:solidFill>
                    <a:srgbClr val="002060"/>
                  </a:solidFill>
                  <a:latin typeface="Lato Light"/>
                  <a:ea typeface="Open Sans Light"/>
                  <a:cs typeface="Lato Light"/>
                </a:rPr>
                <a:t> </a:t>
              </a:r>
              <a:r>
                <a:rPr lang="en-US" altLang="en-US" sz="3600" smtClean="0">
                  <a:solidFill>
                    <a:srgbClr val="002060"/>
                  </a:solidFill>
                  <a:latin typeface="Lato Light"/>
                  <a:ea typeface="Open Sans Light"/>
                  <a:cs typeface="Lato Light"/>
                </a:rPr>
                <a:t>Phân tích công nghệ</a:t>
              </a:r>
              <a:endParaRPr lang="en-US" altLang="en-US" sz="3600">
                <a:solidFill>
                  <a:srgbClr val="002060"/>
                </a:solidFill>
                <a:latin typeface="Lato Light"/>
                <a:ea typeface="Open Sans Light"/>
                <a:cs typeface="Lato Light"/>
              </a:endParaRPr>
            </a:p>
          </p:txBody>
        </p:sp>
        <p:sp>
          <p:nvSpPr>
            <p:cNvPr id="115" name="Round Same Side Corner Rectangle 114"/>
            <p:cNvSpPr/>
            <p:nvPr/>
          </p:nvSpPr>
          <p:spPr>
            <a:xfrm rot="10800000" flipH="1">
              <a:off x="7737093" y="8558512"/>
              <a:ext cx="108420" cy="913514"/>
            </a:xfrm>
            <a:prstGeom prst="round2SameRect">
              <a:avLst>
                <a:gd name="adj1" fmla="val 50000"/>
                <a:gd name="adj2" fmla="val 5000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90734" tIns="45367" rIns="90734" bIns="45367" anchor="ctr"/>
            <a:lstStyle/>
            <a:p>
              <a:pPr eaLnBrk="1">
                <a:lnSpc>
                  <a:spcPct val="93000"/>
                </a:lnSpc>
                <a:buClr>
                  <a:srgbClr val="000000"/>
                </a:buClr>
                <a:buSzPct val="100000"/>
                <a:buFont typeface="Times New Roman" panose="02020603050405020304" pitchFamily="18" charset="0"/>
                <a:buNone/>
                <a:defRPr/>
              </a:pPr>
              <a:endParaRPr lang="bg-BG" sz="7200">
                <a:solidFill>
                  <a:srgbClr val="00B0F0"/>
                </a:solidFill>
              </a:endParaRPr>
            </a:p>
          </p:txBody>
        </p:sp>
        <p:sp>
          <p:nvSpPr>
            <p:cNvPr id="8215" name="Freeform 222"/>
            <p:cNvSpPr>
              <a:spLocks noEditPoints="1"/>
            </p:cNvSpPr>
            <p:nvPr/>
          </p:nvSpPr>
          <p:spPr bwMode="auto">
            <a:xfrm>
              <a:off x="6763349" y="8718798"/>
              <a:ext cx="646914" cy="649763"/>
            </a:xfrm>
            <a:custGeom>
              <a:avLst/>
              <a:gdLst>
                <a:gd name="T0" fmla="*/ 2147483646 w 412"/>
                <a:gd name="T1" fmla="*/ 0 h 412"/>
                <a:gd name="T2" fmla="*/ 0 w 412"/>
                <a:gd name="T3" fmla="*/ 2147483646 h 412"/>
                <a:gd name="T4" fmla="*/ 2147483646 w 412"/>
                <a:gd name="T5" fmla="*/ 2147483646 h 412"/>
                <a:gd name="T6" fmla="*/ 2147483646 w 412"/>
                <a:gd name="T7" fmla="*/ 2147483646 h 412"/>
                <a:gd name="T8" fmla="*/ 2147483646 w 412"/>
                <a:gd name="T9" fmla="*/ 0 h 412"/>
                <a:gd name="T10" fmla="*/ 2147483646 w 412"/>
                <a:gd name="T11" fmla="*/ 2147483646 h 412"/>
                <a:gd name="T12" fmla="*/ 2147483646 w 412"/>
                <a:gd name="T13" fmla="*/ 2147483646 h 412"/>
                <a:gd name="T14" fmla="*/ 2147483646 w 412"/>
                <a:gd name="T15" fmla="*/ 2147483646 h 412"/>
                <a:gd name="T16" fmla="*/ 2147483646 w 412"/>
                <a:gd name="T17" fmla="*/ 2147483646 h 412"/>
                <a:gd name="T18" fmla="*/ 2147483646 w 412"/>
                <a:gd name="T19" fmla="*/ 2147483646 h 412"/>
                <a:gd name="T20" fmla="*/ 2147483646 w 412"/>
                <a:gd name="T21" fmla="*/ 2147483646 h 412"/>
                <a:gd name="T22" fmla="*/ 2147483646 w 412"/>
                <a:gd name="T23" fmla="*/ 2147483646 h 4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37812" tIns="18906" rIns="37812" bIns="18906"/>
            <a:lstStyle/>
            <a:p>
              <a:endParaRPr lang="en-US"/>
            </a:p>
          </p:txBody>
        </p:sp>
      </p:grpSp>
      <p:sp>
        <p:nvSpPr>
          <p:cNvPr id="13" name="Date Placeholder 12"/>
          <p:cNvSpPr>
            <a:spLocks noGrp="1"/>
          </p:cNvSpPr>
          <p:nvPr>
            <p:ph type="dt" sz="quarter" idx="14"/>
          </p:nvPr>
        </p:nvSpPr>
        <p:spPr/>
        <p:txBody>
          <a:bodyPr/>
          <a:lstStyle/>
          <a:p>
            <a:pPr>
              <a:defRPr/>
            </a:pPr>
            <a:fld id="{4D0C327F-C6D4-4A9F-B6D6-5FDF6B03B201}" type="datetime1">
              <a:rPr lang="en-US"/>
              <a:pPr>
                <a:defRPr/>
              </a:pPr>
              <a:t>15/07/2018</a:t>
            </a:fld>
            <a:endParaRPr lang="vi-VN"/>
          </a:p>
        </p:txBody>
      </p:sp>
      <p:sp>
        <p:nvSpPr>
          <p:cNvPr id="8200" name="Footer Placeholder 13"/>
          <p:cNvSpPr>
            <a:spLocks noGrp="1"/>
          </p:cNvSpPr>
          <p:nvPr>
            <p:ph type="ftr" sz="quarter" idx="1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smtClean="0"/>
              <a:t>Đại học Nha Trang - Khoa Công nghệ Thông tin</a:t>
            </a:r>
          </a:p>
        </p:txBody>
      </p:sp>
      <p:grpSp>
        <p:nvGrpSpPr>
          <p:cNvPr id="22" name="Group 21"/>
          <p:cNvGrpSpPr>
            <a:grpSpLocks/>
          </p:cNvGrpSpPr>
          <p:nvPr/>
        </p:nvGrpSpPr>
        <p:grpSpPr bwMode="auto">
          <a:xfrm>
            <a:off x="2757488" y="2486024"/>
            <a:ext cx="8558212" cy="608013"/>
            <a:chOff x="6746875" y="6964492"/>
            <a:chExt cx="11028367" cy="1224793"/>
          </a:xfrm>
        </p:grpSpPr>
        <p:sp>
          <p:nvSpPr>
            <p:cNvPr id="8210" name="TextBox 102"/>
            <p:cNvSpPr txBox="1">
              <a:spLocks noChangeArrowheads="1"/>
            </p:cNvSpPr>
            <p:nvPr/>
          </p:nvSpPr>
          <p:spPr bwMode="auto">
            <a:xfrm>
              <a:off x="7719191" y="6964492"/>
              <a:ext cx="10056051" cy="1224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34" tIns="45367" rIns="90734" bIns="45367">
              <a:spAutoFit/>
            </a:bodyPr>
            <a:lstStyle/>
            <a:p>
              <a:pPr eaLnBrk="1">
                <a:lnSpc>
                  <a:spcPct val="93000"/>
                </a:lnSpc>
                <a:buClr>
                  <a:srgbClr val="000000"/>
                </a:buClr>
                <a:buSzPct val="100000"/>
                <a:buFont typeface="Times New Roman" panose="02020603050405020304" pitchFamily="18" charset="0"/>
                <a:buNone/>
              </a:pPr>
              <a:r>
                <a:rPr lang="en-US" altLang="en-US" sz="3600">
                  <a:solidFill>
                    <a:srgbClr val="002060"/>
                  </a:solidFill>
                  <a:latin typeface="Lato Light"/>
                  <a:ea typeface="Open Sans Light"/>
                  <a:cs typeface="Lato Light"/>
                </a:rPr>
                <a:t> Phân tích và thiết kế hệ thống</a:t>
              </a:r>
            </a:p>
          </p:txBody>
        </p:sp>
        <p:sp>
          <p:nvSpPr>
            <p:cNvPr id="24" name="Round Same Side Corner Rectangle 23"/>
            <p:cNvSpPr/>
            <p:nvPr/>
          </p:nvSpPr>
          <p:spPr>
            <a:xfrm rot="10800000" flipH="1">
              <a:off x="7736994" y="7054033"/>
              <a:ext cx="108421" cy="914597"/>
            </a:xfrm>
            <a:prstGeom prst="round2SameRect">
              <a:avLst>
                <a:gd name="adj1" fmla="val 50000"/>
                <a:gd name="adj2"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734" tIns="45367" rIns="90734" bIns="45367" anchor="ctr"/>
            <a:lstStyle/>
            <a:p>
              <a:pPr eaLnBrk="1">
                <a:lnSpc>
                  <a:spcPct val="93000"/>
                </a:lnSpc>
                <a:buClr>
                  <a:srgbClr val="000000"/>
                </a:buClr>
                <a:buSzPct val="100000"/>
                <a:buFont typeface="Times New Roman" panose="02020603050405020304" pitchFamily="18" charset="0"/>
                <a:buNone/>
                <a:defRPr/>
              </a:pPr>
              <a:endParaRPr lang="bg-BG" sz="7200"/>
            </a:p>
          </p:txBody>
        </p:sp>
        <p:sp>
          <p:nvSpPr>
            <p:cNvPr id="8212" name="Freeform 222"/>
            <p:cNvSpPr>
              <a:spLocks noEditPoints="1"/>
            </p:cNvSpPr>
            <p:nvPr/>
          </p:nvSpPr>
          <p:spPr bwMode="auto">
            <a:xfrm>
              <a:off x="6746875" y="7189165"/>
              <a:ext cx="646914" cy="649763"/>
            </a:xfrm>
            <a:custGeom>
              <a:avLst/>
              <a:gdLst>
                <a:gd name="T0" fmla="*/ 2147483646 w 412"/>
                <a:gd name="T1" fmla="*/ 0 h 412"/>
                <a:gd name="T2" fmla="*/ 0 w 412"/>
                <a:gd name="T3" fmla="*/ 2147483646 h 412"/>
                <a:gd name="T4" fmla="*/ 2147483646 w 412"/>
                <a:gd name="T5" fmla="*/ 2147483646 h 412"/>
                <a:gd name="T6" fmla="*/ 2147483646 w 412"/>
                <a:gd name="T7" fmla="*/ 2147483646 h 412"/>
                <a:gd name="T8" fmla="*/ 2147483646 w 412"/>
                <a:gd name="T9" fmla="*/ 0 h 412"/>
                <a:gd name="T10" fmla="*/ 2147483646 w 412"/>
                <a:gd name="T11" fmla="*/ 2147483646 h 412"/>
                <a:gd name="T12" fmla="*/ 2147483646 w 412"/>
                <a:gd name="T13" fmla="*/ 2147483646 h 412"/>
                <a:gd name="T14" fmla="*/ 2147483646 w 412"/>
                <a:gd name="T15" fmla="*/ 2147483646 h 412"/>
                <a:gd name="T16" fmla="*/ 2147483646 w 412"/>
                <a:gd name="T17" fmla="*/ 2147483646 h 412"/>
                <a:gd name="T18" fmla="*/ 2147483646 w 412"/>
                <a:gd name="T19" fmla="*/ 2147483646 h 412"/>
                <a:gd name="T20" fmla="*/ 2147483646 w 412"/>
                <a:gd name="T21" fmla="*/ 2147483646 h 412"/>
                <a:gd name="T22" fmla="*/ 2147483646 w 412"/>
                <a:gd name="T23" fmla="*/ 2147483646 h 4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37812" tIns="18906" rIns="37812" bIns="18906"/>
            <a:lstStyle/>
            <a:p>
              <a:endParaRPr lang="en-US"/>
            </a:p>
          </p:txBody>
        </p:sp>
      </p:grpSp>
      <p:grpSp>
        <p:nvGrpSpPr>
          <p:cNvPr id="34" name="Group 33"/>
          <p:cNvGrpSpPr>
            <a:grpSpLocks/>
          </p:cNvGrpSpPr>
          <p:nvPr/>
        </p:nvGrpSpPr>
        <p:grpSpPr bwMode="auto">
          <a:xfrm>
            <a:off x="2757488" y="4619624"/>
            <a:ext cx="8558212" cy="608013"/>
            <a:chOff x="6746875" y="6964492"/>
            <a:chExt cx="11028367" cy="1224793"/>
          </a:xfrm>
        </p:grpSpPr>
        <p:sp>
          <p:nvSpPr>
            <p:cNvPr id="8207" name="TextBox 102"/>
            <p:cNvSpPr txBox="1">
              <a:spLocks noChangeArrowheads="1"/>
            </p:cNvSpPr>
            <p:nvPr/>
          </p:nvSpPr>
          <p:spPr bwMode="auto">
            <a:xfrm>
              <a:off x="7719191" y="6964492"/>
              <a:ext cx="10056051" cy="1224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34" tIns="45367" rIns="90734" bIns="45367">
              <a:spAutoFit/>
            </a:bodyPr>
            <a:lstStyle/>
            <a:p>
              <a:pPr eaLnBrk="1">
                <a:lnSpc>
                  <a:spcPct val="93000"/>
                </a:lnSpc>
                <a:buClr>
                  <a:srgbClr val="000000"/>
                </a:buClr>
                <a:buSzPct val="100000"/>
                <a:buFont typeface="Times New Roman" panose="02020603050405020304" pitchFamily="18" charset="0"/>
                <a:buNone/>
              </a:pPr>
              <a:r>
                <a:rPr lang="en-US" altLang="en-US" sz="3600">
                  <a:solidFill>
                    <a:srgbClr val="002060"/>
                  </a:solidFill>
                  <a:latin typeface="Lato Light"/>
                  <a:ea typeface="Open Sans Light"/>
                  <a:cs typeface="Lato Light"/>
                </a:rPr>
                <a:t> Kết quả nghiên cứu và cài đặt</a:t>
              </a:r>
            </a:p>
          </p:txBody>
        </p:sp>
        <p:sp>
          <p:nvSpPr>
            <p:cNvPr id="36" name="Round Same Side Corner Rectangle 35"/>
            <p:cNvSpPr/>
            <p:nvPr/>
          </p:nvSpPr>
          <p:spPr>
            <a:xfrm rot="10800000" flipH="1">
              <a:off x="7736994" y="7054033"/>
              <a:ext cx="108421" cy="914597"/>
            </a:xfrm>
            <a:prstGeom prst="round2SameRect">
              <a:avLst>
                <a:gd name="adj1" fmla="val 50000"/>
                <a:gd name="adj2" fmla="val 50000"/>
              </a:avLst>
            </a:prstGeom>
            <a:solidFill>
              <a:srgbClr val="DB51D4"/>
            </a:solidFill>
            <a:ln>
              <a:noFill/>
            </a:ln>
          </p:spPr>
          <p:style>
            <a:lnRef idx="2">
              <a:schemeClr val="accent1">
                <a:shade val="50000"/>
              </a:schemeClr>
            </a:lnRef>
            <a:fillRef idx="1">
              <a:schemeClr val="accent1"/>
            </a:fillRef>
            <a:effectRef idx="0">
              <a:schemeClr val="accent1"/>
            </a:effectRef>
            <a:fontRef idx="minor">
              <a:schemeClr val="lt1"/>
            </a:fontRef>
          </p:style>
          <p:txBody>
            <a:bodyPr lIns="90734" tIns="45367" rIns="90734" bIns="45367" anchor="ctr"/>
            <a:lstStyle/>
            <a:p>
              <a:pPr eaLnBrk="1">
                <a:lnSpc>
                  <a:spcPct val="93000"/>
                </a:lnSpc>
                <a:buClr>
                  <a:srgbClr val="000000"/>
                </a:buClr>
                <a:buSzPct val="100000"/>
                <a:buFont typeface="Times New Roman" panose="02020603050405020304" pitchFamily="18" charset="0"/>
                <a:buNone/>
                <a:defRPr/>
              </a:pPr>
              <a:endParaRPr lang="bg-BG" sz="7200">
                <a:solidFill>
                  <a:srgbClr val="DB51D4"/>
                </a:solidFill>
              </a:endParaRPr>
            </a:p>
          </p:txBody>
        </p:sp>
        <p:sp>
          <p:nvSpPr>
            <p:cNvPr id="8209" name="Freeform 222"/>
            <p:cNvSpPr>
              <a:spLocks noEditPoints="1"/>
            </p:cNvSpPr>
            <p:nvPr/>
          </p:nvSpPr>
          <p:spPr bwMode="auto">
            <a:xfrm>
              <a:off x="6746875" y="7189165"/>
              <a:ext cx="646914" cy="649763"/>
            </a:xfrm>
            <a:custGeom>
              <a:avLst/>
              <a:gdLst>
                <a:gd name="T0" fmla="*/ 2147483646 w 412"/>
                <a:gd name="T1" fmla="*/ 0 h 412"/>
                <a:gd name="T2" fmla="*/ 0 w 412"/>
                <a:gd name="T3" fmla="*/ 2147483646 h 412"/>
                <a:gd name="T4" fmla="*/ 2147483646 w 412"/>
                <a:gd name="T5" fmla="*/ 2147483646 h 412"/>
                <a:gd name="T6" fmla="*/ 2147483646 w 412"/>
                <a:gd name="T7" fmla="*/ 2147483646 h 412"/>
                <a:gd name="T8" fmla="*/ 2147483646 w 412"/>
                <a:gd name="T9" fmla="*/ 0 h 412"/>
                <a:gd name="T10" fmla="*/ 2147483646 w 412"/>
                <a:gd name="T11" fmla="*/ 2147483646 h 412"/>
                <a:gd name="T12" fmla="*/ 2147483646 w 412"/>
                <a:gd name="T13" fmla="*/ 2147483646 h 412"/>
                <a:gd name="T14" fmla="*/ 2147483646 w 412"/>
                <a:gd name="T15" fmla="*/ 2147483646 h 412"/>
                <a:gd name="T16" fmla="*/ 2147483646 w 412"/>
                <a:gd name="T17" fmla="*/ 2147483646 h 412"/>
                <a:gd name="T18" fmla="*/ 2147483646 w 412"/>
                <a:gd name="T19" fmla="*/ 2147483646 h 412"/>
                <a:gd name="T20" fmla="*/ 2147483646 w 412"/>
                <a:gd name="T21" fmla="*/ 2147483646 h 412"/>
                <a:gd name="T22" fmla="*/ 2147483646 w 412"/>
                <a:gd name="T23" fmla="*/ 2147483646 h 4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37812" tIns="18906" rIns="37812" bIns="18906"/>
            <a:lstStyle/>
            <a:p>
              <a:endParaRPr lang="en-US"/>
            </a:p>
          </p:txBody>
        </p:sp>
      </p:grpSp>
      <p:grpSp>
        <p:nvGrpSpPr>
          <p:cNvPr id="38" name="Group 37"/>
          <p:cNvGrpSpPr>
            <a:grpSpLocks/>
          </p:cNvGrpSpPr>
          <p:nvPr/>
        </p:nvGrpSpPr>
        <p:grpSpPr bwMode="auto">
          <a:xfrm>
            <a:off x="2757488" y="5762624"/>
            <a:ext cx="8558212" cy="608013"/>
            <a:chOff x="6746875" y="6964492"/>
            <a:chExt cx="11028367" cy="1224793"/>
          </a:xfrm>
        </p:grpSpPr>
        <p:sp>
          <p:nvSpPr>
            <p:cNvPr id="8204" name="TextBox 102"/>
            <p:cNvSpPr txBox="1">
              <a:spLocks noChangeArrowheads="1"/>
            </p:cNvSpPr>
            <p:nvPr/>
          </p:nvSpPr>
          <p:spPr bwMode="auto">
            <a:xfrm>
              <a:off x="7719191" y="6964492"/>
              <a:ext cx="10056051" cy="1224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34" tIns="45367" rIns="90734" bIns="45367">
              <a:spAutoFit/>
            </a:bodyPr>
            <a:lstStyle/>
            <a:p>
              <a:pPr eaLnBrk="1">
                <a:lnSpc>
                  <a:spcPct val="93000"/>
                </a:lnSpc>
                <a:buClr>
                  <a:srgbClr val="000000"/>
                </a:buClr>
                <a:buSzPct val="100000"/>
                <a:buFont typeface="Times New Roman" panose="02020603050405020304" pitchFamily="18" charset="0"/>
                <a:buNone/>
              </a:pPr>
              <a:r>
                <a:rPr lang="en-US" altLang="en-US" sz="3600">
                  <a:solidFill>
                    <a:srgbClr val="002060"/>
                  </a:solidFill>
                  <a:latin typeface="Lato Light"/>
                  <a:ea typeface="Open Sans Light"/>
                  <a:cs typeface="Lato Light"/>
                </a:rPr>
                <a:t> Kết luận và kiến nghị</a:t>
              </a:r>
            </a:p>
          </p:txBody>
        </p:sp>
        <p:sp>
          <p:nvSpPr>
            <p:cNvPr id="40" name="Round Same Side Corner Rectangle 39"/>
            <p:cNvSpPr/>
            <p:nvPr/>
          </p:nvSpPr>
          <p:spPr>
            <a:xfrm rot="10800000" flipH="1">
              <a:off x="7736994" y="7054033"/>
              <a:ext cx="108421" cy="914597"/>
            </a:xfrm>
            <a:prstGeom prst="round2SameRect">
              <a:avLst>
                <a:gd name="adj1" fmla="val 50000"/>
                <a:gd name="adj2" fmla="val 50000"/>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lIns="90734" tIns="45367" rIns="90734" bIns="45367" anchor="ctr"/>
            <a:lstStyle/>
            <a:p>
              <a:pPr eaLnBrk="1">
                <a:lnSpc>
                  <a:spcPct val="93000"/>
                </a:lnSpc>
                <a:buClr>
                  <a:srgbClr val="000000"/>
                </a:buClr>
                <a:buSzPct val="100000"/>
                <a:buFont typeface="Times New Roman" panose="02020603050405020304" pitchFamily="18" charset="0"/>
                <a:buNone/>
                <a:defRPr/>
              </a:pPr>
              <a:endParaRPr lang="bg-BG" sz="7200"/>
            </a:p>
          </p:txBody>
        </p:sp>
        <p:sp>
          <p:nvSpPr>
            <p:cNvPr id="8206" name="Freeform 222"/>
            <p:cNvSpPr>
              <a:spLocks noEditPoints="1"/>
            </p:cNvSpPr>
            <p:nvPr/>
          </p:nvSpPr>
          <p:spPr bwMode="auto">
            <a:xfrm>
              <a:off x="6746875" y="7189165"/>
              <a:ext cx="646914" cy="649763"/>
            </a:xfrm>
            <a:custGeom>
              <a:avLst/>
              <a:gdLst>
                <a:gd name="T0" fmla="*/ 2147483646 w 412"/>
                <a:gd name="T1" fmla="*/ 0 h 412"/>
                <a:gd name="T2" fmla="*/ 0 w 412"/>
                <a:gd name="T3" fmla="*/ 2147483646 h 412"/>
                <a:gd name="T4" fmla="*/ 2147483646 w 412"/>
                <a:gd name="T5" fmla="*/ 2147483646 h 412"/>
                <a:gd name="T6" fmla="*/ 2147483646 w 412"/>
                <a:gd name="T7" fmla="*/ 2147483646 h 412"/>
                <a:gd name="T8" fmla="*/ 2147483646 w 412"/>
                <a:gd name="T9" fmla="*/ 0 h 412"/>
                <a:gd name="T10" fmla="*/ 2147483646 w 412"/>
                <a:gd name="T11" fmla="*/ 2147483646 h 412"/>
                <a:gd name="T12" fmla="*/ 2147483646 w 412"/>
                <a:gd name="T13" fmla="*/ 2147483646 h 412"/>
                <a:gd name="T14" fmla="*/ 2147483646 w 412"/>
                <a:gd name="T15" fmla="*/ 2147483646 h 412"/>
                <a:gd name="T16" fmla="*/ 2147483646 w 412"/>
                <a:gd name="T17" fmla="*/ 2147483646 h 412"/>
                <a:gd name="T18" fmla="*/ 2147483646 w 412"/>
                <a:gd name="T19" fmla="*/ 2147483646 h 412"/>
                <a:gd name="T20" fmla="*/ 2147483646 w 412"/>
                <a:gd name="T21" fmla="*/ 2147483646 h 412"/>
                <a:gd name="T22" fmla="*/ 2147483646 w 412"/>
                <a:gd name="T23" fmla="*/ 2147483646 h 4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37812" tIns="18906" rIns="37812" bIns="18906"/>
            <a:lstStyle/>
            <a:p>
              <a:endParaRPr lang="en-US"/>
            </a:p>
          </p:txBody>
        </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1000"/>
                                        <p:tgtEl>
                                          <p:spTgt spid="62"/>
                                        </p:tgtEl>
                                      </p:cBhvr>
                                    </p:animEffect>
                                    <p:anim calcmode="lin" valueType="num">
                                      <p:cBhvr>
                                        <p:cTn id="8" dur="1000" fill="hold"/>
                                        <p:tgtEl>
                                          <p:spTgt spid="62"/>
                                        </p:tgtEl>
                                        <p:attrNameLst>
                                          <p:attrName>ppt_x</p:attrName>
                                        </p:attrNameLst>
                                      </p:cBhvr>
                                      <p:tavLst>
                                        <p:tav tm="0">
                                          <p:val>
                                            <p:strVal val="#ppt_x"/>
                                          </p:val>
                                        </p:tav>
                                        <p:tav tm="100000">
                                          <p:val>
                                            <p:strVal val="#ppt_x"/>
                                          </p:val>
                                        </p:tav>
                                      </p:tavLst>
                                    </p:anim>
                                    <p:anim calcmode="lin" valueType="num">
                                      <p:cBhvr>
                                        <p:cTn id="9" dur="1000" fill="hold"/>
                                        <p:tgtEl>
                                          <p:spTgt spid="62"/>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10"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par>
                          <p:cTn id="18" fill="hold" nodeType="afterGroup">
                            <p:stCondLst>
                              <p:cond delay="2000"/>
                            </p:stCondLst>
                            <p:childTnLst>
                              <p:par>
                                <p:cTn id="19" presetID="10"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par>
                          <p:cTn id="22" fill="hold" nodeType="afterGroup">
                            <p:stCondLst>
                              <p:cond delay="2500"/>
                            </p:stCondLst>
                            <p:childTnLst>
                              <p:par>
                                <p:cTn id="23" presetID="10" presetClass="entr" presetSubtype="0" fill="hold" nodeType="after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childTnLst>
                          </p:cTn>
                        </p:par>
                        <p:par>
                          <p:cTn id="26" fill="hold" nodeType="afterGroup">
                            <p:stCondLst>
                              <p:cond delay="3000"/>
                            </p:stCondLst>
                            <p:childTnLst>
                              <p:par>
                                <p:cTn id="27" presetID="10" presetClass="entr" presetSubtype="0" fill="hold" nodeType="after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a:grpSpLocks/>
          </p:cNvGrpSpPr>
          <p:nvPr/>
        </p:nvGrpSpPr>
        <p:grpSpPr bwMode="auto">
          <a:xfrm>
            <a:off x="990600" y="157163"/>
            <a:ext cx="11458575" cy="603249"/>
            <a:chOff x="7157670" y="483017"/>
            <a:chExt cx="12359700" cy="1530270"/>
          </a:xfrm>
        </p:grpSpPr>
        <p:sp>
          <p:nvSpPr>
            <p:cNvPr id="58375" name="TextBox 7"/>
            <p:cNvSpPr txBox="1">
              <a:spLocks noChangeArrowheads="1"/>
            </p:cNvSpPr>
            <p:nvPr/>
          </p:nvSpPr>
          <p:spPr bwMode="auto">
            <a:xfrm>
              <a:off x="7157670" y="483017"/>
              <a:ext cx="12359700" cy="140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7805" tIns="18902" rIns="37805" bIns="18902">
              <a:spAutoFit/>
            </a:bodyPr>
            <a:lstStyle/>
            <a:p>
              <a:pPr algn="ctr" eaLnBrk="1">
                <a:lnSpc>
                  <a:spcPct val="93000"/>
                </a:lnSpc>
                <a:buClr>
                  <a:srgbClr val="000000"/>
                </a:buClr>
                <a:buSzPct val="100000"/>
                <a:buFont typeface="Times New Roman" panose="02020603050405020304" pitchFamily="18" charset="0"/>
                <a:buNone/>
              </a:pPr>
              <a:r>
                <a:rPr lang="en-US" altLang="en-US" sz="3600" b="1">
                  <a:solidFill>
                    <a:schemeClr val="tx2"/>
                  </a:solidFill>
                  <a:latin typeface="Lato Regular"/>
                  <a:ea typeface="Lato Regular"/>
                  <a:cs typeface="Lato Regular"/>
                </a:rPr>
                <a:t>Sơ đồ luồng dữ liệu mức đỉnh (mức 0)</a:t>
              </a:r>
              <a:endParaRPr lang="id-ID" altLang="en-US" sz="3600" b="1">
                <a:solidFill>
                  <a:schemeClr val="tx2"/>
                </a:solidFill>
                <a:latin typeface="Lato Regular"/>
                <a:ea typeface="Lato Regular"/>
                <a:cs typeface="Lato Regular"/>
              </a:endParaRPr>
            </a:p>
          </p:txBody>
        </p:sp>
        <p:sp>
          <p:nvSpPr>
            <p:cNvPr id="9" name="Rectangle 8"/>
            <p:cNvSpPr/>
            <p:nvPr/>
          </p:nvSpPr>
          <p:spPr>
            <a:xfrm>
              <a:off x="12022440" y="1940800"/>
              <a:ext cx="2630161" cy="7248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7770" tIns="18886" rIns="37770" bIns="18886" anchor="ctr"/>
            <a:lstStyle/>
            <a:p>
              <a:pPr algn="ctr" eaLnBrk="1">
                <a:lnSpc>
                  <a:spcPct val="93000"/>
                </a:lnSpc>
                <a:buClr>
                  <a:srgbClr val="000000"/>
                </a:buClr>
                <a:buSzPct val="100000"/>
                <a:buFont typeface="Times New Roman" panose="02020603050405020304" pitchFamily="18" charset="0"/>
                <a:buNone/>
                <a:defRPr/>
              </a:pPr>
              <a:endParaRPr lang="en-US">
                <a:solidFill>
                  <a:schemeClr val="accent2"/>
                </a:solidFill>
                <a:latin typeface="Open Sans Light"/>
              </a:endParaRPr>
            </a:p>
          </p:txBody>
        </p:sp>
      </p:grpSp>
      <p:sp>
        <p:nvSpPr>
          <p:cNvPr id="2" name="Date Placeholder 1"/>
          <p:cNvSpPr>
            <a:spLocks noGrp="1"/>
          </p:cNvSpPr>
          <p:nvPr>
            <p:ph type="dt" sz="quarter" idx="10"/>
          </p:nvPr>
        </p:nvSpPr>
        <p:spPr/>
        <p:txBody>
          <a:bodyPr/>
          <a:lstStyle/>
          <a:p>
            <a:pPr>
              <a:defRPr/>
            </a:pPr>
            <a:fld id="{450ECD45-53F2-42F9-A7B6-F58AF08524DF}" type="datetime1">
              <a:rPr lang="en-US"/>
              <a:pPr>
                <a:defRPr/>
              </a:pPr>
              <a:t>15/07/2018</a:t>
            </a:fld>
            <a:endParaRPr lang="vi-VN"/>
          </a:p>
        </p:txBody>
      </p:sp>
      <p:sp>
        <p:nvSpPr>
          <p:cNvPr id="58374"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smtClean="0"/>
              <a:t>Đại học Nha Trang - Khoa Công nghệ Thông tin</a:t>
            </a:r>
          </a:p>
        </p:txBody>
      </p:sp>
      <p:pic>
        <p:nvPicPr>
          <p:cNvPr id="10" name="Picture 9"/>
          <p:cNvPicPr/>
          <p:nvPr/>
        </p:nvPicPr>
        <p:blipFill>
          <a:blip r:embed="rId3">
            <a:extLst>
              <a:ext uri="{28A0092B-C50C-407E-A947-70E740481C1C}">
                <a14:useLocalDpi xmlns:a14="http://schemas.microsoft.com/office/drawing/2010/main" val="0"/>
              </a:ext>
            </a:extLst>
          </a:blip>
          <a:stretch>
            <a:fillRect/>
          </a:stretch>
        </p:blipFill>
        <p:spPr>
          <a:xfrm>
            <a:off x="280987" y="774918"/>
            <a:ext cx="12877800" cy="6011862"/>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a:grpSpLocks/>
          </p:cNvGrpSpPr>
          <p:nvPr/>
        </p:nvGrpSpPr>
        <p:grpSpPr bwMode="auto">
          <a:xfrm>
            <a:off x="990600" y="198438"/>
            <a:ext cx="11458575" cy="638174"/>
            <a:chOff x="7157670" y="483017"/>
            <a:chExt cx="12359700" cy="1619707"/>
          </a:xfrm>
        </p:grpSpPr>
        <p:sp>
          <p:nvSpPr>
            <p:cNvPr id="60423" name="TextBox 7"/>
            <p:cNvSpPr txBox="1">
              <a:spLocks noChangeArrowheads="1"/>
            </p:cNvSpPr>
            <p:nvPr/>
          </p:nvSpPr>
          <p:spPr bwMode="auto">
            <a:xfrm>
              <a:off x="7157670" y="483017"/>
              <a:ext cx="12359700" cy="1404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7805" tIns="18902" rIns="37805" bIns="18902">
              <a:spAutoFit/>
            </a:bodyPr>
            <a:lstStyle/>
            <a:p>
              <a:pPr algn="ctr" eaLnBrk="1">
                <a:lnSpc>
                  <a:spcPct val="93000"/>
                </a:lnSpc>
                <a:buClr>
                  <a:srgbClr val="000000"/>
                </a:buClr>
                <a:buSzPct val="100000"/>
                <a:buFont typeface="Times New Roman" panose="02020603050405020304" pitchFamily="18" charset="0"/>
                <a:buNone/>
              </a:pPr>
              <a:r>
                <a:rPr lang="en-US" altLang="en-US" sz="3600" b="1">
                  <a:solidFill>
                    <a:schemeClr val="tx2"/>
                  </a:solidFill>
                  <a:latin typeface="Lato Regular"/>
                  <a:ea typeface="Lato Regular"/>
                  <a:cs typeface="Lato Regular"/>
                </a:rPr>
                <a:t>Sơ đồ luồng dữ liệu mức 1</a:t>
              </a:r>
              <a:endParaRPr lang="id-ID" altLang="en-US" sz="3600" b="1">
                <a:solidFill>
                  <a:schemeClr val="tx2"/>
                </a:solidFill>
                <a:latin typeface="Lato Regular"/>
                <a:ea typeface="Lato Regular"/>
                <a:cs typeface="Lato Regular"/>
              </a:endParaRPr>
            </a:p>
          </p:txBody>
        </p:sp>
        <p:sp>
          <p:nvSpPr>
            <p:cNvPr id="9" name="Rectangle 8"/>
            <p:cNvSpPr/>
            <p:nvPr/>
          </p:nvSpPr>
          <p:spPr>
            <a:xfrm>
              <a:off x="12022440" y="2030200"/>
              <a:ext cx="2630161" cy="725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7770" tIns="18886" rIns="37770" bIns="18886" anchor="ctr"/>
            <a:lstStyle/>
            <a:p>
              <a:pPr algn="ctr" eaLnBrk="1">
                <a:lnSpc>
                  <a:spcPct val="93000"/>
                </a:lnSpc>
                <a:buClr>
                  <a:srgbClr val="000000"/>
                </a:buClr>
                <a:buSzPct val="100000"/>
                <a:buFont typeface="Times New Roman" panose="02020603050405020304" pitchFamily="18" charset="0"/>
                <a:buNone/>
                <a:defRPr/>
              </a:pPr>
              <a:endParaRPr lang="en-US">
                <a:solidFill>
                  <a:schemeClr val="accent2"/>
                </a:solidFill>
                <a:latin typeface="Open Sans Light"/>
              </a:endParaRPr>
            </a:p>
          </p:txBody>
        </p:sp>
      </p:grpSp>
      <p:pic>
        <p:nvPicPr>
          <p:cNvPr id="60420"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06288" y="6294438"/>
            <a:ext cx="9921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quarter" idx="10"/>
          </p:nvPr>
        </p:nvSpPr>
        <p:spPr/>
        <p:txBody>
          <a:bodyPr/>
          <a:lstStyle/>
          <a:p>
            <a:pPr>
              <a:defRPr/>
            </a:pPr>
            <a:fld id="{450ECD45-53F2-42F9-A7B6-F58AF08524DF}" type="datetime1">
              <a:rPr lang="en-US"/>
              <a:pPr>
                <a:defRPr/>
              </a:pPr>
              <a:t>15/07/2018</a:t>
            </a:fld>
            <a:endParaRPr lang="vi-VN"/>
          </a:p>
        </p:txBody>
      </p:sp>
      <p:sp>
        <p:nvSpPr>
          <p:cNvPr id="60422"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smtClean="0"/>
              <a:t>Đại học Nha Trang - Khoa Công nghệ Thông tin</a:t>
            </a:r>
          </a:p>
        </p:txBody>
      </p:sp>
      <p:pic>
        <p:nvPicPr>
          <p:cNvPr id="10" name="Picture 9"/>
          <p:cNvPicPr/>
          <p:nvPr/>
        </p:nvPicPr>
        <p:blipFill>
          <a:blip r:embed="rId4">
            <a:extLst>
              <a:ext uri="{28A0092B-C50C-407E-A947-70E740481C1C}">
                <a14:useLocalDpi xmlns:a14="http://schemas.microsoft.com/office/drawing/2010/main" val="0"/>
              </a:ext>
            </a:extLst>
          </a:blip>
          <a:stretch>
            <a:fillRect/>
          </a:stretch>
        </p:blipFill>
        <p:spPr>
          <a:xfrm>
            <a:off x="1226344" y="892832"/>
            <a:ext cx="10987087" cy="5782605"/>
          </a:xfrm>
          <a:prstGeom prst="rect">
            <a:avLst/>
          </a:prstGeom>
        </p:spPr>
      </p:pic>
      <p:sp>
        <p:nvSpPr>
          <p:cNvPr id="3" name="Rectangle 2"/>
          <p:cNvSpPr/>
          <p:nvPr/>
        </p:nvSpPr>
        <p:spPr>
          <a:xfrm>
            <a:off x="4456287" y="6430848"/>
            <a:ext cx="4527201" cy="400110"/>
          </a:xfrm>
          <a:prstGeom prst="rect">
            <a:avLst/>
          </a:prstGeom>
        </p:spPr>
        <p:txBody>
          <a:bodyPr wrap="none">
            <a:spAutoFit/>
          </a:bodyPr>
          <a:lstStyle/>
          <a:p>
            <a:r>
              <a:rPr lang="en-US" altLang="en-US" sz="2000" b="1" smtClean="0">
                <a:solidFill>
                  <a:schemeClr val="tx2"/>
                </a:solidFill>
                <a:latin typeface="Lato Regular"/>
                <a:ea typeface="Lato Regular"/>
                <a:cs typeface="Lato Regular"/>
              </a:rPr>
              <a:t>Phân rã tiến trình quản lý sản phẩm</a:t>
            </a:r>
            <a:endParaRPr lang="en-US" sz="200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arn(inVertical)">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a:grpSpLocks/>
          </p:cNvGrpSpPr>
          <p:nvPr/>
        </p:nvGrpSpPr>
        <p:grpSpPr bwMode="auto">
          <a:xfrm>
            <a:off x="990600" y="198438"/>
            <a:ext cx="11458575" cy="638174"/>
            <a:chOff x="7157670" y="483017"/>
            <a:chExt cx="12359700" cy="1619707"/>
          </a:xfrm>
        </p:grpSpPr>
        <p:sp>
          <p:nvSpPr>
            <p:cNvPr id="60423" name="TextBox 7"/>
            <p:cNvSpPr txBox="1">
              <a:spLocks noChangeArrowheads="1"/>
            </p:cNvSpPr>
            <p:nvPr/>
          </p:nvSpPr>
          <p:spPr bwMode="auto">
            <a:xfrm>
              <a:off x="7157670" y="483017"/>
              <a:ext cx="12359700" cy="1404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7805" tIns="18902" rIns="37805" bIns="18902">
              <a:spAutoFit/>
            </a:bodyPr>
            <a:lstStyle/>
            <a:p>
              <a:pPr algn="ctr" eaLnBrk="1">
                <a:lnSpc>
                  <a:spcPct val="93000"/>
                </a:lnSpc>
                <a:buClr>
                  <a:srgbClr val="000000"/>
                </a:buClr>
                <a:buSzPct val="100000"/>
                <a:buFont typeface="Times New Roman" panose="02020603050405020304" pitchFamily="18" charset="0"/>
                <a:buNone/>
              </a:pPr>
              <a:r>
                <a:rPr lang="en-US" altLang="en-US" sz="3600" b="1">
                  <a:solidFill>
                    <a:schemeClr val="tx2"/>
                  </a:solidFill>
                  <a:latin typeface="Lato Regular"/>
                  <a:ea typeface="Lato Regular"/>
                  <a:cs typeface="Lato Regular"/>
                </a:rPr>
                <a:t>Sơ đồ luồng dữ liệu mức 1</a:t>
              </a:r>
              <a:endParaRPr lang="id-ID" altLang="en-US" sz="3600" b="1">
                <a:solidFill>
                  <a:schemeClr val="tx2"/>
                </a:solidFill>
                <a:latin typeface="Lato Regular"/>
                <a:ea typeface="Lato Regular"/>
                <a:cs typeface="Lato Regular"/>
              </a:endParaRPr>
            </a:p>
          </p:txBody>
        </p:sp>
        <p:sp>
          <p:nvSpPr>
            <p:cNvPr id="9" name="Rectangle 8"/>
            <p:cNvSpPr/>
            <p:nvPr/>
          </p:nvSpPr>
          <p:spPr>
            <a:xfrm>
              <a:off x="12022440" y="2030200"/>
              <a:ext cx="2630161" cy="725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7770" tIns="18886" rIns="37770" bIns="18886" anchor="ctr"/>
            <a:lstStyle/>
            <a:p>
              <a:pPr algn="ctr" eaLnBrk="1">
                <a:lnSpc>
                  <a:spcPct val="93000"/>
                </a:lnSpc>
                <a:buClr>
                  <a:srgbClr val="000000"/>
                </a:buClr>
                <a:buSzPct val="100000"/>
                <a:buFont typeface="Times New Roman" panose="02020603050405020304" pitchFamily="18" charset="0"/>
                <a:buNone/>
                <a:defRPr/>
              </a:pPr>
              <a:endParaRPr lang="en-US">
                <a:solidFill>
                  <a:schemeClr val="accent2"/>
                </a:solidFill>
                <a:latin typeface="Open Sans Light"/>
              </a:endParaRPr>
            </a:p>
          </p:txBody>
        </p:sp>
      </p:grpSp>
      <p:pic>
        <p:nvPicPr>
          <p:cNvPr id="60420"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06288" y="6294438"/>
            <a:ext cx="9921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quarter" idx="10"/>
          </p:nvPr>
        </p:nvSpPr>
        <p:spPr/>
        <p:txBody>
          <a:bodyPr/>
          <a:lstStyle/>
          <a:p>
            <a:pPr>
              <a:defRPr/>
            </a:pPr>
            <a:fld id="{450ECD45-53F2-42F9-A7B6-F58AF08524DF}" type="datetime1">
              <a:rPr lang="en-US"/>
              <a:pPr>
                <a:defRPr/>
              </a:pPr>
              <a:t>15/07/2018</a:t>
            </a:fld>
            <a:endParaRPr lang="vi-VN"/>
          </a:p>
        </p:txBody>
      </p:sp>
      <p:sp>
        <p:nvSpPr>
          <p:cNvPr id="60422"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smtClean="0"/>
              <a:t>Đại học Nha Trang - Khoa Công nghệ Thông tin</a:t>
            </a:r>
          </a:p>
        </p:txBody>
      </p:sp>
      <p:sp>
        <p:nvSpPr>
          <p:cNvPr id="3" name="Rectangle 2"/>
          <p:cNvSpPr/>
          <p:nvPr/>
        </p:nvSpPr>
        <p:spPr>
          <a:xfrm>
            <a:off x="4484339" y="6430848"/>
            <a:ext cx="4471096" cy="400110"/>
          </a:xfrm>
          <a:prstGeom prst="rect">
            <a:avLst/>
          </a:prstGeom>
        </p:spPr>
        <p:txBody>
          <a:bodyPr wrap="none">
            <a:spAutoFit/>
          </a:bodyPr>
          <a:lstStyle/>
          <a:p>
            <a:r>
              <a:rPr lang="en-US" altLang="en-US" sz="2000" b="1" smtClean="0">
                <a:solidFill>
                  <a:schemeClr val="tx2"/>
                </a:solidFill>
                <a:latin typeface="Lato Regular"/>
                <a:ea typeface="Lato Regular"/>
                <a:cs typeface="Lato Regular"/>
              </a:rPr>
              <a:t>Phân rã tiến trình quản lý bán hàng</a:t>
            </a:r>
            <a:endParaRPr lang="en-US" sz="2000"/>
          </a:p>
        </p:txBody>
      </p:sp>
      <p:pic>
        <p:nvPicPr>
          <p:cNvPr id="11" name="Picture 10"/>
          <p:cNvPicPr/>
          <p:nvPr/>
        </p:nvPicPr>
        <p:blipFill>
          <a:blip r:embed="rId4">
            <a:extLst>
              <a:ext uri="{28A0092B-C50C-407E-A947-70E740481C1C}">
                <a14:useLocalDpi xmlns:a14="http://schemas.microsoft.com/office/drawing/2010/main" val="0"/>
              </a:ext>
            </a:extLst>
          </a:blip>
          <a:stretch>
            <a:fillRect/>
          </a:stretch>
        </p:blipFill>
        <p:spPr>
          <a:xfrm>
            <a:off x="594281" y="1012880"/>
            <a:ext cx="12251213" cy="5333174"/>
          </a:xfrm>
          <a:prstGeom prst="rect">
            <a:avLst/>
          </a:prstGeom>
        </p:spPr>
      </p:pic>
    </p:spTree>
    <p:extLst>
      <p:ext uri="{BB962C8B-B14F-4D97-AF65-F5344CB8AC3E}">
        <p14:creationId xmlns:p14="http://schemas.microsoft.com/office/powerpoint/2010/main" val="208664929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arn(inVertical)">
                                      <p:cBhvr>
                                        <p:cTn id="15" dur="500"/>
                                        <p:tgtEl>
                                          <p:spTgt spid="11"/>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arn(inVertical)">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a:grpSpLocks/>
          </p:cNvGrpSpPr>
          <p:nvPr/>
        </p:nvGrpSpPr>
        <p:grpSpPr bwMode="auto">
          <a:xfrm>
            <a:off x="990600" y="198438"/>
            <a:ext cx="11458575" cy="638174"/>
            <a:chOff x="7157670" y="483017"/>
            <a:chExt cx="12359700" cy="1619707"/>
          </a:xfrm>
        </p:grpSpPr>
        <p:sp>
          <p:nvSpPr>
            <p:cNvPr id="60423" name="TextBox 7"/>
            <p:cNvSpPr txBox="1">
              <a:spLocks noChangeArrowheads="1"/>
            </p:cNvSpPr>
            <p:nvPr/>
          </p:nvSpPr>
          <p:spPr bwMode="auto">
            <a:xfrm>
              <a:off x="7157670" y="483017"/>
              <a:ext cx="12359700" cy="1404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7805" tIns="18902" rIns="37805" bIns="18902">
              <a:spAutoFit/>
            </a:bodyPr>
            <a:lstStyle/>
            <a:p>
              <a:pPr algn="ctr" eaLnBrk="1">
                <a:lnSpc>
                  <a:spcPct val="93000"/>
                </a:lnSpc>
                <a:buClr>
                  <a:srgbClr val="000000"/>
                </a:buClr>
                <a:buSzPct val="100000"/>
                <a:buFont typeface="Times New Roman" panose="02020603050405020304" pitchFamily="18" charset="0"/>
                <a:buNone/>
              </a:pPr>
              <a:r>
                <a:rPr lang="en-US" altLang="en-US" sz="3600" b="1">
                  <a:solidFill>
                    <a:schemeClr val="tx2"/>
                  </a:solidFill>
                  <a:latin typeface="Lato Regular"/>
                  <a:ea typeface="Lato Regular"/>
                  <a:cs typeface="Lato Regular"/>
                </a:rPr>
                <a:t>Sơ đồ luồng dữ liệu mức 1</a:t>
              </a:r>
              <a:endParaRPr lang="id-ID" altLang="en-US" sz="3600" b="1">
                <a:solidFill>
                  <a:schemeClr val="tx2"/>
                </a:solidFill>
                <a:latin typeface="Lato Regular"/>
                <a:ea typeface="Lato Regular"/>
                <a:cs typeface="Lato Regular"/>
              </a:endParaRPr>
            </a:p>
          </p:txBody>
        </p:sp>
        <p:sp>
          <p:nvSpPr>
            <p:cNvPr id="9" name="Rectangle 8"/>
            <p:cNvSpPr/>
            <p:nvPr/>
          </p:nvSpPr>
          <p:spPr>
            <a:xfrm>
              <a:off x="12022440" y="2030200"/>
              <a:ext cx="2630161" cy="725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7770" tIns="18886" rIns="37770" bIns="18886" anchor="ctr"/>
            <a:lstStyle/>
            <a:p>
              <a:pPr algn="ctr" eaLnBrk="1">
                <a:lnSpc>
                  <a:spcPct val="93000"/>
                </a:lnSpc>
                <a:buClr>
                  <a:srgbClr val="000000"/>
                </a:buClr>
                <a:buSzPct val="100000"/>
                <a:buFont typeface="Times New Roman" panose="02020603050405020304" pitchFamily="18" charset="0"/>
                <a:buNone/>
                <a:defRPr/>
              </a:pPr>
              <a:endParaRPr lang="en-US">
                <a:solidFill>
                  <a:schemeClr val="accent2"/>
                </a:solidFill>
                <a:latin typeface="Open Sans Light"/>
              </a:endParaRPr>
            </a:p>
          </p:txBody>
        </p:sp>
      </p:grpSp>
      <p:pic>
        <p:nvPicPr>
          <p:cNvPr id="60420"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06288" y="6294438"/>
            <a:ext cx="9921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quarter" idx="10"/>
          </p:nvPr>
        </p:nvSpPr>
        <p:spPr/>
        <p:txBody>
          <a:bodyPr/>
          <a:lstStyle/>
          <a:p>
            <a:pPr>
              <a:defRPr/>
            </a:pPr>
            <a:fld id="{450ECD45-53F2-42F9-A7B6-F58AF08524DF}" type="datetime1">
              <a:rPr lang="en-US"/>
              <a:pPr>
                <a:defRPr/>
              </a:pPr>
              <a:t>15/07/2018</a:t>
            </a:fld>
            <a:endParaRPr lang="vi-VN"/>
          </a:p>
        </p:txBody>
      </p:sp>
      <p:sp>
        <p:nvSpPr>
          <p:cNvPr id="60422"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smtClean="0"/>
              <a:t>Đại học Nha Trang - Khoa Công nghệ Thông tin</a:t>
            </a:r>
          </a:p>
        </p:txBody>
      </p:sp>
      <p:sp>
        <p:nvSpPr>
          <p:cNvPr id="3" name="Rectangle 2"/>
          <p:cNvSpPr/>
          <p:nvPr/>
        </p:nvSpPr>
        <p:spPr>
          <a:xfrm>
            <a:off x="4492354" y="6430848"/>
            <a:ext cx="4455066" cy="400110"/>
          </a:xfrm>
          <a:prstGeom prst="rect">
            <a:avLst/>
          </a:prstGeom>
        </p:spPr>
        <p:txBody>
          <a:bodyPr wrap="none">
            <a:spAutoFit/>
          </a:bodyPr>
          <a:lstStyle/>
          <a:p>
            <a:r>
              <a:rPr lang="en-US" altLang="en-US" sz="2000" b="1" smtClean="0">
                <a:solidFill>
                  <a:schemeClr val="tx2"/>
                </a:solidFill>
                <a:latin typeface="Lato Regular"/>
                <a:ea typeface="Lato Regular"/>
                <a:cs typeface="Lato Regular"/>
              </a:rPr>
              <a:t>Phân rã tiến trình quản lý tài khoản</a:t>
            </a:r>
            <a:endParaRPr lang="en-US" sz="2000"/>
          </a:p>
        </p:txBody>
      </p:sp>
      <p:pic>
        <p:nvPicPr>
          <p:cNvPr id="11" name="Picture 10"/>
          <p:cNvPicPr/>
          <p:nvPr/>
        </p:nvPicPr>
        <p:blipFill>
          <a:blip r:embed="rId4">
            <a:extLst>
              <a:ext uri="{28A0092B-C50C-407E-A947-70E740481C1C}">
                <a14:useLocalDpi xmlns:a14="http://schemas.microsoft.com/office/drawing/2010/main" val="0"/>
              </a:ext>
            </a:extLst>
          </a:blip>
          <a:stretch>
            <a:fillRect/>
          </a:stretch>
        </p:blipFill>
        <p:spPr>
          <a:xfrm>
            <a:off x="1843087" y="892832"/>
            <a:ext cx="9905999" cy="5538016"/>
          </a:xfrm>
          <a:prstGeom prst="rect">
            <a:avLst/>
          </a:prstGeom>
        </p:spPr>
      </p:pic>
    </p:spTree>
    <p:extLst>
      <p:ext uri="{BB962C8B-B14F-4D97-AF65-F5344CB8AC3E}">
        <p14:creationId xmlns:p14="http://schemas.microsoft.com/office/powerpoint/2010/main" val="205191543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arn(inVertical)">
                                      <p:cBhvr>
                                        <p:cTn id="15" dur="500"/>
                                        <p:tgtEl>
                                          <p:spTgt spid="11"/>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arn(inVertical)">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a:grpSpLocks/>
          </p:cNvGrpSpPr>
          <p:nvPr/>
        </p:nvGrpSpPr>
        <p:grpSpPr bwMode="auto">
          <a:xfrm>
            <a:off x="990600" y="198438"/>
            <a:ext cx="11458575" cy="638174"/>
            <a:chOff x="7157670" y="483017"/>
            <a:chExt cx="12359700" cy="1619707"/>
          </a:xfrm>
        </p:grpSpPr>
        <p:sp>
          <p:nvSpPr>
            <p:cNvPr id="60423" name="TextBox 7"/>
            <p:cNvSpPr txBox="1">
              <a:spLocks noChangeArrowheads="1"/>
            </p:cNvSpPr>
            <p:nvPr/>
          </p:nvSpPr>
          <p:spPr bwMode="auto">
            <a:xfrm>
              <a:off x="7157670" y="483017"/>
              <a:ext cx="12359700" cy="1404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7805" tIns="18902" rIns="37805" bIns="18902">
              <a:spAutoFit/>
            </a:bodyPr>
            <a:lstStyle/>
            <a:p>
              <a:pPr algn="ctr" eaLnBrk="1">
                <a:lnSpc>
                  <a:spcPct val="93000"/>
                </a:lnSpc>
                <a:buClr>
                  <a:srgbClr val="000000"/>
                </a:buClr>
                <a:buSzPct val="100000"/>
                <a:buFont typeface="Times New Roman" panose="02020603050405020304" pitchFamily="18" charset="0"/>
                <a:buNone/>
              </a:pPr>
              <a:r>
                <a:rPr lang="en-US" altLang="en-US" sz="3600" b="1">
                  <a:solidFill>
                    <a:schemeClr val="tx2"/>
                  </a:solidFill>
                  <a:latin typeface="Lato Regular"/>
                  <a:ea typeface="Lato Regular"/>
                  <a:cs typeface="Lato Regular"/>
                </a:rPr>
                <a:t>Sơ đồ luồng dữ liệu mức 1</a:t>
              </a:r>
              <a:endParaRPr lang="id-ID" altLang="en-US" sz="3600" b="1">
                <a:solidFill>
                  <a:schemeClr val="tx2"/>
                </a:solidFill>
                <a:latin typeface="Lato Regular"/>
                <a:ea typeface="Lato Regular"/>
                <a:cs typeface="Lato Regular"/>
              </a:endParaRPr>
            </a:p>
          </p:txBody>
        </p:sp>
        <p:sp>
          <p:nvSpPr>
            <p:cNvPr id="9" name="Rectangle 8"/>
            <p:cNvSpPr/>
            <p:nvPr/>
          </p:nvSpPr>
          <p:spPr>
            <a:xfrm>
              <a:off x="12022440" y="2030200"/>
              <a:ext cx="2630161" cy="725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7770" tIns="18886" rIns="37770" bIns="18886" anchor="ctr"/>
            <a:lstStyle/>
            <a:p>
              <a:pPr algn="ctr" eaLnBrk="1">
                <a:lnSpc>
                  <a:spcPct val="93000"/>
                </a:lnSpc>
                <a:buClr>
                  <a:srgbClr val="000000"/>
                </a:buClr>
                <a:buSzPct val="100000"/>
                <a:buFont typeface="Times New Roman" panose="02020603050405020304" pitchFamily="18" charset="0"/>
                <a:buNone/>
                <a:defRPr/>
              </a:pPr>
              <a:endParaRPr lang="en-US">
                <a:solidFill>
                  <a:schemeClr val="accent2"/>
                </a:solidFill>
                <a:latin typeface="Open Sans Light"/>
              </a:endParaRPr>
            </a:p>
          </p:txBody>
        </p:sp>
      </p:grpSp>
      <p:pic>
        <p:nvPicPr>
          <p:cNvPr id="60420"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06288" y="6294438"/>
            <a:ext cx="9921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quarter" idx="10"/>
          </p:nvPr>
        </p:nvSpPr>
        <p:spPr/>
        <p:txBody>
          <a:bodyPr/>
          <a:lstStyle/>
          <a:p>
            <a:pPr>
              <a:defRPr/>
            </a:pPr>
            <a:fld id="{450ECD45-53F2-42F9-A7B6-F58AF08524DF}" type="datetime1">
              <a:rPr lang="en-US"/>
              <a:pPr>
                <a:defRPr/>
              </a:pPr>
              <a:t>15/07/2018</a:t>
            </a:fld>
            <a:endParaRPr lang="vi-VN"/>
          </a:p>
        </p:txBody>
      </p:sp>
      <p:sp>
        <p:nvSpPr>
          <p:cNvPr id="60422"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smtClean="0"/>
              <a:t>Đại học Nha Trang - Khoa Công nghệ Thông tin</a:t>
            </a:r>
          </a:p>
        </p:txBody>
      </p:sp>
      <p:sp>
        <p:nvSpPr>
          <p:cNvPr id="3" name="Rectangle 2"/>
          <p:cNvSpPr/>
          <p:nvPr/>
        </p:nvSpPr>
        <p:spPr>
          <a:xfrm>
            <a:off x="4520407" y="6430848"/>
            <a:ext cx="4398961" cy="400110"/>
          </a:xfrm>
          <a:prstGeom prst="rect">
            <a:avLst/>
          </a:prstGeom>
        </p:spPr>
        <p:txBody>
          <a:bodyPr wrap="none">
            <a:spAutoFit/>
          </a:bodyPr>
          <a:lstStyle/>
          <a:p>
            <a:r>
              <a:rPr lang="en-US" altLang="en-US" sz="2000" b="1" smtClean="0">
                <a:solidFill>
                  <a:schemeClr val="tx2"/>
                </a:solidFill>
                <a:latin typeface="Lato Regular"/>
                <a:ea typeface="Lato Regular"/>
                <a:cs typeface="Lato Regular"/>
              </a:rPr>
              <a:t>Phân rã tiến trình quản lý phản hồi</a:t>
            </a:r>
            <a:endParaRPr lang="en-US" sz="2000"/>
          </a:p>
        </p:txBody>
      </p:sp>
      <p:pic>
        <p:nvPicPr>
          <p:cNvPr id="11" name="Picture 10"/>
          <p:cNvPicPr/>
          <p:nvPr/>
        </p:nvPicPr>
        <p:blipFill>
          <a:blip r:embed="rId4">
            <a:extLst>
              <a:ext uri="{28A0092B-C50C-407E-A947-70E740481C1C}">
                <a14:useLocalDpi xmlns:a14="http://schemas.microsoft.com/office/drawing/2010/main" val="0"/>
              </a:ext>
            </a:extLst>
          </a:blip>
          <a:stretch>
            <a:fillRect/>
          </a:stretch>
        </p:blipFill>
        <p:spPr>
          <a:xfrm>
            <a:off x="1211033" y="928084"/>
            <a:ext cx="11017709" cy="5417969"/>
          </a:xfrm>
          <a:prstGeom prst="rect">
            <a:avLst/>
          </a:prstGeom>
        </p:spPr>
      </p:pic>
    </p:spTree>
    <p:extLst>
      <p:ext uri="{BB962C8B-B14F-4D97-AF65-F5344CB8AC3E}">
        <p14:creationId xmlns:p14="http://schemas.microsoft.com/office/powerpoint/2010/main" val="31370543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arn(inVertical)">
                                      <p:cBhvr>
                                        <p:cTn id="15" dur="500"/>
                                        <p:tgtEl>
                                          <p:spTgt spid="11"/>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arn(inVertical)">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p:nvPr/>
        </p:nvPicPr>
        <p:blipFill>
          <a:blip r:embed="rId3">
            <a:extLst>
              <a:ext uri="{28A0092B-C50C-407E-A947-70E740481C1C}">
                <a14:useLocalDpi xmlns:a14="http://schemas.microsoft.com/office/drawing/2010/main" val="0"/>
              </a:ext>
            </a:extLst>
          </a:blip>
          <a:stretch>
            <a:fillRect/>
          </a:stretch>
        </p:blipFill>
        <p:spPr>
          <a:xfrm>
            <a:off x="919050" y="892832"/>
            <a:ext cx="11601674" cy="5538016"/>
          </a:xfrm>
          <a:prstGeom prst="rect">
            <a:avLst/>
          </a:prstGeom>
        </p:spPr>
      </p:pic>
      <p:grpSp>
        <p:nvGrpSpPr>
          <p:cNvPr id="7" name="Group 6"/>
          <p:cNvGrpSpPr>
            <a:grpSpLocks/>
          </p:cNvGrpSpPr>
          <p:nvPr/>
        </p:nvGrpSpPr>
        <p:grpSpPr bwMode="auto">
          <a:xfrm>
            <a:off x="990600" y="198438"/>
            <a:ext cx="11458575" cy="638174"/>
            <a:chOff x="7157670" y="483017"/>
            <a:chExt cx="12359700" cy="1619707"/>
          </a:xfrm>
        </p:grpSpPr>
        <p:sp>
          <p:nvSpPr>
            <p:cNvPr id="60423" name="TextBox 7"/>
            <p:cNvSpPr txBox="1">
              <a:spLocks noChangeArrowheads="1"/>
            </p:cNvSpPr>
            <p:nvPr/>
          </p:nvSpPr>
          <p:spPr bwMode="auto">
            <a:xfrm>
              <a:off x="7157670" y="483017"/>
              <a:ext cx="12359700" cy="1404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7805" tIns="18902" rIns="37805" bIns="18902">
              <a:spAutoFit/>
            </a:bodyPr>
            <a:lstStyle/>
            <a:p>
              <a:pPr algn="ctr" eaLnBrk="1">
                <a:lnSpc>
                  <a:spcPct val="93000"/>
                </a:lnSpc>
                <a:buClr>
                  <a:srgbClr val="000000"/>
                </a:buClr>
                <a:buSzPct val="100000"/>
                <a:buFont typeface="Times New Roman" panose="02020603050405020304" pitchFamily="18" charset="0"/>
                <a:buNone/>
              </a:pPr>
              <a:r>
                <a:rPr lang="en-US" altLang="en-US" sz="3600" b="1">
                  <a:solidFill>
                    <a:schemeClr val="tx2"/>
                  </a:solidFill>
                  <a:latin typeface="Lato Regular"/>
                  <a:ea typeface="Lato Regular"/>
                  <a:cs typeface="Lato Regular"/>
                </a:rPr>
                <a:t>Sơ đồ luồng dữ liệu mức 1</a:t>
              </a:r>
              <a:endParaRPr lang="id-ID" altLang="en-US" sz="3600" b="1">
                <a:solidFill>
                  <a:schemeClr val="tx2"/>
                </a:solidFill>
                <a:latin typeface="Lato Regular"/>
                <a:ea typeface="Lato Regular"/>
                <a:cs typeface="Lato Regular"/>
              </a:endParaRPr>
            </a:p>
          </p:txBody>
        </p:sp>
        <p:sp>
          <p:nvSpPr>
            <p:cNvPr id="9" name="Rectangle 8"/>
            <p:cNvSpPr/>
            <p:nvPr/>
          </p:nvSpPr>
          <p:spPr>
            <a:xfrm>
              <a:off x="12022440" y="2030200"/>
              <a:ext cx="2630161" cy="725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7770" tIns="18886" rIns="37770" bIns="18886" anchor="ctr"/>
            <a:lstStyle/>
            <a:p>
              <a:pPr algn="ctr" eaLnBrk="1">
                <a:lnSpc>
                  <a:spcPct val="93000"/>
                </a:lnSpc>
                <a:buClr>
                  <a:srgbClr val="000000"/>
                </a:buClr>
                <a:buSzPct val="100000"/>
                <a:buFont typeface="Times New Roman" panose="02020603050405020304" pitchFamily="18" charset="0"/>
                <a:buNone/>
                <a:defRPr/>
              </a:pPr>
              <a:endParaRPr lang="en-US">
                <a:solidFill>
                  <a:schemeClr val="accent2"/>
                </a:solidFill>
                <a:latin typeface="Open Sans Light"/>
              </a:endParaRPr>
            </a:p>
          </p:txBody>
        </p:sp>
      </p:grpSp>
      <p:pic>
        <p:nvPicPr>
          <p:cNvPr id="60420"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206288" y="6294438"/>
            <a:ext cx="9921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quarter" idx="10"/>
          </p:nvPr>
        </p:nvSpPr>
        <p:spPr/>
        <p:txBody>
          <a:bodyPr/>
          <a:lstStyle/>
          <a:p>
            <a:pPr>
              <a:defRPr/>
            </a:pPr>
            <a:fld id="{450ECD45-53F2-42F9-A7B6-F58AF08524DF}" type="datetime1">
              <a:rPr lang="en-US"/>
              <a:pPr>
                <a:defRPr/>
              </a:pPr>
              <a:t>15/07/2018</a:t>
            </a:fld>
            <a:endParaRPr lang="vi-VN"/>
          </a:p>
        </p:txBody>
      </p:sp>
      <p:sp>
        <p:nvSpPr>
          <p:cNvPr id="60422"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smtClean="0"/>
              <a:t>Đại học Nha Trang - Khoa Công nghệ Thông tin</a:t>
            </a:r>
          </a:p>
        </p:txBody>
      </p:sp>
      <p:sp>
        <p:nvSpPr>
          <p:cNvPr id="3" name="Rectangle 2"/>
          <p:cNvSpPr/>
          <p:nvPr/>
        </p:nvSpPr>
        <p:spPr>
          <a:xfrm>
            <a:off x="4513193" y="6430848"/>
            <a:ext cx="4413388" cy="400110"/>
          </a:xfrm>
          <a:prstGeom prst="rect">
            <a:avLst/>
          </a:prstGeom>
        </p:spPr>
        <p:txBody>
          <a:bodyPr wrap="none">
            <a:spAutoFit/>
          </a:bodyPr>
          <a:lstStyle/>
          <a:p>
            <a:r>
              <a:rPr lang="en-US" altLang="en-US" sz="2000" b="1" smtClean="0">
                <a:solidFill>
                  <a:schemeClr val="tx2"/>
                </a:solidFill>
                <a:latin typeface="Lato Regular"/>
                <a:ea typeface="Lato Regular"/>
                <a:cs typeface="Lato Regular"/>
              </a:rPr>
              <a:t>Phân rã tiến trình quản lý nội dung</a:t>
            </a:r>
            <a:endParaRPr lang="en-US" sz="2000"/>
          </a:p>
        </p:txBody>
      </p:sp>
    </p:spTree>
    <p:extLst>
      <p:ext uri="{BB962C8B-B14F-4D97-AF65-F5344CB8AC3E}">
        <p14:creationId xmlns:p14="http://schemas.microsoft.com/office/powerpoint/2010/main" val="319613012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arn(inVertical)">
                                      <p:cBhvr>
                                        <p:cTn id="15" dur="500"/>
                                        <p:tgtEl>
                                          <p:spTgt spid="11"/>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arn(inVertical)">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a:grpSpLocks/>
          </p:cNvGrpSpPr>
          <p:nvPr/>
        </p:nvGrpSpPr>
        <p:grpSpPr bwMode="auto">
          <a:xfrm>
            <a:off x="990600" y="198438"/>
            <a:ext cx="11458575" cy="638174"/>
            <a:chOff x="7157670" y="483017"/>
            <a:chExt cx="12359700" cy="1619707"/>
          </a:xfrm>
        </p:grpSpPr>
        <p:sp>
          <p:nvSpPr>
            <p:cNvPr id="60423" name="TextBox 7"/>
            <p:cNvSpPr txBox="1">
              <a:spLocks noChangeArrowheads="1"/>
            </p:cNvSpPr>
            <p:nvPr/>
          </p:nvSpPr>
          <p:spPr bwMode="auto">
            <a:xfrm>
              <a:off x="7157670" y="483017"/>
              <a:ext cx="12359700" cy="1404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7805" tIns="18902" rIns="37805" bIns="18902">
              <a:spAutoFit/>
            </a:bodyPr>
            <a:lstStyle/>
            <a:p>
              <a:pPr algn="ctr" eaLnBrk="1">
                <a:lnSpc>
                  <a:spcPct val="93000"/>
                </a:lnSpc>
                <a:buClr>
                  <a:srgbClr val="000000"/>
                </a:buClr>
                <a:buSzPct val="100000"/>
                <a:buFont typeface="Times New Roman" panose="02020603050405020304" pitchFamily="18" charset="0"/>
                <a:buNone/>
              </a:pPr>
              <a:r>
                <a:rPr lang="en-US" altLang="en-US" sz="3600" b="1">
                  <a:solidFill>
                    <a:schemeClr val="tx2"/>
                  </a:solidFill>
                  <a:latin typeface="Lato Regular"/>
                  <a:ea typeface="Lato Regular"/>
                  <a:cs typeface="Lato Regular"/>
                </a:rPr>
                <a:t>Sơ đồ luồng dữ liệu mức 1</a:t>
              </a:r>
              <a:endParaRPr lang="id-ID" altLang="en-US" sz="3600" b="1">
                <a:solidFill>
                  <a:schemeClr val="tx2"/>
                </a:solidFill>
                <a:latin typeface="Lato Regular"/>
                <a:ea typeface="Lato Regular"/>
                <a:cs typeface="Lato Regular"/>
              </a:endParaRPr>
            </a:p>
          </p:txBody>
        </p:sp>
        <p:sp>
          <p:nvSpPr>
            <p:cNvPr id="9" name="Rectangle 8"/>
            <p:cNvSpPr/>
            <p:nvPr/>
          </p:nvSpPr>
          <p:spPr>
            <a:xfrm>
              <a:off x="12022440" y="2030200"/>
              <a:ext cx="2630161" cy="725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7770" tIns="18886" rIns="37770" bIns="18886" anchor="ctr"/>
            <a:lstStyle/>
            <a:p>
              <a:pPr algn="ctr" eaLnBrk="1">
                <a:lnSpc>
                  <a:spcPct val="93000"/>
                </a:lnSpc>
                <a:buClr>
                  <a:srgbClr val="000000"/>
                </a:buClr>
                <a:buSzPct val="100000"/>
                <a:buFont typeface="Times New Roman" panose="02020603050405020304" pitchFamily="18" charset="0"/>
                <a:buNone/>
                <a:defRPr/>
              </a:pPr>
              <a:endParaRPr lang="en-US">
                <a:solidFill>
                  <a:schemeClr val="accent2"/>
                </a:solidFill>
                <a:latin typeface="Open Sans Light"/>
              </a:endParaRPr>
            </a:p>
          </p:txBody>
        </p:sp>
      </p:grpSp>
      <p:pic>
        <p:nvPicPr>
          <p:cNvPr id="60420"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06288" y="6294438"/>
            <a:ext cx="9921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quarter" idx="10"/>
          </p:nvPr>
        </p:nvSpPr>
        <p:spPr/>
        <p:txBody>
          <a:bodyPr/>
          <a:lstStyle/>
          <a:p>
            <a:pPr>
              <a:defRPr/>
            </a:pPr>
            <a:fld id="{450ECD45-53F2-42F9-A7B6-F58AF08524DF}" type="datetime1">
              <a:rPr lang="en-US"/>
              <a:pPr>
                <a:defRPr/>
              </a:pPr>
              <a:t>15/07/2018</a:t>
            </a:fld>
            <a:endParaRPr lang="vi-VN"/>
          </a:p>
        </p:txBody>
      </p:sp>
      <p:sp>
        <p:nvSpPr>
          <p:cNvPr id="60422"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smtClean="0"/>
              <a:t>Đại học Nha Trang - Khoa Công nghệ Thông tin</a:t>
            </a:r>
          </a:p>
        </p:txBody>
      </p:sp>
      <p:sp>
        <p:nvSpPr>
          <p:cNvPr id="3" name="Rectangle 2"/>
          <p:cNvSpPr/>
          <p:nvPr/>
        </p:nvSpPr>
        <p:spPr>
          <a:xfrm>
            <a:off x="4456287" y="6430848"/>
            <a:ext cx="4541628" cy="400110"/>
          </a:xfrm>
          <a:prstGeom prst="rect">
            <a:avLst/>
          </a:prstGeom>
        </p:spPr>
        <p:txBody>
          <a:bodyPr wrap="none">
            <a:spAutoFit/>
          </a:bodyPr>
          <a:lstStyle/>
          <a:p>
            <a:r>
              <a:rPr lang="en-US" altLang="en-US" sz="2000" b="1" smtClean="0">
                <a:solidFill>
                  <a:schemeClr val="tx2"/>
                </a:solidFill>
                <a:latin typeface="Lato Regular"/>
                <a:ea typeface="Lato Regular"/>
                <a:cs typeface="Lato Regular"/>
              </a:rPr>
              <a:t>Phân rã tiến trình thống kê, báo cáo</a:t>
            </a:r>
            <a:endParaRPr lang="en-US" sz="2000"/>
          </a:p>
        </p:txBody>
      </p:sp>
      <p:pic>
        <p:nvPicPr>
          <p:cNvPr id="11" name="Picture 10"/>
          <p:cNvPicPr/>
          <p:nvPr/>
        </p:nvPicPr>
        <p:blipFill>
          <a:blip r:embed="rId4">
            <a:extLst>
              <a:ext uri="{28A0092B-C50C-407E-A947-70E740481C1C}">
                <a14:useLocalDpi xmlns:a14="http://schemas.microsoft.com/office/drawing/2010/main" val="0"/>
              </a:ext>
            </a:extLst>
          </a:blip>
          <a:stretch>
            <a:fillRect/>
          </a:stretch>
        </p:blipFill>
        <p:spPr>
          <a:xfrm>
            <a:off x="2262188" y="897014"/>
            <a:ext cx="8915399" cy="5529348"/>
          </a:xfrm>
          <a:prstGeom prst="rect">
            <a:avLst/>
          </a:prstGeom>
        </p:spPr>
      </p:pic>
    </p:spTree>
    <p:extLst>
      <p:ext uri="{BB962C8B-B14F-4D97-AF65-F5344CB8AC3E}">
        <p14:creationId xmlns:p14="http://schemas.microsoft.com/office/powerpoint/2010/main" val="429421230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arn(inVertical)">
                                      <p:cBhvr>
                                        <p:cTn id="15" dur="500"/>
                                        <p:tgtEl>
                                          <p:spTgt spid="11"/>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arn(inVertical)">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p:nvPr/>
        </p:nvPicPr>
        <p:blipFill>
          <a:blip r:embed="rId3">
            <a:extLst>
              <a:ext uri="{28A0092B-C50C-407E-A947-70E740481C1C}">
                <a14:useLocalDpi xmlns:a14="http://schemas.microsoft.com/office/drawing/2010/main" val="0"/>
              </a:ext>
            </a:extLst>
          </a:blip>
          <a:stretch>
            <a:fillRect/>
          </a:stretch>
        </p:blipFill>
        <p:spPr>
          <a:xfrm>
            <a:off x="435609" y="726909"/>
            <a:ext cx="12568556" cy="6832766"/>
          </a:xfrm>
          <a:prstGeom prst="rect">
            <a:avLst/>
          </a:prstGeom>
        </p:spPr>
      </p:pic>
      <p:grpSp>
        <p:nvGrpSpPr>
          <p:cNvPr id="7" name="Group 6"/>
          <p:cNvGrpSpPr>
            <a:grpSpLocks/>
          </p:cNvGrpSpPr>
          <p:nvPr/>
        </p:nvGrpSpPr>
        <p:grpSpPr bwMode="auto">
          <a:xfrm>
            <a:off x="990600" y="198438"/>
            <a:ext cx="11458575" cy="609599"/>
            <a:chOff x="7157670" y="483017"/>
            <a:chExt cx="12359700" cy="1547183"/>
          </a:xfrm>
        </p:grpSpPr>
        <p:sp>
          <p:nvSpPr>
            <p:cNvPr id="62471" name="TextBox 7"/>
            <p:cNvSpPr txBox="1">
              <a:spLocks noChangeArrowheads="1"/>
            </p:cNvSpPr>
            <p:nvPr/>
          </p:nvSpPr>
          <p:spPr bwMode="auto">
            <a:xfrm>
              <a:off x="7157670" y="483017"/>
              <a:ext cx="12359700" cy="1404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7805" tIns="18902" rIns="37805" bIns="18902">
              <a:spAutoFit/>
            </a:bodyPr>
            <a:lstStyle/>
            <a:p>
              <a:pPr algn="ctr" eaLnBrk="1">
                <a:lnSpc>
                  <a:spcPct val="93000"/>
                </a:lnSpc>
                <a:buClr>
                  <a:srgbClr val="000000"/>
                </a:buClr>
                <a:buSzPct val="100000"/>
                <a:buFont typeface="Times New Roman" panose="02020603050405020304" pitchFamily="18" charset="0"/>
                <a:buNone/>
              </a:pPr>
              <a:r>
                <a:rPr lang="en-US" altLang="en-US" sz="3600" b="1">
                  <a:solidFill>
                    <a:schemeClr val="tx2"/>
                  </a:solidFill>
                  <a:latin typeface="Lato Regular"/>
                  <a:ea typeface="Lato Regular"/>
                  <a:cs typeface="Lato Regular"/>
                </a:rPr>
                <a:t>Mô hình quan niệm dữ liệu</a:t>
              </a:r>
              <a:endParaRPr lang="id-ID" altLang="en-US" sz="3600" b="1">
                <a:solidFill>
                  <a:schemeClr val="tx2"/>
                </a:solidFill>
                <a:latin typeface="Lato Regular"/>
                <a:ea typeface="Lato Regular"/>
                <a:cs typeface="Lato Regular"/>
              </a:endParaRPr>
            </a:p>
          </p:txBody>
        </p:sp>
        <p:sp>
          <p:nvSpPr>
            <p:cNvPr id="9" name="Rectangle 8"/>
            <p:cNvSpPr/>
            <p:nvPr/>
          </p:nvSpPr>
          <p:spPr>
            <a:xfrm>
              <a:off x="12022440" y="1957676"/>
              <a:ext cx="2630161" cy="725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7770" tIns="18886" rIns="37770" bIns="18886" anchor="ctr"/>
            <a:lstStyle/>
            <a:p>
              <a:pPr algn="ctr" eaLnBrk="1">
                <a:lnSpc>
                  <a:spcPct val="93000"/>
                </a:lnSpc>
                <a:buClr>
                  <a:srgbClr val="000000"/>
                </a:buClr>
                <a:buSzPct val="100000"/>
                <a:buFont typeface="Times New Roman" panose="02020603050405020304" pitchFamily="18" charset="0"/>
                <a:buNone/>
                <a:defRPr/>
              </a:pPr>
              <a:endParaRPr lang="en-US">
                <a:solidFill>
                  <a:schemeClr val="accent2"/>
                </a:solidFill>
                <a:latin typeface="Open Sans Light"/>
              </a:endParaRPr>
            </a:p>
          </p:txBody>
        </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p:nvPr/>
        </p:nvPicPr>
        <p:blipFill>
          <a:blip r:embed="rId3">
            <a:extLst>
              <a:ext uri="{28A0092B-C50C-407E-A947-70E740481C1C}">
                <a14:useLocalDpi xmlns:a14="http://schemas.microsoft.com/office/drawing/2010/main" val="0"/>
              </a:ext>
            </a:extLst>
          </a:blip>
          <a:stretch>
            <a:fillRect/>
          </a:stretch>
        </p:blipFill>
        <p:spPr>
          <a:xfrm>
            <a:off x="-24389" y="1164364"/>
            <a:ext cx="13464163" cy="6395311"/>
          </a:xfrm>
          <a:prstGeom prst="rect">
            <a:avLst/>
          </a:prstGeom>
        </p:spPr>
      </p:pic>
      <p:grpSp>
        <p:nvGrpSpPr>
          <p:cNvPr id="7" name="Group 6"/>
          <p:cNvGrpSpPr>
            <a:grpSpLocks/>
          </p:cNvGrpSpPr>
          <p:nvPr/>
        </p:nvGrpSpPr>
        <p:grpSpPr bwMode="auto">
          <a:xfrm>
            <a:off x="990600" y="198438"/>
            <a:ext cx="11458575" cy="838200"/>
            <a:chOff x="7157670" y="483017"/>
            <a:chExt cx="12359700" cy="2127380"/>
          </a:xfrm>
        </p:grpSpPr>
        <p:sp>
          <p:nvSpPr>
            <p:cNvPr id="64519" name="TextBox 7"/>
            <p:cNvSpPr txBox="1">
              <a:spLocks noChangeArrowheads="1"/>
            </p:cNvSpPr>
            <p:nvPr/>
          </p:nvSpPr>
          <p:spPr bwMode="auto">
            <a:xfrm>
              <a:off x="7157670" y="483017"/>
              <a:ext cx="12359700" cy="1840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7805" tIns="18902" rIns="37805" bIns="18902">
              <a:spAutoFit/>
            </a:bodyPr>
            <a:lstStyle/>
            <a:p>
              <a:pPr algn="ctr" eaLnBrk="1">
                <a:lnSpc>
                  <a:spcPct val="93000"/>
                </a:lnSpc>
                <a:buClr>
                  <a:srgbClr val="000000"/>
                </a:buClr>
                <a:buSzPct val="100000"/>
                <a:buFont typeface="Times New Roman" panose="02020603050405020304" pitchFamily="18" charset="0"/>
                <a:buNone/>
              </a:pPr>
              <a:r>
                <a:rPr lang="en-US" altLang="en-US" sz="4800" b="1">
                  <a:solidFill>
                    <a:schemeClr val="tx2"/>
                  </a:solidFill>
                  <a:latin typeface="Lato Regular"/>
                  <a:ea typeface="Lato Regular"/>
                  <a:cs typeface="Lato Regular"/>
                </a:rPr>
                <a:t>Cơ sở dữ liệu</a:t>
              </a:r>
              <a:endParaRPr lang="id-ID" altLang="en-US" sz="4800" b="1">
                <a:solidFill>
                  <a:schemeClr val="tx2"/>
                </a:solidFill>
                <a:latin typeface="Lato Regular"/>
                <a:ea typeface="Lato Regular"/>
                <a:cs typeface="Lato Regular"/>
              </a:endParaRPr>
            </a:p>
          </p:txBody>
        </p:sp>
        <p:sp>
          <p:nvSpPr>
            <p:cNvPr id="9" name="Rectangle 8"/>
            <p:cNvSpPr/>
            <p:nvPr/>
          </p:nvSpPr>
          <p:spPr>
            <a:xfrm>
              <a:off x="12022440" y="2537873"/>
              <a:ext cx="2630161" cy="725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7770" tIns="18886" rIns="37770" bIns="18886" anchor="ctr"/>
            <a:lstStyle/>
            <a:p>
              <a:pPr algn="ctr" eaLnBrk="1">
                <a:lnSpc>
                  <a:spcPct val="93000"/>
                </a:lnSpc>
                <a:buClr>
                  <a:srgbClr val="000000"/>
                </a:buClr>
                <a:buSzPct val="100000"/>
                <a:buFont typeface="Times New Roman" panose="02020603050405020304" pitchFamily="18" charset="0"/>
                <a:buNone/>
                <a:defRPr/>
              </a:pPr>
              <a:endParaRPr lang="en-US">
                <a:solidFill>
                  <a:schemeClr val="accent2"/>
                </a:solidFill>
                <a:latin typeface="Open Sans Light"/>
              </a:endParaRPr>
            </a:p>
          </p:txBody>
        </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Line 5"/>
          <p:cNvSpPr>
            <a:spLocks noChangeShapeType="1"/>
          </p:cNvSpPr>
          <p:nvPr/>
        </p:nvSpPr>
        <p:spPr bwMode="auto">
          <a:xfrm>
            <a:off x="2297113" y="-7223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lIns="100815" tIns="50408" rIns="100815" bIns="50408"/>
          <a:lstStyle/>
          <a:p>
            <a:endParaRPr lang="en-US"/>
          </a:p>
        </p:txBody>
      </p:sp>
      <p:sp>
        <p:nvSpPr>
          <p:cNvPr id="23555" name="Line 6"/>
          <p:cNvSpPr>
            <a:spLocks noChangeShapeType="1"/>
          </p:cNvSpPr>
          <p:nvPr/>
        </p:nvSpPr>
        <p:spPr bwMode="auto">
          <a:xfrm>
            <a:off x="2297113" y="-7223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lIns="100815" tIns="50408" rIns="100815" bIns="50408"/>
          <a:lstStyle/>
          <a:p>
            <a:endParaRPr lang="en-US"/>
          </a:p>
        </p:txBody>
      </p:sp>
      <p:sp>
        <p:nvSpPr>
          <p:cNvPr id="190" name="Freeform 189"/>
          <p:cNvSpPr/>
          <p:nvPr/>
        </p:nvSpPr>
        <p:spPr>
          <a:xfrm>
            <a:off x="5943600" y="-14288"/>
            <a:ext cx="7496175" cy="7573963"/>
          </a:xfrm>
          <a:custGeom>
            <a:avLst/>
            <a:gdLst>
              <a:gd name="connsiteX0" fmla="*/ 2483124 w 5460510"/>
              <a:gd name="connsiteY0" fmla="*/ 0 h 5143500"/>
              <a:gd name="connsiteX1" fmla="*/ 3448297 w 5460510"/>
              <a:gd name="connsiteY1" fmla="*/ 0 h 5143500"/>
              <a:gd name="connsiteX2" fmla="*/ 4717679 w 5460510"/>
              <a:gd name="connsiteY2" fmla="*/ 0 h 5143500"/>
              <a:gd name="connsiteX3" fmla="*/ 4741319 w 5460510"/>
              <a:gd name="connsiteY3" fmla="*/ 0 h 5143500"/>
              <a:gd name="connsiteX4" fmla="*/ 5318193 w 5460510"/>
              <a:gd name="connsiteY4" fmla="*/ 0 h 5143500"/>
              <a:gd name="connsiteX5" fmla="*/ 5460510 w 5460510"/>
              <a:gd name="connsiteY5" fmla="*/ 0 h 5143500"/>
              <a:gd name="connsiteX6" fmla="*/ 5460510 w 5460510"/>
              <a:gd name="connsiteY6" fmla="*/ 5143500 h 5143500"/>
              <a:gd name="connsiteX7" fmla="*/ 5318193 w 5460510"/>
              <a:gd name="connsiteY7" fmla="*/ 5143500 h 5143500"/>
              <a:gd name="connsiteX8" fmla="*/ 4741319 w 5460510"/>
              <a:gd name="connsiteY8" fmla="*/ 5143500 h 5143500"/>
              <a:gd name="connsiteX9" fmla="*/ 4717679 w 5460510"/>
              <a:gd name="connsiteY9" fmla="*/ 5143500 h 5143500"/>
              <a:gd name="connsiteX10" fmla="*/ 3448297 w 5460510"/>
              <a:gd name="connsiteY10" fmla="*/ 5143500 h 5143500"/>
              <a:gd name="connsiteX11" fmla="*/ 0 w 546051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0510" h="5143500">
                <a:moveTo>
                  <a:pt x="2483124" y="0"/>
                </a:moveTo>
                <a:lnTo>
                  <a:pt x="3448297" y="0"/>
                </a:lnTo>
                <a:lnTo>
                  <a:pt x="4717679" y="0"/>
                </a:lnTo>
                <a:lnTo>
                  <a:pt x="4741319" y="0"/>
                </a:lnTo>
                <a:lnTo>
                  <a:pt x="5318193" y="0"/>
                </a:lnTo>
                <a:lnTo>
                  <a:pt x="5460510" y="0"/>
                </a:lnTo>
                <a:lnTo>
                  <a:pt x="5460510" y="5143500"/>
                </a:lnTo>
                <a:lnTo>
                  <a:pt x="5318193" y="5143500"/>
                </a:lnTo>
                <a:lnTo>
                  <a:pt x="4741319" y="5143500"/>
                </a:lnTo>
                <a:lnTo>
                  <a:pt x="4717679" y="5143500"/>
                </a:lnTo>
                <a:lnTo>
                  <a:pt x="3448297" y="5143500"/>
                </a:lnTo>
                <a:lnTo>
                  <a:pt x="0" y="5143500"/>
                </a:lnTo>
                <a:close/>
              </a:path>
            </a:pathLst>
          </a:cu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a:lnSpc>
                <a:spcPct val="93000"/>
              </a:lnSpc>
              <a:buClr>
                <a:srgbClr val="000000"/>
              </a:buClr>
              <a:buSzPct val="100000"/>
              <a:buFont typeface="Times New Roman" panose="02020603050405020304" pitchFamily="18" charset="0"/>
              <a:buNone/>
              <a:defRPr/>
            </a:pPr>
            <a:endParaRPr lang="en-US"/>
          </a:p>
        </p:txBody>
      </p:sp>
      <p:cxnSp>
        <p:nvCxnSpPr>
          <p:cNvPr id="193" name="Straight Connector 192"/>
          <p:cNvCxnSpPr/>
          <p:nvPr/>
        </p:nvCxnSpPr>
        <p:spPr>
          <a:xfrm flipV="1">
            <a:off x="8853488" y="6137275"/>
            <a:ext cx="4586287" cy="38100"/>
          </a:xfrm>
          <a:prstGeom prst="line">
            <a:avLst/>
          </a:prstGeom>
          <a:ln w="38100" cmpd="sng">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flipV="1">
            <a:off x="7329488" y="4424363"/>
            <a:ext cx="6092825" cy="28575"/>
          </a:xfrm>
          <a:prstGeom prst="line">
            <a:avLst/>
          </a:prstGeom>
          <a:ln w="38100" cmpd="sng">
            <a:solidFill>
              <a:schemeClr val="bg1"/>
            </a:solidFill>
          </a:ln>
        </p:spPr>
        <p:style>
          <a:lnRef idx="2">
            <a:schemeClr val="accent1"/>
          </a:lnRef>
          <a:fillRef idx="0">
            <a:schemeClr val="accent1"/>
          </a:fillRef>
          <a:effectRef idx="1">
            <a:schemeClr val="accent1"/>
          </a:effectRef>
          <a:fontRef idx="minor">
            <a:schemeClr val="tx1"/>
          </a:fontRef>
        </p:style>
      </p:cxnSp>
      <p:pic>
        <p:nvPicPr>
          <p:cNvPr id="13323" name="Picture 11" descr="Káº¿t quáº£ hÃ¬nh áº£nh cho knowled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456" y="242093"/>
            <a:ext cx="7620000" cy="7061200"/>
          </a:xfrm>
          <a:prstGeom prst="ellipse">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9" name="TextBox 190"/>
          <p:cNvSpPr txBox="1">
            <a:spLocks noChangeArrowheads="1"/>
          </p:cNvSpPr>
          <p:nvPr/>
        </p:nvSpPr>
        <p:spPr bwMode="auto">
          <a:xfrm>
            <a:off x="7529849" y="4927707"/>
            <a:ext cx="5841664"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eaLnBrk="1">
              <a:lnSpc>
                <a:spcPct val="90000"/>
              </a:lnSpc>
              <a:buClr>
                <a:srgbClr val="000000"/>
              </a:buClr>
              <a:buSzPct val="100000"/>
              <a:buFont typeface="Times New Roman" panose="02020603050405020304" pitchFamily="18" charset="0"/>
              <a:buNone/>
            </a:pPr>
            <a:r>
              <a:rPr lang="en-US" altLang="en-US" sz="4800" smtClean="0">
                <a:latin typeface="Lato Black"/>
                <a:ea typeface="Lato Black"/>
                <a:cs typeface="Lato Black"/>
              </a:rPr>
              <a:t>Phân tích công nghệ</a:t>
            </a:r>
            <a:endParaRPr lang="en-US" altLang="en-US" sz="4800">
              <a:latin typeface="Lato Black"/>
              <a:ea typeface="Lato Black"/>
              <a:cs typeface="Lato Black"/>
            </a:endParaRPr>
          </a:p>
        </p:txBody>
      </p:sp>
    </p:spTree>
    <p:extLst>
      <p:ext uri="{BB962C8B-B14F-4D97-AF65-F5344CB8AC3E}">
        <p14:creationId xmlns:p14="http://schemas.microsoft.com/office/powerpoint/2010/main" val="2156648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wipe(left)">
                                      <p:cBhvr>
                                        <p:cTn id="7" dur="500"/>
                                        <p:tgtEl>
                                          <p:spTgt spid="194"/>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93"/>
                                        </p:tgtEl>
                                        <p:attrNameLst>
                                          <p:attrName>style.visibility</p:attrName>
                                        </p:attrNameLst>
                                      </p:cBhvr>
                                      <p:to>
                                        <p:strVal val="visible"/>
                                      </p:to>
                                    </p:set>
                                    <p:animEffect transition="in" filter="wipe(left)">
                                      <p:cBhvr>
                                        <p:cTn id="11" dur="500"/>
                                        <p:tgtEl>
                                          <p:spTgt spid="19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3" descr="Káº¿t quáº£ hÃ¬nh áº£nh cho introdu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6650" y="0"/>
            <a:ext cx="9753600" cy="755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0" name="Freeform 189"/>
          <p:cNvSpPr/>
          <p:nvPr/>
        </p:nvSpPr>
        <p:spPr>
          <a:xfrm>
            <a:off x="6567488" y="-14288"/>
            <a:ext cx="6872287" cy="7573963"/>
          </a:xfrm>
          <a:custGeom>
            <a:avLst/>
            <a:gdLst>
              <a:gd name="connsiteX0" fmla="*/ 2483124 w 5460510"/>
              <a:gd name="connsiteY0" fmla="*/ 0 h 5143500"/>
              <a:gd name="connsiteX1" fmla="*/ 3448297 w 5460510"/>
              <a:gd name="connsiteY1" fmla="*/ 0 h 5143500"/>
              <a:gd name="connsiteX2" fmla="*/ 4717679 w 5460510"/>
              <a:gd name="connsiteY2" fmla="*/ 0 h 5143500"/>
              <a:gd name="connsiteX3" fmla="*/ 4741319 w 5460510"/>
              <a:gd name="connsiteY3" fmla="*/ 0 h 5143500"/>
              <a:gd name="connsiteX4" fmla="*/ 5318193 w 5460510"/>
              <a:gd name="connsiteY4" fmla="*/ 0 h 5143500"/>
              <a:gd name="connsiteX5" fmla="*/ 5460510 w 5460510"/>
              <a:gd name="connsiteY5" fmla="*/ 0 h 5143500"/>
              <a:gd name="connsiteX6" fmla="*/ 5460510 w 5460510"/>
              <a:gd name="connsiteY6" fmla="*/ 5143500 h 5143500"/>
              <a:gd name="connsiteX7" fmla="*/ 5318193 w 5460510"/>
              <a:gd name="connsiteY7" fmla="*/ 5143500 h 5143500"/>
              <a:gd name="connsiteX8" fmla="*/ 4741319 w 5460510"/>
              <a:gd name="connsiteY8" fmla="*/ 5143500 h 5143500"/>
              <a:gd name="connsiteX9" fmla="*/ 4717679 w 5460510"/>
              <a:gd name="connsiteY9" fmla="*/ 5143500 h 5143500"/>
              <a:gd name="connsiteX10" fmla="*/ 3448297 w 5460510"/>
              <a:gd name="connsiteY10" fmla="*/ 5143500 h 5143500"/>
              <a:gd name="connsiteX11" fmla="*/ 0 w 546051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0510" h="5143500">
                <a:moveTo>
                  <a:pt x="2483124" y="0"/>
                </a:moveTo>
                <a:lnTo>
                  <a:pt x="3448297" y="0"/>
                </a:lnTo>
                <a:lnTo>
                  <a:pt x="4717679" y="0"/>
                </a:lnTo>
                <a:lnTo>
                  <a:pt x="4741319" y="0"/>
                </a:lnTo>
                <a:lnTo>
                  <a:pt x="5318193" y="0"/>
                </a:lnTo>
                <a:lnTo>
                  <a:pt x="5460510" y="0"/>
                </a:lnTo>
                <a:lnTo>
                  <a:pt x="5460510" y="5143500"/>
                </a:lnTo>
                <a:lnTo>
                  <a:pt x="5318193" y="5143500"/>
                </a:lnTo>
                <a:lnTo>
                  <a:pt x="4741319" y="5143500"/>
                </a:lnTo>
                <a:lnTo>
                  <a:pt x="4717679" y="5143500"/>
                </a:lnTo>
                <a:lnTo>
                  <a:pt x="3448297" y="5143500"/>
                </a:lnTo>
                <a:lnTo>
                  <a:pt x="0" y="514350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a:lnSpc>
                <a:spcPct val="93000"/>
              </a:lnSpc>
              <a:buClr>
                <a:srgbClr val="000000"/>
              </a:buClr>
              <a:buSzPct val="100000"/>
              <a:buFont typeface="Times New Roman" panose="02020603050405020304" pitchFamily="18" charset="0"/>
              <a:buNone/>
              <a:defRPr/>
            </a:pPr>
            <a:endParaRPr lang="en-US"/>
          </a:p>
        </p:txBody>
      </p:sp>
      <p:sp>
        <p:nvSpPr>
          <p:cNvPr id="9220" name="Line 5"/>
          <p:cNvSpPr>
            <a:spLocks noChangeShapeType="1"/>
          </p:cNvSpPr>
          <p:nvPr/>
        </p:nvSpPr>
        <p:spPr bwMode="auto">
          <a:xfrm>
            <a:off x="2297113" y="-7223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lIns="100815" tIns="50408" rIns="100815" bIns="50408"/>
          <a:lstStyle/>
          <a:p>
            <a:endParaRPr lang="en-US"/>
          </a:p>
        </p:txBody>
      </p:sp>
      <p:sp>
        <p:nvSpPr>
          <p:cNvPr id="9221" name="Line 6"/>
          <p:cNvSpPr>
            <a:spLocks noChangeShapeType="1"/>
          </p:cNvSpPr>
          <p:nvPr/>
        </p:nvSpPr>
        <p:spPr bwMode="auto">
          <a:xfrm>
            <a:off x="2297113" y="-7223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lIns="100815" tIns="50408" rIns="100815" bIns="50408"/>
          <a:lstStyle/>
          <a:p>
            <a:endParaRPr lang="en-US"/>
          </a:p>
        </p:txBody>
      </p:sp>
      <p:cxnSp>
        <p:nvCxnSpPr>
          <p:cNvPr id="193" name="Straight Connector 192"/>
          <p:cNvCxnSpPr/>
          <p:nvPr/>
        </p:nvCxnSpPr>
        <p:spPr>
          <a:xfrm flipV="1">
            <a:off x="8853488" y="6137275"/>
            <a:ext cx="4586287" cy="38100"/>
          </a:xfrm>
          <a:prstGeom prst="line">
            <a:avLst/>
          </a:prstGeom>
          <a:ln w="38100" cmpd="sng">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flipV="1">
            <a:off x="7862888" y="4424363"/>
            <a:ext cx="5761037" cy="28575"/>
          </a:xfrm>
          <a:prstGeom prst="line">
            <a:avLst/>
          </a:prstGeom>
          <a:ln w="38100" cmpd="sng">
            <a:solidFill>
              <a:schemeClr val="bg1"/>
            </a:solidFill>
          </a:ln>
        </p:spPr>
        <p:style>
          <a:lnRef idx="2">
            <a:schemeClr val="accent1"/>
          </a:lnRef>
          <a:fillRef idx="0">
            <a:schemeClr val="accent1"/>
          </a:fillRef>
          <a:effectRef idx="1">
            <a:schemeClr val="accent1"/>
          </a:effectRef>
          <a:fontRef idx="minor">
            <a:schemeClr val="tx1"/>
          </a:fontRef>
        </p:style>
      </p:cxnSp>
      <p:sp>
        <p:nvSpPr>
          <p:cNvPr id="9" name="TextBox 190"/>
          <p:cNvSpPr txBox="1">
            <a:spLocks noChangeArrowheads="1"/>
          </p:cNvSpPr>
          <p:nvPr/>
        </p:nvSpPr>
        <p:spPr bwMode="auto">
          <a:xfrm>
            <a:off x="11069280" y="4633913"/>
            <a:ext cx="2302233"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eaLnBrk="1">
              <a:lnSpc>
                <a:spcPct val="90000"/>
              </a:lnSpc>
              <a:buClr>
                <a:srgbClr val="000000"/>
              </a:buClr>
              <a:buSzPct val="100000"/>
              <a:buFont typeface="Times New Roman" panose="02020603050405020304" pitchFamily="18" charset="0"/>
              <a:buNone/>
            </a:pPr>
            <a:r>
              <a:rPr lang="en-US" altLang="en-US" sz="4800" smtClean="0">
                <a:latin typeface="Lato Black"/>
                <a:ea typeface="Lato Black"/>
                <a:cs typeface="Lato Black"/>
              </a:rPr>
              <a:t>Mở đầu</a:t>
            </a:r>
            <a:endParaRPr lang="en-US" altLang="en-US" sz="4800">
              <a:latin typeface="Lato Black"/>
              <a:ea typeface="Lato Black"/>
              <a:cs typeface="Lato Black"/>
            </a:endParaRPr>
          </a:p>
        </p:txBody>
      </p:sp>
      <p:sp>
        <p:nvSpPr>
          <p:cNvPr id="10" name="TextBox 191"/>
          <p:cNvSpPr txBox="1">
            <a:spLocks noChangeArrowheads="1"/>
          </p:cNvSpPr>
          <p:nvPr/>
        </p:nvSpPr>
        <p:spPr bwMode="auto">
          <a:xfrm>
            <a:off x="9693748" y="5365750"/>
            <a:ext cx="3693640"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eaLnBrk="1">
              <a:lnSpc>
                <a:spcPct val="90000"/>
              </a:lnSpc>
              <a:buClr>
                <a:srgbClr val="000000"/>
              </a:buClr>
              <a:buSzPct val="100000"/>
              <a:buFont typeface="Times New Roman" panose="02020603050405020304" pitchFamily="18" charset="0"/>
              <a:buNone/>
            </a:pPr>
            <a:r>
              <a:rPr lang="en-US" altLang="en-US" sz="3600" smtClean="0">
                <a:solidFill>
                  <a:srgbClr val="FFFFFF"/>
                </a:solidFill>
                <a:latin typeface="Lato Light"/>
                <a:ea typeface="Lato Light"/>
                <a:cs typeface="Lato Light"/>
              </a:rPr>
              <a:t>Giới thiệu vấn đề</a:t>
            </a:r>
            <a:endParaRPr lang="en-US" altLang="en-US" sz="3600">
              <a:solidFill>
                <a:srgbClr val="FFFFFF"/>
              </a:solidFill>
              <a:latin typeface="Lato Light"/>
              <a:ea typeface="Lato Light"/>
              <a:cs typeface="Lato Light"/>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wipe(left)">
                                      <p:cBhvr>
                                        <p:cTn id="7" dur="500"/>
                                        <p:tgtEl>
                                          <p:spTgt spid="194"/>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93"/>
                                        </p:tgtEl>
                                        <p:attrNameLst>
                                          <p:attrName>style.visibility</p:attrName>
                                        </p:attrNameLst>
                                      </p:cBhvr>
                                      <p:to>
                                        <p:strVal val="visible"/>
                                      </p:to>
                                    </p:set>
                                    <p:animEffect transition="in" filter="wipe(left)">
                                      <p:cBhvr>
                                        <p:cTn id="11" dur="500"/>
                                        <p:tgtEl>
                                          <p:spTgt spid="19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P spid="10"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623888" y="1514475"/>
            <a:ext cx="12268200" cy="443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810" tIns="50405" rIns="158755" bIns="39689"/>
          <a:lstStyle>
            <a:lvl1pPr indent="520700">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1pPr>
            <a:lvl2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2pPr>
            <a:lvl3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3pPr>
            <a:lvl4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4pPr>
            <a:lvl5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5pPr>
            <a:lvl6pPr marL="25146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6pPr>
            <a:lvl7pPr marL="29718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7pPr>
            <a:lvl8pPr marL="34290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8pPr>
            <a:lvl9pPr marL="38862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9pPr>
          </a:lstStyle>
          <a:p>
            <a:pPr>
              <a:lnSpc>
                <a:spcPct val="150000"/>
              </a:lnSpc>
            </a:pPr>
            <a:r>
              <a:rPr lang="fr-FR" altLang="en-US" sz="2800" i="1">
                <a:solidFill>
                  <a:schemeClr val="tx1"/>
                </a:solidFill>
              </a:rPr>
              <a:t>Mô hình client – server</a:t>
            </a:r>
            <a:r>
              <a:rPr lang="fr-FR" altLang="en-US" sz="2800">
                <a:solidFill>
                  <a:schemeClr val="tx1"/>
                </a:solidFill>
              </a:rPr>
              <a:t> là một mô hình nổi tiếng trong mạng máy tính, được áp dụng rất rộng rãi và là mô hình của </a:t>
            </a:r>
            <a:r>
              <a:rPr lang="fr-FR" altLang="en-US" sz="2800" smtClean="0">
                <a:solidFill>
                  <a:schemeClr val="tx1"/>
                </a:solidFill>
              </a:rPr>
              <a:t>đa phần trang web cũng như mobile app </a:t>
            </a:r>
            <a:r>
              <a:rPr lang="fr-FR" altLang="en-US" sz="2800">
                <a:solidFill>
                  <a:schemeClr val="tx1"/>
                </a:solidFill>
              </a:rPr>
              <a:t>hiện có.</a:t>
            </a:r>
          </a:p>
          <a:p>
            <a:pPr>
              <a:lnSpc>
                <a:spcPct val="150000"/>
              </a:lnSpc>
            </a:pPr>
            <a:r>
              <a:rPr lang="fr-FR" altLang="en-US" sz="2800">
                <a:solidFill>
                  <a:schemeClr val="tx1"/>
                </a:solidFill>
              </a:rPr>
              <a:t>Ý tưởng của mô hình này là máy con (đóng vài trò là máy khách) gửi một yêu cầu (request) để máy chủ (đóng vai trò người cung ứng dịch vụ), máy chủ sẽ xử lý và trả kết quả về cho máy khách.</a:t>
            </a:r>
            <a:endParaRPr lang="en-US" altLang="en-US" sz="2800">
              <a:solidFill>
                <a:schemeClr val="tx1"/>
              </a:solidFill>
            </a:endParaRPr>
          </a:p>
        </p:txBody>
      </p:sp>
      <p:grpSp>
        <p:nvGrpSpPr>
          <p:cNvPr id="7" name="Group 6"/>
          <p:cNvGrpSpPr>
            <a:grpSpLocks/>
          </p:cNvGrpSpPr>
          <p:nvPr/>
        </p:nvGrpSpPr>
        <p:grpSpPr bwMode="auto">
          <a:xfrm>
            <a:off x="2243138" y="198438"/>
            <a:ext cx="8953500" cy="838200"/>
            <a:chOff x="5741291" y="483017"/>
            <a:chExt cx="12359700" cy="2127380"/>
          </a:xfrm>
        </p:grpSpPr>
        <p:sp>
          <p:nvSpPr>
            <p:cNvPr id="24583" name="TextBox 7"/>
            <p:cNvSpPr txBox="1">
              <a:spLocks noChangeArrowheads="1"/>
            </p:cNvSpPr>
            <p:nvPr/>
          </p:nvSpPr>
          <p:spPr bwMode="auto">
            <a:xfrm>
              <a:off x="5741291" y="483017"/>
              <a:ext cx="12359700" cy="1840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7805" tIns="18902" rIns="37805" bIns="18902">
              <a:spAutoFit/>
            </a:bodyPr>
            <a:lstStyle/>
            <a:p>
              <a:pPr algn="ctr" eaLnBrk="1">
                <a:lnSpc>
                  <a:spcPct val="93000"/>
                </a:lnSpc>
                <a:buClr>
                  <a:srgbClr val="000000"/>
                </a:buClr>
                <a:buSzPct val="100000"/>
                <a:buFont typeface="Times New Roman" panose="02020603050405020304" pitchFamily="18" charset="0"/>
                <a:buNone/>
              </a:pPr>
              <a:r>
                <a:rPr lang="en-US" altLang="en-US" sz="4800" b="1">
                  <a:solidFill>
                    <a:schemeClr val="tx2"/>
                  </a:solidFill>
                  <a:latin typeface="Lato Regular"/>
                  <a:ea typeface="Lato Regular"/>
                  <a:cs typeface="Lato Regular"/>
                </a:rPr>
                <a:t>Mô hình Client – Server</a:t>
              </a:r>
              <a:endParaRPr lang="id-ID" altLang="en-US" sz="4800" b="1">
                <a:solidFill>
                  <a:schemeClr val="tx2"/>
                </a:solidFill>
                <a:latin typeface="Lato Regular"/>
                <a:ea typeface="Lato Regular"/>
                <a:cs typeface="Lato Regular"/>
              </a:endParaRPr>
            </a:p>
          </p:txBody>
        </p:sp>
        <p:sp>
          <p:nvSpPr>
            <p:cNvPr id="9" name="Rectangle 8"/>
            <p:cNvSpPr/>
            <p:nvPr/>
          </p:nvSpPr>
          <p:spPr>
            <a:xfrm>
              <a:off x="10606279" y="2537873"/>
              <a:ext cx="2629723" cy="725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7770" tIns="18886" rIns="37770" bIns="18886" anchor="ctr"/>
            <a:lstStyle/>
            <a:p>
              <a:pPr algn="ctr" eaLnBrk="1">
                <a:lnSpc>
                  <a:spcPct val="93000"/>
                </a:lnSpc>
                <a:buClr>
                  <a:srgbClr val="000000"/>
                </a:buClr>
                <a:buSzPct val="100000"/>
                <a:buFont typeface="Times New Roman" panose="02020603050405020304" pitchFamily="18" charset="0"/>
                <a:buNone/>
                <a:defRPr/>
              </a:pPr>
              <a:endParaRPr lang="en-US">
                <a:solidFill>
                  <a:schemeClr val="accent2"/>
                </a:solidFill>
                <a:latin typeface="Open Sans Light"/>
              </a:endParaRPr>
            </a:p>
          </p:txBody>
        </p:sp>
      </p:grpSp>
      <p:pic>
        <p:nvPicPr>
          <p:cNvPr id="24580"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06288" y="6294438"/>
            <a:ext cx="9921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quarter" idx="10"/>
          </p:nvPr>
        </p:nvSpPr>
        <p:spPr/>
        <p:txBody>
          <a:bodyPr/>
          <a:lstStyle/>
          <a:p>
            <a:pPr>
              <a:defRPr/>
            </a:pPr>
            <a:fld id="{450ECD45-53F2-42F9-A7B6-F58AF08524DF}" type="datetime1">
              <a:rPr lang="en-US"/>
              <a:pPr>
                <a:defRPr/>
              </a:pPr>
              <a:t>15/07/2018</a:t>
            </a:fld>
            <a:endParaRPr lang="vi-VN"/>
          </a:p>
        </p:txBody>
      </p:sp>
      <p:sp>
        <p:nvSpPr>
          <p:cNvPr id="24582"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smtClean="0"/>
              <a:t>Đại học Nha Trang - Khoa Công nghệ Thông tin</a:t>
            </a:r>
          </a:p>
        </p:txBody>
      </p:sp>
      <p:pic>
        <p:nvPicPr>
          <p:cNvPr id="10" name="Picture 9" descr="Mô Hình Client Serv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4688" y="1417638"/>
            <a:ext cx="6934200" cy="467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945238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1" end="1"/>
                                            </p:txEl>
                                          </p:spTgt>
                                        </p:tgtEl>
                                        <p:attrNameLst>
                                          <p:attrName>style.visibility</p:attrName>
                                        </p:attrNameLst>
                                      </p:cBhvr>
                                      <p:to>
                                        <p:strVal val="visible"/>
                                      </p:to>
                                    </p:set>
                                    <p:animEffect transition="in" filter="fade">
                                      <p:cBhvr>
                                        <p:cTn id="20" dur="500"/>
                                        <p:tgtEl>
                                          <p:spTgt spid="6">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xit" presetSubtype="0" fill="hold" grpId="0" nodeType="clickEffect">
                                  <p:stCondLst>
                                    <p:cond delay="0"/>
                                  </p:stCondLst>
                                  <p:childTnLst>
                                    <p:animEffect transition="out" filter="fade">
                                      <p:cBhvr>
                                        <p:cTn id="24" dur="1000"/>
                                        <p:tgtEl>
                                          <p:spTgt spid="6">
                                            <p:txEl>
                                              <p:pRg st="0" end="0"/>
                                            </p:txEl>
                                          </p:spTgt>
                                        </p:tgtEl>
                                      </p:cBhvr>
                                    </p:animEffect>
                                    <p:anim calcmode="lin" valueType="num">
                                      <p:cBhvr>
                                        <p:cTn id="25" dur="1000"/>
                                        <p:tgtEl>
                                          <p:spTgt spid="6">
                                            <p:txEl>
                                              <p:pRg st="0" end="0"/>
                                            </p:txEl>
                                          </p:spTgt>
                                        </p:tgtEl>
                                        <p:attrNameLst>
                                          <p:attrName>ppt_x</p:attrName>
                                        </p:attrNameLst>
                                      </p:cBhvr>
                                      <p:tavLst>
                                        <p:tav tm="0">
                                          <p:val>
                                            <p:strVal val="ppt_x"/>
                                          </p:val>
                                        </p:tav>
                                        <p:tav tm="100000">
                                          <p:val>
                                            <p:strVal val="ppt_x"/>
                                          </p:val>
                                        </p:tav>
                                      </p:tavLst>
                                    </p:anim>
                                    <p:anim calcmode="lin" valueType="num">
                                      <p:cBhvr>
                                        <p:cTn id="26" dur="1000"/>
                                        <p:tgtEl>
                                          <p:spTgt spid="6">
                                            <p:txEl>
                                              <p:pRg st="0" end="0"/>
                                            </p:txEl>
                                          </p:spTgt>
                                        </p:tgtEl>
                                        <p:attrNameLst>
                                          <p:attrName>ppt_y</p:attrName>
                                        </p:attrNameLst>
                                      </p:cBhvr>
                                      <p:tavLst>
                                        <p:tav tm="0">
                                          <p:val>
                                            <p:strVal val="ppt_y"/>
                                          </p:val>
                                        </p:tav>
                                        <p:tav tm="100000">
                                          <p:val>
                                            <p:strVal val="ppt_y+.1"/>
                                          </p:val>
                                        </p:tav>
                                      </p:tavLst>
                                    </p:anim>
                                    <p:set>
                                      <p:cBhvr>
                                        <p:cTn id="27" dur="1" fill="hold">
                                          <p:stCondLst>
                                            <p:cond delay="999"/>
                                          </p:stCondLst>
                                        </p:cTn>
                                        <p:tgtEl>
                                          <p:spTgt spid="6">
                                            <p:txEl>
                                              <p:pRg st="0" end="0"/>
                                            </p:txEl>
                                          </p:spTgt>
                                        </p:tgtEl>
                                        <p:attrNameLst>
                                          <p:attrName>style.visibility</p:attrName>
                                        </p:attrNameLst>
                                      </p:cBhvr>
                                      <p:to>
                                        <p:strVal val="hidden"/>
                                      </p:to>
                                    </p:set>
                                  </p:childTnLst>
                                </p:cTn>
                              </p:par>
                              <p:par>
                                <p:cTn id="28" presetID="42" presetClass="exit" presetSubtype="0" fill="hold" grpId="0" nodeType="withEffect">
                                  <p:stCondLst>
                                    <p:cond delay="0"/>
                                  </p:stCondLst>
                                  <p:childTnLst>
                                    <p:animEffect transition="out" filter="fade">
                                      <p:cBhvr>
                                        <p:cTn id="29" dur="1000"/>
                                        <p:tgtEl>
                                          <p:spTgt spid="6">
                                            <p:txEl>
                                              <p:pRg st="1" end="1"/>
                                            </p:txEl>
                                          </p:spTgt>
                                        </p:tgtEl>
                                      </p:cBhvr>
                                    </p:animEffect>
                                    <p:anim calcmode="lin" valueType="num">
                                      <p:cBhvr>
                                        <p:cTn id="30" dur="1000"/>
                                        <p:tgtEl>
                                          <p:spTgt spid="6">
                                            <p:txEl>
                                              <p:pRg st="1" end="1"/>
                                            </p:txEl>
                                          </p:spTgt>
                                        </p:tgtEl>
                                        <p:attrNameLst>
                                          <p:attrName>ppt_x</p:attrName>
                                        </p:attrNameLst>
                                      </p:cBhvr>
                                      <p:tavLst>
                                        <p:tav tm="0">
                                          <p:val>
                                            <p:strVal val="ppt_x"/>
                                          </p:val>
                                        </p:tav>
                                        <p:tav tm="100000">
                                          <p:val>
                                            <p:strVal val="ppt_x"/>
                                          </p:val>
                                        </p:tav>
                                      </p:tavLst>
                                    </p:anim>
                                    <p:anim calcmode="lin" valueType="num">
                                      <p:cBhvr>
                                        <p:cTn id="31" dur="1000"/>
                                        <p:tgtEl>
                                          <p:spTgt spid="6">
                                            <p:txEl>
                                              <p:pRg st="1" end="1"/>
                                            </p:txEl>
                                          </p:spTgt>
                                        </p:tgtEl>
                                        <p:attrNameLst>
                                          <p:attrName>ppt_y</p:attrName>
                                        </p:attrNameLst>
                                      </p:cBhvr>
                                      <p:tavLst>
                                        <p:tav tm="0">
                                          <p:val>
                                            <p:strVal val="ppt_y"/>
                                          </p:val>
                                        </p:tav>
                                        <p:tav tm="100000">
                                          <p:val>
                                            <p:strVal val="ppt_y+.1"/>
                                          </p:val>
                                        </p:tav>
                                      </p:tavLst>
                                    </p:anim>
                                    <p:set>
                                      <p:cBhvr>
                                        <p:cTn id="32" dur="1" fill="hold">
                                          <p:stCondLst>
                                            <p:cond delay="999"/>
                                          </p:stCondLst>
                                        </p:cTn>
                                        <p:tgtEl>
                                          <p:spTgt spid="6">
                                            <p:txEl>
                                              <p:pRg st="1" end="1"/>
                                            </p:txEl>
                                          </p:spTgt>
                                        </p:tgtEl>
                                        <p:attrNameLst>
                                          <p:attrName>style.visibility</p:attrName>
                                        </p:attrNameLst>
                                      </p:cBhvr>
                                      <p:to>
                                        <p:strVal val="hidden"/>
                                      </p:to>
                                    </p:set>
                                  </p:childTnLst>
                                </p:cTn>
                              </p:par>
                            </p:childTnLst>
                          </p:cTn>
                        </p:par>
                        <p:par>
                          <p:cTn id="33" fill="hold">
                            <p:stCondLst>
                              <p:cond delay="1000"/>
                            </p:stCondLst>
                            <p:childTnLst>
                              <p:par>
                                <p:cTn id="34" presetID="16" presetClass="entr" presetSubtype="21" fill="hold"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barn(inVertical)">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623888" y="1112837"/>
            <a:ext cx="12268200" cy="443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810" tIns="50405" rIns="158755" bIns="39689"/>
          <a:lstStyle>
            <a:lvl1pPr marL="558800" indent="-557213">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1pPr>
            <a:lvl2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2pPr>
            <a:lvl3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3pPr>
            <a:lvl4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4pPr>
            <a:lvl5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5pPr>
            <a:lvl6pPr marL="25146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6pPr>
            <a:lvl7pPr marL="29718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7pPr>
            <a:lvl8pPr marL="34290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8pPr>
            <a:lvl9pPr marL="38862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9pPr>
          </a:lstStyle>
          <a:p>
            <a:pPr algn="just" eaLnBrk="1">
              <a:lnSpc>
                <a:spcPct val="150000"/>
              </a:lnSpc>
              <a:buClr>
                <a:srgbClr val="000000"/>
              </a:buClr>
              <a:buSzPct val="45000"/>
              <a:buFont typeface="Wingdings" panose="05000000000000000000" pitchFamily="2" charset="2"/>
              <a:buChar char=""/>
              <a:defRPr/>
            </a:pPr>
            <a:r>
              <a:rPr lang="vi-VN" sz="2800" i="1" smtClean="0">
                <a:solidFill>
                  <a:schemeClr val="tx1"/>
                </a:solidFill>
              </a:rPr>
              <a:t>Mô </a:t>
            </a:r>
            <a:r>
              <a:rPr lang="vi-VN" sz="2800" i="1">
                <a:solidFill>
                  <a:schemeClr val="tx1"/>
                </a:solidFill>
              </a:rPr>
              <a:t>hình MVC</a:t>
            </a:r>
            <a:r>
              <a:rPr lang="vi-VN" sz="2800">
                <a:solidFill>
                  <a:schemeClr val="tx1"/>
                </a:solidFill>
              </a:rPr>
              <a:t> là một mô hình kiến phần mềm được tạo ra với mục đích quản lý và xây dựng dự án phần mềm có hệ thống hơn. Mô hình này được dùng khá rộng rãi và đặc biệt là trong các ngôn ngữ lập trình </a:t>
            </a:r>
            <a:r>
              <a:rPr lang="vi-VN" sz="2800" smtClean="0">
                <a:solidFill>
                  <a:schemeClr val="tx1"/>
                </a:solidFill>
              </a:rPr>
              <a:t>web</a:t>
            </a:r>
            <a:endParaRPr lang="en-US" sz="2800" smtClean="0">
              <a:solidFill>
                <a:schemeClr val="tx1"/>
              </a:solidFill>
            </a:endParaRPr>
          </a:p>
          <a:p>
            <a:pPr algn="just" eaLnBrk="1">
              <a:lnSpc>
                <a:spcPct val="150000"/>
              </a:lnSpc>
              <a:buClr>
                <a:srgbClr val="000000"/>
              </a:buClr>
              <a:buSzPct val="45000"/>
              <a:buFont typeface="Wingdings" panose="05000000000000000000" pitchFamily="2" charset="2"/>
              <a:buChar char=""/>
              <a:defRPr/>
            </a:pPr>
            <a:r>
              <a:rPr lang="en-US" altLang="en-US" sz="2800" smtClean="0">
                <a:solidFill>
                  <a:schemeClr val="tx1"/>
                </a:solidFill>
              </a:rPr>
              <a:t>Mô hình gồm 3 phần:</a:t>
            </a:r>
          </a:p>
          <a:p>
            <a:pPr marL="914400" lvl="1" indent="-457200" algn="just" eaLnBrk="1">
              <a:lnSpc>
                <a:spcPct val="150000"/>
              </a:lnSpc>
              <a:buClr>
                <a:srgbClr val="000000"/>
              </a:buClr>
              <a:buSzPct val="45000"/>
              <a:buFont typeface="Wingdings" panose="05000000000000000000" pitchFamily="2" charset="2"/>
              <a:buChar char="q"/>
              <a:defRPr/>
            </a:pPr>
            <a:r>
              <a:rPr lang="en-US" altLang="en-US" sz="2800" smtClean="0">
                <a:solidFill>
                  <a:schemeClr val="tx1"/>
                </a:solidFill>
              </a:rPr>
              <a:t>Model: có nhiệm vụ thao tác với cơ sở dữ liệu</a:t>
            </a:r>
          </a:p>
          <a:p>
            <a:pPr marL="914400" lvl="1" indent="-457200" algn="just" eaLnBrk="1">
              <a:lnSpc>
                <a:spcPct val="150000"/>
              </a:lnSpc>
              <a:buClr>
                <a:srgbClr val="000000"/>
              </a:buClr>
              <a:buSzPct val="45000"/>
              <a:buFont typeface="Wingdings" panose="05000000000000000000" pitchFamily="2" charset="2"/>
              <a:buChar char="q"/>
              <a:defRPr/>
            </a:pPr>
            <a:r>
              <a:rPr lang="en-US" altLang="en-US" sz="2800" smtClean="0">
                <a:solidFill>
                  <a:schemeClr val="tx1"/>
                </a:solidFill>
              </a:rPr>
              <a:t>View: tiếp nhận dữ liệu từ Controller và hiển thị ra các đoạn mã HTML</a:t>
            </a:r>
          </a:p>
          <a:p>
            <a:pPr marL="914400" lvl="1" indent="-457200" algn="just" eaLnBrk="1">
              <a:lnSpc>
                <a:spcPct val="150000"/>
              </a:lnSpc>
              <a:buClr>
                <a:srgbClr val="000000"/>
              </a:buClr>
              <a:buSzPct val="45000"/>
              <a:buFont typeface="Wingdings" panose="05000000000000000000" pitchFamily="2" charset="2"/>
              <a:buChar char="q"/>
              <a:defRPr/>
            </a:pPr>
            <a:r>
              <a:rPr lang="en-US" altLang="en-US" sz="2800" smtClean="0">
                <a:solidFill>
                  <a:schemeClr val="tx1"/>
                </a:solidFill>
              </a:rPr>
              <a:t>Controller: đông vai trò trung gian giữa Model và View. Tiếp nhận request từ View, load Model xử lý và trả về response lại View</a:t>
            </a:r>
          </a:p>
        </p:txBody>
      </p:sp>
      <p:grpSp>
        <p:nvGrpSpPr>
          <p:cNvPr id="7" name="Group 6"/>
          <p:cNvGrpSpPr>
            <a:grpSpLocks/>
          </p:cNvGrpSpPr>
          <p:nvPr/>
        </p:nvGrpSpPr>
        <p:grpSpPr bwMode="auto">
          <a:xfrm>
            <a:off x="2243138" y="274638"/>
            <a:ext cx="8953500" cy="838200"/>
            <a:chOff x="5741291" y="483017"/>
            <a:chExt cx="12359700" cy="2127380"/>
          </a:xfrm>
        </p:grpSpPr>
        <p:sp>
          <p:nvSpPr>
            <p:cNvPr id="30727" name="TextBox 7"/>
            <p:cNvSpPr txBox="1">
              <a:spLocks noChangeArrowheads="1"/>
            </p:cNvSpPr>
            <p:nvPr/>
          </p:nvSpPr>
          <p:spPr bwMode="auto">
            <a:xfrm>
              <a:off x="5741291" y="483017"/>
              <a:ext cx="12359700" cy="1840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7805" tIns="18902" rIns="37805" bIns="18902">
              <a:spAutoFit/>
            </a:bodyPr>
            <a:lstStyle/>
            <a:p>
              <a:pPr algn="ctr" eaLnBrk="1">
                <a:lnSpc>
                  <a:spcPct val="93000"/>
                </a:lnSpc>
                <a:buClr>
                  <a:srgbClr val="000000"/>
                </a:buClr>
                <a:buSzPct val="100000"/>
                <a:buFont typeface="Times New Roman" panose="02020603050405020304" pitchFamily="18" charset="0"/>
                <a:buNone/>
              </a:pPr>
              <a:r>
                <a:rPr lang="en-US" altLang="en-US" sz="4800" b="1">
                  <a:solidFill>
                    <a:schemeClr val="tx2"/>
                  </a:solidFill>
                  <a:latin typeface="Lato Regular"/>
                  <a:ea typeface="Lato Regular"/>
                  <a:cs typeface="Lato Regular"/>
                </a:rPr>
                <a:t>Mô hình MVC</a:t>
              </a:r>
              <a:endParaRPr lang="id-ID" altLang="en-US" sz="4800" b="1">
                <a:solidFill>
                  <a:schemeClr val="tx2"/>
                </a:solidFill>
                <a:latin typeface="Lato Regular"/>
                <a:ea typeface="Lato Regular"/>
                <a:cs typeface="Lato Regular"/>
              </a:endParaRPr>
            </a:p>
          </p:txBody>
        </p:sp>
        <p:sp>
          <p:nvSpPr>
            <p:cNvPr id="9" name="Rectangle 8"/>
            <p:cNvSpPr/>
            <p:nvPr/>
          </p:nvSpPr>
          <p:spPr>
            <a:xfrm>
              <a:off x="10606279" y="2537873"/>
              <a:ext cx="2629723" cy="725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7770" tIns="18886" rIns="37770" bIns="18886" anchor="ctr"/>
            <a:lstStyle/>
            <a:p>
              <a:pPr algn="ctr" eaLnBrk="1">
                <a:lnSpc>
                  <a:spcPct val="93000"/>
                </a:lnSpc>
                <a:buClr>
                  <a:srgbClr val="000000"/>
                </a:buClr>
                <a:buSzPct val="100000"/>
                <a:buFont typeface="Times New Roman" panose="02020603050405020304" pitchFamily="18" charset="0"/>
                <a:buNone/>
                <a:defRPr/>
              </a:pPr>
              <a:endParaRPr lang="en-US">
                <a:solidFill>
                  <a:schemeClr val="accent2"/>
                </a:solidFill>
                <a:latin typeface="Open Sans Light"/>
              </a:endParaRPr>
            </a:p>
          </p:txBody>
        </p:sp>
      </p:grpSp>
      <p:pic>
        <p:nvPicPr>
          <p:cNvPr id="30724"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06288" y="6294438"/>
            <a:ext cx="9921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quarter" idx="10"/>
          </p:nvPr>
        </p:nvSpPr>
        <p:spPr/>
        <p:txBody>
          <a:bodyPr/>
          <a:lstStyle/>
          <a:p>
            <a:pPr>
              <a:defRPr/>
            </a:pPr>
            <a:fld id="{450ECD45-53F2-42F9-A7B6-F58AF08524DF}" type="datetime1">
              <a:rPr lang="en-US"/>
              <a:pPr>
                <a:defRPr/>
              </a:pPr>
              <a:t>15/07/2018</a:t>
            </a:fld>
            <a:endParaRPr lang="vi-VN"/>
          </a:p>
        </p:txBody>
      </p:sp>
      <p:sp>
        <p:nvSpPr>
          <p:cNvPr id="30726"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smtClean="0"/>
              <a:t>Đại học Nha Trang - Khoa Công nghệ Thông tin</a:t>
            </a:r>
          </a:p>
        </p:txBody>
      </p:sp>
      <p:pic>
        <p:nvPicPr>
          <p:cNvPr id="10" name="Picture 9"/>
          <p:cNvPicPr/>
          <p:nvPr/>
        </p:nvPicPr>
        <p:blipFill>
          <a:blip r:embed="rId4">
            <a:extLst>
              <a:ext uri="{28A0092B-C50C-407E-A947-70E740481C1C}">
                <a14:useLocalDpi xmlns:a14="http://schemas.microsoft.com/office/drawing/2010/main" val="0"/>
              </a:ext>
            </a:extLst>
          </a:blip>
          <a:srcRect/>
          <a:stretch>
            <a:fillRect/>
          </a:stretch>
        </p:blipFill>
        <p:spPr bwMode="auto">
          <a:xfrm>
            <a:off x="3626616" y="1493837"/>
            <a:ext cx="6186542" cy="4426216"/>
          </a:xfrm>
          <a:prstGeom prst="rect">
            <a:avLst/>
          </a:prstGeom>
          <a:noFill/>
          <a:ln>
            <a:noFill/>
          </a:ln>
        </p:spPr>
      </p:pic>
      <p:sp>
        <p:nvSpPr>
          <p:cNvPr id="11" name="TextBox 10"/>
          <p:cNvSpPr txBox="1">
            <a:spLocks noChangeArrowheads="1"/>
          </p:cNvSpPr>
          <p:nvPr/>
        </p:nvSpPr>
        <p:spPr bwMode="auto">
          <a:xfrm>
            <a:off x="776288" y="1265237"/>
            <a:ext cx="12268200" cy="443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810" tIns="50405" rIns="158755" bIns="39689"/>
          <a:lstStyle>
            <a:lvl1pPr marL="558800" indent="-557213">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1pPr>
            <a:lvl2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2pPr>
            <a:lvl3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3pPr>
            <a:lvl4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4pPr>
            <a:lvl5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5pPr>
            <a:lvl6pPr marL="25146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6pPr>
            <a:lvl7pPr marL="29718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7pPr>
            <a:lvl8pPr marL="34290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8pPr>
            <a:lvl9pPr marL="38862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9pPr>
          </a:lstStyle>
          <a:p>
            <a:pPr algn="just" eaLnBrk="1">
              <a:lnSpc>
                <a:spcPct val="150000"/>
              </a:lnSpc>
              <a:buClr>
                <a:srgbClr val="000000"/>
              </a:buClr>
              <a:buSzPct val="45000"/>
              <a:buFont typeface="Wingdings" panose="05000000000000000000" pitchFamily="2" charset="2"/>
              <a:buChar char=""/>
              <a:defRPr/>
            </a:pPr>
            <a:r>
              <a:rPr lang="en-US" altLang="en-US" sz="2800" b="1" smtClean="0">
                <a:solidFill>
                  <a:schemeClr val="tx1"/>
                </a:solidFill>
              </a:rPr>
              <a:t>Ưu điểm</a:t>
            </a:r>
          </a:p>
          <a:p>
            <a:pPr marL="1150938" algn="just" eaLnBrk="1">
              <a:lnSpc>
                <a:spcPct val="150000"/>
              </a:lnSpc>
              <a:buClr>
                <a:srgbClr val="000000"/>
              </a:buClr>
              <a:buSzPct val="45000"/>
              <a:buFont typeface="Wingdings" panose="05000000000000000000" pitchFamily="2" charset="2"/>
              <a:buChar char="q"/>
              <a:defRPr/>
            </a:pPr>
            <a:r>
              <a:rPr lang="en-US" altLang="en-US" sz="2800" smtClean="0">
                <a:solidFill>
                  <a:schemeClr val="tx1"/>
                </a:solidFill>
              </a:rPr>
              <a:t>Hệ thống phần ra thành từng phần nên dễ dàng phát triển</a:t>
            </a:r>
          </a:p>
          <a:p>
            <a:pPr marL="1150938" algn="just" eaLnBrk="1">
              <a:lnSpc>
                <a:spcPct val="150000"/>
              </a:lnSpc>
              <a:buClr>
                <a:srgbClr val="000000"/>
              </a:buClr>
              <a:buSzPct val="45000"/>
              <a:buFont typeface="Wingdings" panose="05000000000000000000" pitchFamily="2" charset="2"/>
              <a:buChar char="q"/>
              <a:defRPr/>
            </a:pPr>
            <a:r>
              <a:rPr lang="en-US" altLang="en-US" sz="2800" smtClean="0">
                <a:solidFill>
                  <a:schemeClr val="tx1"/>
                </a:solidFill>
              </a:rPr>
              <a:t>Chia thành nhiều module nhỏ nên nhiều người có thể làm chung dự án</a:t>
            </a:r>
          </a:p>
          <a:p>
            <a:pPr marL="1150938" algn="just" eaLnBrk="1">
              <a:lnSpc>
                <a:spcPct val="150000"/>
              </a:lnSpc>
              <a:buClr>
                <a:srgbClr val="000000"/>
              </a:buClr>
              <a:buSzPct val="45000"/>
              <a:buFont typeface="Wingdings" panose="05000000000000000000" pitchFamily="2" charset="2"/>
              <a:buChar char="q"/>
              <a:defRPr/>
            </a:pPr>
            <a:r>
              <a:rPr lang="en-US" altLang="en-US" sz="2800" smtClean="0">
                <a:solidFill>
                  <a:schemeClr val="tx1"/>
                </a:solidFill>
              </a:rPr>
              <a:t>Dễ dàng bảo trì và nâng cấp</a:t>
            </a:r>
          </a:p>
          <a:p>
            <a:pPr marL="1150938" algn="just" eaLnBrk="1">
              <a:lnSpc>
                <a:spcPct val="150000"/>
              </a:lnSpc>
              <a:buClr>
                <a:srgbClr val="000000"/>
              </a:buClr>
              <a:buSzPct val="45000"/>
              <a:buFont typeface="Wingdings" panose="05000000000000000000" pitchFamily="2" charset="2"/>
              <a:buChar char="q"/>
              <a:defRPr/>
            </a:pPr>
            <a:r>
              <a:rPr lang="en-US" altLang="en-US" sz="2800" smtClean="0">
                <a:solidFill>
                  <a:schemeClr val="tx1"/>
                </a:solidFill>
              </a:rPr>
              <a:t>Dễ debug trong quá trình xây dựng</a:t>
            </a:r>
          </a:p>
          <a:p>
            <a:pPr algn="just" eaLnBrk="1">
              <a:lnSpc>
                <a:spcPct val="150000"/>
              </a:lnSpc>
              <a:buClr>
                <a:srgbClr val="000000"/>
              </a:buClr>
              <a:buSzPct val="45000"/>
              <a:buFont typeface="Wingdings" panose="05000000000000000000" pitchFamily="2" charset="2"/>
              <a:buChar char=""/>
              <a:defRPr/>
            </a:pPr>
            <a:r>
              <a:rPr lang="en-US" altLang="en-US" sz="2800" b="1" smtClean="0">
                <a:solidFill>
                  <a:schemeClr val="tx1"/>
                </a:solidFill>
              </a:rPr>
              <a:t>Nhược điểm</a:t>
            </a:r>
          </a:p>
          <a:p>
            <a:pPr marL="1150938" algn="just" eaLnBrk="1">
              <a:lnSpc>
                <a:spcPct val="150000"/>
              </a:lnSpc>
              <a:buClr>
                <a:srgbClr val="000000"/>
              </a:buClr>
              <a:buSzPct val="45000"/>
              <a:buFont typeface="Wingdings" panose="05000000000000000000" pitchFamily="2" charset="2"/>
              <a:buChar char="q"/>
              <a:defRPr/>
            </a:pPr>
            <a:r>
              <a:rPr lang="en-US" altLang="en-US" sz="2800" smtClean="0">
                <a:solidFill>
                  <a:schemeClr val="tx1"/>
                </a:solidFill>
              </a:rPr>
              <a:t>Xây dựng cầu kì và mất thời gian để xây dựng thư viện, cấu trúc</a:t>
            </a:r>
          </a:p>
        </p:txBody>
      </p:sp>
    </p:spTree>
    <p:extLst>
      <p:ext uri="{BB962C8B-B14F-4D97-AF65-F5344CB8AC3E}">
        <p14:creationId xmlns:p14="http://schemas.microsoft.com/office/powerpoint/2010/main" val="356122430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1" end="1"/>
                                            </p:txEl>
                                          </p:spTgt>
                                        </p:tgtEl>
                                        <p:attrNameLst>
                                          <p:attrName>style.visibility</p:attrName>
                                        </p:attrNameLst>
                                      </p:cBhvr>
                                      <p:to>
                                        <p:strVal val="visible"/>
                                      </p:to>
                                    </p:set>
                                    <p:animEffect transition="in" filter="fade">
                                      <p:cBhvr>
                                        <p:cTn id="20" dur="500"/>
                                        <p:tgtEl>
                                          <p:spTgt spid="6">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Effect transition="in" filter="fade">
                                      <p:cBhvr>
                                        <p:cTn id="25" dur="500"/>
                                        <p:tgtEl>
                                          <p:spTgt spid="6">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xEl>
                                              <p:pRg st="3" end="3"/>
                                            </p:txEl>
                                          </p:spTgt>
                                        </p:tgtEl>
                                        <p:attrNameLst>
                                          <p:attrName>style.visibility</p:attrName>
                                        </p:attrNameLst>
                                      </p:cBhvr>
                                      <p:to>
                                        <p:strVal val="visible"/>
                                      </p:to>
                                    </p:set>
                                    <p:animEffect transition="in" filter="fade">
                                      <p:cBhvr>
                                        <p:cTn id="30" dur="5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Effect transition="in" filter="fade">
                                      <p:cBhvr>
                                        <p:cTn id="35" dur="500"/>
                                        <p:tgtEl>
                                          <p:spTgt spid="6">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0" nodeType="clickEffect">
                                  <p:stCondLst>
                                    <p:cond delay="0"/>
                                  </p:stCondLst>
                                  <p:childTnLst>
                                    <p:animEffect transition="out" filter="fade">
                                      <p:cBhvr>
                                        <p:cTn id="39" dur="500"/>
                                        <p:tgtEl>
                                          <p:spTgt spid="6">
                                            <p:txEl>
                                              <p:pRg st="0" end="0"/>
                                            </p:txEl>
                                          </p:spTgt>
                                        </p:tgtEl>
                                      </p:cBhvr>
                                    </p:animEffect>
                                    <p:set>
                                      <p:cBhvr>
                                        <p:cTn id="40" dur="1" fill="hold">
                                          <p:stCondLst>
                                            <p:cond delay="499"/>
                                          </p:stCondLst>
                                        </p:cTn>
                                        <p:tgtEl>
                                          <p:spTgt spid="6">
                                            <p:txEl>
                                              <p:pRg st="0" end="0"/>
                                            </p:txEl>
                                          </p:spTgt>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6">
                                            <p:txEl>
                                              <p:pRg st="1" end="1"/>
                                            </p:txEl>
                                          </p:spTgt>
                                        </p:tgtEl>
                                      </p:cBhvr>
                                    </p:animEffect>
                                    <p:set>
                                      <p:cBhvr>
                                        <p:cTn id="43" dur="1" fill="hold">
                                          <p:stCondLst>
                                            <p:cond delay="499"/>
                                          </p:stCondLst>
                                        </p:cTn>
                                        <p:tgtEl>
                                          <p:spTgt spid="6">
                                            <p:txEl>
                                              <p:pRg st="1" end="1"/>
                                            </p:txEl>
                                          </p:spTgt>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6">
                                            <p:txEl>
                                              <p:pRg st="2" end="2"/>
                                            </p:txEl>
                                          </p:spTgt>
                                        </p:tgtEl>
                                      </p:cBhvr>
                                    </p:animEffect>
                                    <p:set>
                                      <p:cBhvr>
                                        <p:cTn id="46" dur="1" fill="hold">
                                          <p:stCondLst>
                                            <p:cond delay="499"/>
                                          </p:stCondLst>
                                        </p:cTn>
                                        <p:tgtEl>
                                          <p:spTgt spid="6">
                                            <p:txEl>
                                              <p:pRg st="2" end="2"/>
                                            </p:txEl>
                                          </p:spTgt>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6">
                                            <p:txEl>
                                              <p:pRg st="3" end="3"/>
                                            </p:txEl>
                                          </p:spTgt>
                                        </p:tgtEl>
                                      </p:cBhvr>
                                    </p:animEffect>
                                    <p:set>
                                      <p:cBhvr>
                                        <p:cTn id="49" dur="1" fill="hold">
                                          <p:stCondLst>
                                            <p:cond delay="499"/>
                                          </p:stCondLst>
                                        </p:cTn>
                                        <p:tgtEl>
                                          <p:spTgt spid="6">
                                            <p:txEl>
                                              <p:pRg st="3" end="3"/>
                                            </p:txEl>
                                          </p:spTgt>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6">
                                            <p:txEl>
                                              <p:pRg st="4" end="4"/>
                                            </p:txEl>
                                          </p:spTgt>
                                        </p:tgtEl>
                                      </p:cBhvr>
                                    </p:animEffect>
                                    <p:set>
                                      <p:cBhvr>
                                        <p:cTn id="52" dur="1" fill="hold">
                                          <p:stCondLst>
                                            <p:cond delay="499"/>
                                          </p:stCondLst>
                                        </p:cTn>
                                        <p:tgtEl>
                                          <p:spTgt spid="6">
                                            <p:txEl>
                                              <p:pRg st="4" end="4"/>
                                            </p:txEl>
                                          </p:spTgt>
                                        </p:tgtEl>
                                        <p:attrNameLst>
                                          <p:attrName>style.visibility</p:attrName>
                                        </p:attrNameLst>
                                      </p:cBhvr>
                                      <p:to>
                                        <p:strVal val="hidden"/>
                                      </p:to>
                                    </p:se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10"/>
                                        </p:tgtEl>
                                      </p:cBhvr>
                                    </p:animEffect>
                                    <p:set>
                                      <p:cBhvr>
                                        <p:cTn id="61" dur="1" fill="hold">
                                          <p:stCondLst>
                                            <p:cond delay="499"/>
                                          </p:stCondLst>
                                        </p:cTn>
                                        <p:tgtEl>
                                          <p:spTgt spid="10"/>
                                        </p:tgtEl>
                                        <p:attrNameLst>
                                          <p:attrName>style.visibility</p:attrName>
                                        </p:attrNameLst>
                                      </p:cBhvr>
                                      <p:to>
                                        <p:strVal val="hidden"/>
                                      </p:to>
                                    </p:set>
                                  </p:childTnLst>
                                </p:cTn>
                              </p:par>
                            </p:childTnLst>
                          </p:cTn>
                        </p:par>
                        <p:par>
                          <p:cTn id="62" fill="hold">
                            <p:stCondLst>
                              <p:cond delay="500"/>
                            </p:stCondLst>
                            <p:childTnLst>
                              <p:par>
                                <p:cTn id="63" presetID="10" presetClass="entr" presetSubtype="0" fill="hold" nodeType="afterEffect">
                                  <p:stCondLst>
                                    <p:cond delay="0"/>
                                  </p:stCondLst>
                                  <p:childTnLst>
                                    <p:set>
                                      <p:cBhvr>
                                        <p:cTn id="64" dur="1" fill="hold">
                                          <p:stCondLst>
                                            <p:cond delay="0"/>
                                          </p:stCondLst>
                                        </p:cTn>
                                        <p:tgtEl>
                                          <p:spTgt spid="11">
                                            <p:txEl>
                                              <p:pRg st="0" end="0"/>
                                            </p:txEl>
                                          </p:spTgt>
                                        </p:tgtEl>
                                        <p:attrNameLst>
                                          <p:attrName>style.visibility</p:attrName>
                                        </p:attrNameLst>
                                      </p:cBhvr>
                                      <p:to>
                                        <p:strVal val="visible"/>
                                      </p:to>
                                    </p:set>
                                    <p:animEffect transition="in" filter="fade">
                                      <p:cBhvr>
                                        <p:cTn id="65" dur="500"/>
                                        <p:tgtEl>
                                          <p:spTgt spid="11">
                                            <p:txEl>
                                              <p:pRg st="0" end="0"/>
                                            </p:txEl>
                                          </p:spTgt>
                                        </p:tgtEl>
                                      </p:cBhvr>
                                    </p:animEffec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11">
                                            <p:txEl>
                                              <p:pRg st="1" end="1"/>
                                            </p:txEl>
                                          </p:spTgt>
                                        </p:tgtEl>
                                        <p:attrNameLst>
                                          <p:attrName>style.visibility</p:attrName>
                                        </p:attrNameLst>
                                      </p:cBhvr>
                                      <p:to>
                                        <p:strVal val="visible"/>
                                      </p:to>
                                    </p:set>
                                    <p:animEffect transition="in" filter="fade">
                                      <p:cBhvr>
                                        <p:cTn id="69" dur="500"/>
                                        <p:tgtEl>
                                          <p:spTgt spid="11">
                                            <p:txEl>
                                              <p:pRg st="1" end="1"/>
                                            </p:txEl>
                                          </p:spTgt>
                                        </p:tgtEl>
                                      </p:cBhvr>
                                    </p:animEffect>
                                  </p:childTnLst>
                                </p:cTn>
                              </p:par>
                            </p:childTnLst>
                          </p:cTn>
                        </p:par>
                        <p:par>
                          <p:cTn id="70" fill="hold">
                            <p:stCondLst>
                              <p:cond delay="1500"/>
                            </p:stCondLst>
                            <p:childTnLst>
                              <p:par>
                                <p:cTn id="71" presetID="10" presetClass="entr" presetSubtype="0" fill="hold" nodeType="afterEffect">
                                  <p:stCondLst>
                                    <p:cond delay="0"/>
                                  </p:stCondLst>
                                  <p:childTnLst>
                                    <p:set>
                                      <p:cBhvr>
                                        <p:cTn id="72" dur="1" fill="hold">
                                          <p:stCondLst>
                                            <p:cond delay="0"/>
                                          </p:stCondLst>
                                        </p:cTn>
                                        <p:tgtEl>
                                          <p:spTgt spid="11">
                                            <p:txEl>
                                              <p:pRg st="2" end="2"/>
                                            </p:txEl>
                                          </p:spTgt>
                                        </p:tgtEl>
                                        <p:attrNameLst>
                                          <p:attrName>style.visibility</p:attrName>
                                        </p:attrNameLst>
                                      </p:cBhvr>
                                      <p:to>
                                        <p:strVal val="visible"/>
                                      </p:to>
                                    </p:set>
                                    <p:animEffect transition="in" filter="fade">
                                      <p:cBhvr>
                                        <p:cTn id="73" dur="500"/>
                                        <p:tgtEl>
                                          <p:spTgt spid="11">
                                            <p:txEl>
                                              <p:pRg st="2" end="2"/>
                                            </p:txEl>
                                          </p:spTgt>
                                        </p:tgtEl>
                                      </p:cBhvr>
                                    </p:animEffect>
                                  </p:childTnLst>
                                </p:cTn>
                              </p:par>
                            </p:childTnLst>
                          </p:cTn>
                        </p:par>
                        <p:par>
                          <p:cTn id="74" fill="hold">
                            <p:stCondLst>
                              <p:cond delay="2000"/>
                            </p:stCondLst>
                            <p:childTnLst>
                              <p:par>
                                <p:cTn id="75" presetID="10" presetClass="entr" presetSubtype="0" fill="hold" nodeType="afterEffect">
                                  <p:stCondLst>
                                    <p:cond delay="0"/>
                                  </p:stCondLst>
                                  <p:childTnLst>
                                    <p:set>
                                      <p:cBhvr>
                                        <p:cTn id="76" dur="1" fill="hold">
                                          <p:stCondLst>
                                            <p:cond delay="0"/>
                                          </p:stCondLst>
                                        </p:cTn>
                                        <p:tgtEl>
                                          <p:spTgt spid="11">
                                            <p:txEl>
                                              <p:pRg st="3" end="3"/>
                                            </p:txEl>
                                          </p:spTgt>
                                        </p:tgtEl>
                                        <p:attrNameLst>
                                          <p:attrName>style.visibility</p:attrName>
                                        </p:attrNameLst>
                                      </p:cBhvr>
                                      <p:to>
                                        <p:strVal val="visible"/>
                                      </p:to>
                                    </p:set>
                                    <p:animEffect transition="in" filter="fade">
                                      <p:cBhvr>
                                        <p:cTn id="77" dur="500"/>
                                        <p:tgtEl>
                                          <p:spTgt spid="11">
                                            <p:txEl>
                                              <p:pRg st="3" end="3"/>
                                            </p:txEl>
                                          </p:spTgt>
                                        </p:tgtEl>
                                      </p:cBhvr>
                                    </p:animEffect>
                                  </p:childTnLst>
                                </p:cTn>
                              </p:par>
                            </p:childTnLst>
                          </p:cTn>
                        </p:par>
                        <p:par>
                          <p:cTn id="78" fill="hold">
                            <p:stCondLst>
                              <p:cond delay="2500"/>
                            </p:stCondLst>
                            <p:childTnLst>
                              <p:par>
                                <p:cTn id="79" presetID="10" presetClass="entr" presetSubtype="0" fill="hold" nodeType="afterEffect">
                                  <p:stCondLst>
                                    <p:cond delay="0"/>
                                  </p:stCondLst>
                                  <p:childTnLst>
                                    <p:set>
                                      <p:cBhvr>
                                        <p:cTn id="80" dur="1" fill="hold">
                                          <p:stCondLst>
                                            <p:cond delay="0"/>
                                          </p:stCondLst>
                                        </p:cTn>
                                        <p:tgtEl>
                                          <p:spTgt spid="11">
                                            <p:txEl>
                                              <p:pRg st="4" end="4"/>
                                            </p:txEl>
                                          </p:spTgt>
                                        </p:tgtEl>
                                        <p:attrNameLst>
                                          <p:attrName>style.visibility</p:attrName>
                                        </p:attrNameLst>
                                      </p:cBhvr>
                                      <p:to>
                                        <p:strVal val="visible"/>
                                      </p:to>
                                    </p:set>
                                    <p:animEffect transition="in" filter="fade">
                                      <p:cBhvr>
                                        <p:cTn id="81" dur="500"/>
                                        <p:tgtEl>
                                          <p:spTgt spid="11">
                                            <p:txEl>
                                              <p:pRg st="4" end="4"/>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1">
                                            <p:txEl>
                                              <p:pRg st="5" end="5"/>
                                            </p:txEl>
                                          </p:spTgt>
                                        </p:tgtEl>
                                        <p:attrNameLst>
                                          <p:attrName>style.visibility</p:attrName>
                                        </p:attrNameLst>
                                      </p:cBhvr>
                                      <p:to>
                                        <p:strVal val="visible"/>
                                      </p:to>
                                    </p:set>
                                    <p:animEffect transition="in" filter="fade">
                                      <p:cBhvr>
                                        <p:cTn id="86" dur="500"/>
                                        <p:tgtEl>
                                          <p:spTgt spid="11">
                                            <p:txEl>
                                              <p:pRg st="5" end="5"/>
                                            </p:txEl>
                                          </p:spTgt>
                                        </p:tgtEl>
                                      </p:cBhvr>
                                    </p:animEffect>
                                  </p:childTnLst>
                                </p:cTn>
                              </p:par>
                            </p:childTnLst>
                          </p:cTn>
                        </p:par>
                        <p:par>
                          <p:cTn id="87" fill="hold">
                            <p:stCondLst>
                              <p:cond delay="500"/>
                            </p:stCondLst>
                            <p:childTnLst>
                              <p:par>
                                <p:cTn id="88" presetID="10" presetClass="entr" presetSubtype="0" fill="hold" nodeType="afterEffect">
                                  <p:stCondLst>
                                    <p:cond delay="0"/>
                                  </p:stCondLst>
                                  <p:childTnLst>
                                    <p:set>
                                      <p:cBhvr>
                                        <p:cTn id="89" dur="1" fill="hold">
                                          <p:stCondLst>
                                            <p:cond delay="0"/>
                                          </p:stCondLst>
                                        </p:cTn>
                                        <p:tgtEl>
                                          <p:spTgt spid="11">
                                            <p:txEl>
                                              <p:pRg st="6" end="6"/>
                                            </p:txEl>
                                          </p:spTgt>
                                        </p:tgtEl>
                                        <p:attrNameLst>
                                          <p:attrName>style.visibility</p:attrName>
                                        </p:attrNameLst>
                                      </p:cBhvr>
                                      <p:to>
                                        <p:strVal val="visible"/>
                                      </p:to>
                                    </p:set>
                                    <p:animEffect transition="in" filter="fade">
                                      <p:cBhvr>
                                        <p:cTn id="90"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623888" y="1514475"/>
            <a:ext cx="12268200" cy="443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810" tIns="50405" rIns="158755" bIns="39689"/>
          <a:lstStyle>
            <a:lvl1pPr marL="558800" indent="-557213">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1pPr>
            <a:lvl2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2pPr>
            <a:lvl3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3pPr>
            <a:lvl4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4pPr>
            <a:lvl5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5pPr>
            <a:lvl6pPr marL="25146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6pPr>
            <a:lvl7pPr marL="29718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7pPr>
            <a:lvl8pPr marL="34290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8pPr>
            <a:lvl9pPr marL="38862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9pPr>
          </a:lstStyle>
          <a:p>
            <a:pPr algn="just" eaLnBrk="1">
              <a:lnSpc>
                <a:spcPct val="150000"/>
              </a:lnSpc>
              <a:buClr>
                <a:srgbClr val="000000"/>
              </a:buClr>
              <a:buSzPct val="45000"/>
              <a:buFont typeface="Wingdings" panose="05000000000000000000" pitchFamily="2" charset="2"/>
              <a:buChar char=""/>
              <a:defRPr/>
            </a:pPr>
            <a:r>
              <a:rPr lang="vi-VN" sz="2800" i="1" smtClean="0">
                <a:solidFill>
                  <a:schemeClr val="tx1"/>
                </a:solidFill>
              </a:rPr>
              <a:t>CodeIgniter</a:t>
            </a:r>
            <a:r>
              <a:rPr lang="vi-VN" sz="2800" smtClean="0">
                <a:solidFill>
                  <a:schemeClr val="tx1"/>
                </a:solidFill>
              </a:rPr>
              <a:t> </a:t>
            </a:r>
            <a:r>
              <a:rPr lang="en-US" sz="2800">
                <a:solidFill>
                  <a:schemeClr val="tx1"/>
                </a:solidFill>
              </a:rPr>
              <a:t>l</a:t>
            </a:r>
            <a:r>
              <a:rPr lang="vi-VN" sz="2800">
                <a:solidFill>
                  <a:schemeClr val="tx1"/>
                </a:solidFill>
              </a:rPr>
              <a:t>à một nền tảng ứng dụng web</a:t>
            </a:r>
            <a:r>
              <a:rPr lang="en-US" sz="2800">
                <a:solidFill>
                  <a:schemeClr val="tx1"/>
                </a:solidFill>
              </a:rPr>
              <a:t>site</a:t>
            </a:r>
            <a:r>
              <a:rPr lang="vi-VN" sz="2800">
                <a:solidFill>
                  <a:schemeClr val="tx1"/>
                </a:solidFill>
              </a:rPr>
              <a:t> (</a:t>
            </a:r>
            <a:r>
              <a:rPr lang="vi-VN" sz="2800" smtClean="0">
                <a:solidFill>
                  <a:schemeClr val="tx1"/>
                </a:solidFill>
              </a:rPr>
              <a:t>web </a:t>
            </a:r>
            <a:r>
              <a:rPr lang="vi-VN" sz="2800">
                <a:solidFill>
                  <a:schemeClr val="tx1"/>
                </a:solidFill>
              </a:rPr>
              <a:t>application framework) nguồn mở được dùng để xây dựng các ứng dụng web động tương tác với PHP. </a:t>
            </a:r>
            <a:r>
              <a:rPr lang="en-US" sz="2800" smtClean="0">
                <a:solidFill>
                  <a:schemeClr val="tx1"/>
                </a:solidFill>
              </a:rPr>
              <a:t>CodeIgniter </a:t>
            </a:r>
            <a:r>
              <a:rPr lang="vi-VN" sz="2800" smtClean="0">
                <a:solidFill>
                  <a:schemeClr val="tx1"/>
                </a:solidFill>
              </a:rPr>
              <a:t>cho </a:t>
            </a:r>
            <a:r>
              <a:rPr lang="vi-VN" sz="2800">
                <a:solidFill>
                  <a:schemeClr val="tx1"/>
                </a:solidFill>
              </a:rPr>
              <a:t>phép các nhà phát triển xây dựng một ứng dụng web nhanh hơn (so với việc viết mã hỗn tạp) bằng cách cung cấp </a:t>
            </a:r>
            <a:r>
              <a:rPr lang="en-US" sz="2800">
                <a:solidFill>
                  <a:schemeClr val="tx1"/>
                </a:solidFill>
              </a:rPr>
              <a:t>một </a:t>
            </a:r>
            <a:r>
              <a:rPr lang="vi-VN" sz="2800">
                <a:solidFill>
                  <a:schemeClr val="tx1"/>
                </a:solidFill>
              </a:rPr>
              <a:t>bộ thư viện đầy đủ cho các tác vụ thông thường, cũng như cung cấp một mô hình tương tác đơn giản và dễ hiểu cho việc kết nối tới những bộ thư viện đó</a:t>
            </a:r>
            <a:r>
              <a:rPr lang="vi-VN" sz="2800" smtClean="0">
                <a:solidFill>
                  <a:schemeClr val="tx1"/>
                </a:solidFill>
              </a:rPr>
              <a:t>.</a:t>
            </a:r>
            <a:endParaRPr lang="en-US" sz="2800">
              <a:solidFill>
                <a:schemeClr val="tx1"/>
              </a:solidFill>
            </a:endParaRPr>
          </a:p>
          <a:p>
            <a:pPr algn="just" eaLnBrk="1">
              <a:lnSpc>
                <a:spcPct val="150000"/>
              </a:lnSpc>
              <a:buClr>
                <a:srgbClr val="000000"/>
              </a:buClr>
              <a:buSzPct val="45000"/>
              <a:buFont typeface="Wingdings" panose="05000000000000000000" pitchFamily="2" charset="2"/>
              <a:buChar char=""/>
              <a:defRPr/>
            </a:pPr>
            <a:endParaRPr lang="en-US" altLang="en-US" sz="2800" smtClean="0">
              <a:solidFill>
                <a:schemeClr val="tx1"/>
              </a:solidFill>
            </a:endParaRPr>
          </a:p>
        </p:txBody>
      </p:sp>
      <p:sp>
        <p:nvSpPr>
          <p:cNvPr id="10" name="TextBox 9"/>
          <p:cNvSpPr txBox="1">
            <a:spLocks noChangeArrowheads="1"/>
          </p:cNvSpPr>
          <p:nvPr/>
        </p:nvSpPr>
        <p:spPr bwMode="auto">
          <a:xfrm>
            <a:off x="623888" y="1112837"/>
            <a:ext cx="122682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810" tIns="50405" rIns="158755" bIns="39689"/>
          <a:lstStyle>
            <a:lvl1pPr marL="558800" indent="-557213">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1pPr>
            <a:lvl2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2pPr>
            <a:lvl3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3pPr>
            <a:lvl4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4pPr>
            <a:lvl5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5pPr>
            <a:lvl6pPr marL="25146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6pPr>
            <a:lvl7pPr marL="29718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7pPr>
            <a:lvl8pPr marL="34290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8pPr>
            <a:lvl9pPr marL="38862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9pPr>
          </a:lstStyle>
          <a:p>
            <a:pPr algn="just" eaLnBrk="1">
              <a:lnSpc>
                <a:spcPct val="150000"/>
              </a:lnSpc>
              <a:buClr>
                <a:srgbClr val="000000"/>
              </a:buClr>
              <a:buSzPct val="45000"/>
              <a:buFont typeface="Wingdings" panose="05000000000000000000" pitchFamily="2" charset="2"/>
              <a:buChar char=""/>
              <a:defRPr/>
            </a:pPr>
            <a:r>
              <a:rPr lang="en-US" sz="2800" smtClean="0">
                <a:solidFill>
                  <a:schemeClr val="tx1"/>
                </a:solidFill>
              </a:rPr>
              <a:t>CodeIgniter </a:t>
            </a:r>
            <a:r>
              <a:rPr lang="en-US" sz="2800">
                <a:solidFill>
                  <a:schemeClr val="tx1"/>
                </a:solidFill>
              </a:rPr>
              <a:t>khuyến khích các lập trình viên sử dụng mô hình Model – View - Controller cho các ứng dụng </a:t>
            </a:r>
            <a:r>
              <a:rPr lang="en-US" sz="2800" smtClean="0">
                <a:solidFill>
                  <a:schemeClr val="tx1"/>
                </a:solidFill>
              </a:rPr>
              <a:t>website</a:t>
            </a:r>
          </a:p>
          <a:p>
            <a:pPr algn="just" eaLnBrk="1">
              <a:lnSpc>
                <a:spcPct val="150000"/>
              </a:lnSpc>
              <a:buClr>
                <a:srgbClr val="000000"/>
              </a:buClr>
              <a:buSzPct val="45000"/>
              <a:buFont typeface="Wingdings" panose="05000000000000000000" pitchFamily="2" charset="2"/>
              <a:buChar char=""/>
              <a:defRPr/>
            </a:pPr>
            <a:r>
              <a:rPr lang="en-US" altLang="en-US" sz="2800" smtClean="0">
                <a:solidFill>
                  <a:schemeClr val="tx1"/>
                </a:solidFill>
              </a:rPr>
              <a:t>CodeIgniter cung cấp một số tính năng:</a:t>
            </a:r>
          </a:p>
          <a:p>
            <a:pPr algn="just" eaLnBrk="1">
              <a:lnSpc>
                <a:spcPct val="150000"/>
              </a:lnSpc>
              <a:buClr>
                <a:srgbClr val="000000"/>
              </a:buClr>
              <a:buSzPct val="45000"/>
              <a:buFont typeface="Wingdings" panose="05000000000000000000" pitchFamily="2" charset="2"/>
              <a:buChar char="q"/>
              <a:defRPr/>
            </a:pPr>
            <a:endParaRPr lang="en-US" altLang="en-US" sz="2800" smtClean="0">
              <a:solidFill>
                <a:schemeClr val="tx1"/>
              </a:solidFill>
            </a:endParaRPr>
          </a:p>
        </p:txBody>
      </p:sp>
      <p:sp>
        <p:nvSpPr>
          <p:cNvPr id="11" name="TextBox 10"/>
          <p:cNvSpPr txBox="1">
            <a:spLocks noChangeArrowheads="1"/>
          </p:cNvSpPr>
          <p:nvPr/>
        </p:nvSpPr>
        <p:spPr bwMode="auto">
          <a:xfrm>
            <a:off x="623888" y="3170236"/>
            <a:ext cx="12268200" cy="3352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810" tIns="50405" rIns="158755" bIns="39689" numCol="2"/>
          <a:lstStyle>
            <a:lvl1pPr marL="558800" indent="-557213">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1pPr>
            <a:lvl2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2pPr>
            <a:lvl3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3pPr>
            <a:lvl4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4pPr>
            <a:lvl5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5pPr>
            <a:lvl6pPr marL="25146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6pPr>
            <a:lvl7pPr marL="29718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7pPr>
            <a:lvl8pPr marL="34290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8pPr>
            <a:lvl9pPr marL="38862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9pPr>
          </a:lstStyle>
          <a:p>
            <a:pPr algn="just" eaLnBrk="1">
              <a:lnSpc>
                <a:spcPct val="150000"/>
              </a:lnSpc>
              <a:buClr>
                <a:srgbClr val="000000"/>
              </a:buClr>
              <a:buSzPct val="45000"/>
              <a:buFont typeface="Wingdings" panose="05000000000000000000" pitchFamily="2" charset="2"/>
              <a:buChar char="q"/>
              <a:defRPr/>
            </a:pPr>
            <a:r>
              <a:rPr lang="en-US" altLang="en-US" sz="2800" smtClean="0">
                <a:solidFill>
                  <a:schemeClr val="tx1"/>
                </a:solidFill>
              </a:rPr>
              <a:t>Hỗ trợ các hàm tương tác với cơ sở dữ liệu</a:t>
            </a:r>
          </a:p>
          <a:p>
            <a:pPr algn="just" eaLnBrk="1">
              <a:lnSpc>
                <a:spcPct val="150000"/>
              </a:lnSpc>
              <a:buClr>
                <a:srgbClr val="000000"/>
              </a:buClr>
              <a:buSzPct val="45000"/>
              <a:buFont typeface="Wingdings" panose="05000000000000000000" pitchFamily="2" charset="2"/>
              <a:buChar char="q"/>
              <a:defRPr/>
            </a:pPr>
            <a:r>
              <a:rPr lang="en-US" altLang="en-US" sz="2800" smtClean="0">
                <a:solidFill>
                  <a:schemeClr val="tx1"/>
                </a:solidFill>
              </a:rPr>
              <a:t>Quản lý session</a:t>
            </a:r>
          </a:p>
          <a:p>
            <a:pPr algn="just" eaLnBrk="1">
              <a:lnSpc>
                <a:spcPct val="150000"/>
              </a:lnSpc>
              <a:buClr>
                <a:srgbClr val="000000"/>
              </a:buClr>
              <a:buSzPct val="45000"/>
              <a:buFont typeface="Wingdings" panose="05000000000000000000" pitchFamily="2" charset="2"/>
              <a:buChar char="q"/>
              <a:defRPr/>
            </a:pPr>
            <a:r>
              <a:rPr lang="en-US" altLang="en-US" sz="2800" smtClean="0">
                <a:solidFill>
                  <a:schemeClr val="tx1"/>
                </a:solidFill>
              </a:rPr>
              <a:t>Định dạng chuẩn hóa form dữ liệu đầu vào</a:t>
            </a:r>
          </a:p>
          <a:p>
            <a:pPr marL="1150938" algn="just" eaLnBrk="1">
              <a:lnSpc>
                <a:spcPct val="150000"/>
              </a:lnSpc>
              <a:buClr>
                <a:srgbClr val="000000"/>
              </a:buClr>
              <a:buSzPct val="45000"/>
              <a:buFont typeface="Wingdings" panose="05000000000000000000" pitchFamily="2" charset="2"/>
              <a:buChar char="q"/>
              <a:defRPr/>
            </a:pPr>
            <a:r>
              <a:rPr lang="en-US" altLang="en-US" sz="2800" smtClean="0">
                <a:solidFill>
                  <a:schemeClr val="tx1"/>
                </a:solidFill>
              </a:rPr>
              <a:t>Upload File</a:t>
            </a:r>
          </a:p>
          <a:p>
            <a:pPr marL="1150938" algn="just" eaLnBrk="1">
              <a:lnSpc>
                <a:spcPct val="150000"/>
              </a:lnSpc>
              <a:buClr>
                <a:srgbClr val="000000"/>
              </a:buClr>
              <a:buSzPct val="45000"/>
              <a:buFont typeface="Wingdings" panose="05000000000000000000" pitchFamily="2" charset="2"/>
              <a:buChar char="q"/>
              <a:defRPr/>
            </a:pPr>
            <a:r>
              <a:rPr lang="en-US" altLang="en-US" sz="2800" smtClean="0">
                <a:solidFill>
                  <a:schemeClr val="tx1"/>
                </a:solidFill>
              </a:rPr>
              <a:t>Phân trang tự động</a:t>
            </a:r>
          </a:p>
          <a:p>
            <a:pPr marL="1150938" algn="just" eaLnBrk="1">
              <a:lnSpc>
                <a:spcPct val="150000"/>
              </a:lnSpc>
              <a:buClr>
                <a:srgbClr val="000000"/>
              </a:buClr>
              <a:buSzPct val="45000"/>
              <a:buFont typeface="Wingdings" panose="05000000000000000000" pitchFamily="2" charset="2"/>
              <a:buChar char="q"/>
              <a:defRPr/>
            </a:pPr>
            <a:r>
              <a:rPr lang="en-US" altLang="en-US" sz="2800" smtClean="0">
                <a:solidFill>
                  <a:schemeClr val="tx1"/>
                </a:solidFill>
              </a:rPr>
              <a:t>Hỗ trợ tìm kiếm</a:t>
            </a:r>
          </a:p>
          <a:p>
            <a:pPr marL="1150938" algn="just" eaLnBrk="1">
              <a:lnSpc>
                <a:spcPct val="150000"/>
              </a:lnSpc>
              <a:buClr>
                <a:srgbClr val="000000"/>
              </a:buClr>
              <a:buSzPct val="45000"/>
              <a:buFont typeface="Wingdings" panose="05000000000000000000" pitchFamily="2" charset="2"/>
              <a:buChar char="q"/>
              <a:defRPr/>
            </a:pPr>
            <a:r>
              <a:rPr lang="en-US" altLang="en-US" sz="2800" smtClean="0">
                <a:solidFill>
                  <a:schemeClr val="tx1"/>
                </a:solidFill>
              </a:rPr>
              <a:t>Một lượng lớn các hàm hỗ trợ (helpers) khác</a:t>
            </a:r>
          </a:p>
        </p:txBody>
      </p:sp>
      <p:grpSp>
        <p:nvGrpSpPr>
          <p:cNvPr id="7" name="Group 6"/>
          <p:cNvGrpSpPr>
            <a:grpSpLocks/>
          </p:cNvGrpSpPr>
          <p:nvPr/>
        </p:nvGrpSpPr>
        <p:grpSpPr bwMode="auto">
          <a:xfrm>
            <a:off x="2243138" y="274638"/>
            <a:ext cx="8953500" cy="838200"/>
            <a:chOff x="5741291" y="483017"/>
            <a:chExt cx="12359700" cy="2127380"/>
          </a:xfrm>
        </p:grpSpPr>
        <p:sp>
          <p:nvSpPr>
            <p:cNvPr id="32775" name="TextBox 7"/>
            <p:cNvSpPr txBox="1">
              <a:spLocks noChangeArrowheads="1"/>
            </p:cNvSpPr>
            <p:nvPr/>
          </p:nvSpPr>
          <p:spPr bwMode="auto">
            <a:xfrm>
              <a:off x="5741291" y="483017"/>
              <a:ext cx="12359700" cy="1840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7805" tIns="18902" rIns="37805" bIns="18902">
              <a:spAutoFit/>
            </a:bodyPr>
            <a:lstStyle/>
            <a:p>
              <a:pPr algn="ctr" eaLnBrk="1">
                <a:lnSpc>
                  <a:spcPct val="93000"/>
                </a:lnSpc>
                <a:buClr>
                  <a:srgbClr val="000000"/>
                </a:buClr>
                <a:buSzPct val="100000"/>
                <a:buFont typeface="Times New Roman" panose="02020603050405020304" pitchFamily="18" charset="0"/>
                <a:buNone/>
              </a:pPr>
              <a:r>
                <a:rPr lang="en-US" altLang="en-US" sz="4800" b="1">
                  <a:solidFill>
                    <a:schemeClr val="tx2"/>
                  </a:solidFill>
                  <a:latin typeface="Lato Regular"/>
                  <a:ea typeface="Lato Regular"/>
                  <a:cs typeface="Lato Regular"/>
                </a:rPr>
                <a:t>CodeIgniter Framework</a:t>
              </a:r>
              <a:endParaRPr lang="id-ID" altLang="en-US" sz="4800" b="1">
                <a:solidFill>
                  <a:schemeClr val="tx2"/>
                </a:solidFill>
                <a:latin typeface="Lato Regular"/>
                <a:ea typeface="Lato Regular"/>
                <a:cs typeface="Lato Regular"/>
              </a:endParaRPr>
            </a:p>
          </p:txBody>
        </p:sp>
        <p:sp>
          <p:nvSpPr>
            <p:cNvPr id="9" name="Rectangle 8"/>
            <p:cNvSpPr/>
            <p:nvPr/>
          </p:nvSpPr>
          <p:spPr>
            <a:xfrm>
              <a:off x="10606279" y="2537873"/>
              <a:ext cx="2629723" cy="725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7770" tIns="18886" rIns="37770" bIns="18886" anchor="ctr"/>
            <a:lstStyle/>
            <a:p>
              <a:pPr algn="ctr" eaLnBrk="1">
                <a:lnSpc>
                  <a:spcPct val="93000"/>
                </a:lnSpc>
                <a:buClr>
                  <a:srgbClr val="000000"/>
                </a:buClr>
                <a:buSzPct val="100000"/>
                <a:buFont typeface="Times New Roman" panose="02020603050405020304" pitchFamily="18" charset="0"/>
                <a:buNone/>
                <a:defRPr/>
              </a:pPr>
              <a:endParaRPr lang="en-US">
                <a:solidFill>
                  <a:schemeClr val="accent2"/>
                </a:solidFill>
                <a:latin typeface="Open Sans Light"/>
              </a:endParaRPr>
            </a:p>
          </p:txBody>
        </p:sp>
      </p:grpSp>
      <p:pic>
        <p:nvPicPr>
          <p:cNvPr id="32772"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06288" y="6294438"/>
            <a:ext cx="9921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quarter" idx="10"/>
          </p:nvPr>
        </p:nvSpPr>
        <p:spPr/>
        <p:txBody>
          <a:bodyPr/>
          <a:lstStyle/>
          <a:p>
            <a:pPr>
              <a:defRPr/>
            </a:pPr>
            <a:fld id="{450ECD45-53F2-42F9-A7B6-F58AF08524DF}" type="datetime1">
              <a:rPr lang="en-US"/>
              <a:pPr>
                <a:defRPr/>
              </a:pPr>
              <a:t>15/07/2018</a:t>
            </a:fld>
            <a:endParaRPr lang="vi-VN"/>
          </a:p>
        </p:txBody>
      </p:sp>
      <p:sp>
        <p:nvSpPr>
          <p:cNvPr id="32774"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smtClean="0"/>
              <a:t>Đại học Nha Trang - Khoa Công nghệ Thông tin</a:t>
            </a:r>
          </a:p>
        </p:txBody>
      </p:sp>
      <p:pic>
        <p:nvPicPr>
          <p:cNvPr id="6146" name="Picture 2" descr="Káº¿t quáº£ hÃ¬nh áº£nh cho codeigni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087" y="0"/>
            <a:ext cx="2525712" cy="127122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a:spLocks noChangeArrowheads="1"/>
          </p:cNvSpPr>
          <p:nvPr/>
        </p:nvSpPr>
        <p:spPr bwMode="auto">
          <a:xfrm>
            <a:off x="776288" y="1666875"/>
            <a:ext cx="12268200" cy="443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810" tIns="50405" rIns="158755" bIns="39689"/>
          <a:lstStyle>
            <a:lvl1pPr marL="558800" indent="-557213">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1pPr>
            <a:lvl2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2pPr>
            <a:lvl3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3pPr>
            <a:lvl4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4pPr>
            <a:lvl5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5pPr>
            <a:lvl6pPr marL="25146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6pPr>
            <a:lvl7pPr marL="29718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7pPr>
            <a:lvl8pPr marL="34290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8pPr>
            <a:lvl9pPr marL="38862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9pPr>
          </a:lstStyle>
          <a:p>
            <a:pPr marL="1587" indent="0" algn="just" eaLnBrk="1">
              <a:lnSpc>
                <a:spcPct val="150000"/>
              </a:lnSpc>
              <a:buClr>
                <a:srgbClr val="000000"/>
              </a:buClr>
              <a:buSzPct val="45000"/>
              <a:defRPr/>
            </a:pPr>
            <a:r>
              <a:rPr lang="en-US" altLang="en-US" sz="2800" b="1" i="1" smtClean="0">
                <a:solidFill>
                  <a:schemeClr val="tx1"/>
                </a:solidFill>
              </a:rPr>
              <a:t>Ưu điểm</a:t>
            </a:r>
          </a:p>
          <a:p>
            <a:pPr algn="just" eaLnBrk="1">
              <a:lnSpc>
                <a:spcPct val="150000"/>
              </a:lnSpc>
              <a:buClr>
                <a:srgbClr val="000000"/>
              </a:buClr>
              <a:buSzPct val="45000"/>
              <a:buFont typeface="Wingdings" panose="05000000000000000000" pitchFamily="2" charset="2"/>
              <a:buChar char=""/>
              <a:defRPr/>
            </a:pPr>
            <a:r>
              <a:rPr lang="en-US" altLang="en-US" sz="2800" smtClean="0">
                <a:solidFill>
                  <a:schemeClr val="tx1"/>
                </a:solidFill>
              </a:rPr>
              <a:t>Mô hình code nhẹ cho hệ thống, cải thiện tốc độ thực thi</a:t>
            </a:r>
          </a:p>
          <a:p>
            <a:pPr algn="just" eaLnBrk="1">
              <a:lnSpc>
                <a:spcPct val="150000"/>
              </a:lnSpc>
              <a:buClr>
                <a:srgbClr val="000000"/>
              </a:buClr>
              <a:buSzPct val="45000"/>
              <a:buFont typeface="Wingdings" panose="05000000000000000000" pitchFamily="2" charset="2"/>
              <a:buChar char=""/>
              <a:defRPr/>
            </a:pPr>
            <a:r>
              <a:rPr lang="en-US" altLang="en-US" sz="2800" smtClean="0">
                <a:solidFill>
                  <a:schemeClr val="tx1"/>
                </a:solidFill>
              </a:rPr>
              <a:t>Đơn giản trong việc cài đặt, cấu hình cấu trúc thư mục</a:t>
            </a:r>
          </a:p>
          <a:p>
            <a:pPr algn="just" eaLnBrk="1">
              <a:lnSpc>
                <a:spcPct val="150000"/>
              </a:lnSpc>
              <a:buClr>
                <a:srgbClr val="000000"/>
              </a:buClr>
              <a:buSzPct val="45000"/>
              <a:buFont typeface="Wingdings" panose="05000000000000000000" pitchFamily="2" charset="2"/>
              <a:buChar char=""/>
              <a:defRPr/>
            </a:pPr>
            <a:r>
              <a:rPr lang="en-US" altLang="en-US" sz="2800" smtClean="0">
                <a:solidFill>
                  <a:schemeClr val="tx1"/>
                </a:solidFill>
              </a:rPr>
              <a:t>Thông báo lỗi (error reporting)</a:t>
            </a:r>
          </a:p>
          <a:p>
            <a:pPr algn="just" eaLnBrk="1">
              <a:lnSpc>
                <a:spcPct val="150000"/>
              </a:lnSpc>
              <a:buClr>
                <a:srgbClr val="000000"/>
              </a:buClr>
              <a:buSzPct val="45000"/>
              <a:buFont typeface="Wingdings" panose="05000000000000000000" pitchFamily="2" charset="2"/>
              <a:buChar char=""/>
              <a:defRPr/>
            </a:pPr>
            <a:r>
              <a:rPr lang="en-US" altLang="en-US" sz="2800" smtClean="0">
                <a:solidFill>
                  <a:schemeClr val="tx1"/>
                </a:solidFill>
              </a:rPr>
              <a:t>Mềm dẻo trong định tuyến URI (URI routing)</a:t>
            </a:r>
          </a:p>
        </p:txBody>
      </p:sp>
    </p:spTree>
    <p:extLst>
      <p:ext uri="{BB962C8B-B14F-4D97-AF65-F5344CB8AC3E}">
        <p14:creationId xmlns:p14="http://schemas.microsoft.com/office/powerpoint/2010/main" val="359727295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42" presetClass="entr" presetSubtype="0" fill="hold" nodeType="afterEffect">
                                  <p:stCondLst>
                                    <p:cond delay="0"/>
                                  </p:stCondLst>
                                  <p:childTnLst>
                                    <p:set>
                                      <p:cBhvr>
                                        <p:cTn id="13" dur="1" fill="hold">
                                          <p:stCondLst>
                                            <p:cond delay="0"/>
                                          </p:stCondLst>
                                        </p:cTn>
                                        <p:tgtEl>
                                          <p:spTgt spid="6146"/>
                                        </p:tgtEl>
                                        <p:attrNameLst>
                                          <p:attrName>style.visibility</p:attrName>
                                        </p:attrNameLst>
                                      </p:cBhvr>
                                      <p:to>
                                        <p:strVal val="visible"/>
                                      </p:to>
                                    </p:set>
                                    <p:animEffect transition="in" filter="fade">
                                      <p:cBhvr>
                                        <p:cTn id="14" dur="500"/>
                                        <p:tgtEl>
                                          <p:spTgt spid="6146"/>
                                        </p:tgtEl>
                                      </p:cBhvr>
                                    </p:animEffect>
                                    <p:anim calcmode="lin" valueType="num">
                                      <p:cBhvr>
                                        <p:cTn id="15" dur="500" fill="hold"/>
                                        <p:tgtEl>
                                          <p:spTgt spid="6146"/>
                                        </p:tgtEl>
                                        <p:attrNameLst>
                                          <p:attrName>ppt_x</p:attrName>
                                        </p:attrNameLst>
                                      </p:cBhvr>
                                      <p:tavLst>
                                        <p:tav tm="0">
                                          <p:val>
                                            <p:strVal val="#ppt_x"/>
                                          </p:val>
                                        </p:tav>
                                        <p:tav tm="100000">
                                          <p:val>
                                            <p:strVal val="#ppt_x"/>
                                          </p:val>
                                        </p:tav>
                                      </p:tavLst>
                                    </p:anim>
                                    <p:anim calcmode="lin" valueType="num">
                                      <p:cBhvr>
                                        <p:cTn id="16" dur="500" fill="hold"/>
                                        <p:tgtEl>
                                          <p:spTgt spid="6146"/>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fade">
                                      <p:cBhvr>
                                        <p:cTn id="21" dur="500"/>
                                        <p:tgtEl>
                                          <p:spTgt spid="6">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0" nodeType="clickEffect">
                                  <p:stCondLst>
                                    <p:cond delay="0"/>
                                  </p:stCondLst>
                                  <p:childTnLst>
                                    <p:animEffect transition="out" filter="fade">
                                      <p:cBhvr>
                                        <p:cTn id="25" dur="500"/>
                                        <p:tgtEl>
                                          <p:spTgt spid="6">
                                            <p:txEl>
                                              <p:pRg st="0" end="0"/>
                                            </p:txEl>
                                          </p:spTgt>
                                        </p:tgtEl>
                                      </p:cBhvr>
                                    </p:animEffect>
                                    <p:set>
                                      <p:cBhvr>
                                        <p:cTn id="26" dur="1" fill="hold">
                                          <p:stCondLst>
                                            <p:cond delay="499"/>
                                          </p:stCondLst>
                                        </p:cTn>
                                        <p:tgtEl>
                                          <p:spTgt spid="6">
                                            <p:txEl>
                                              <p:pRg st="0" end="0"/>
                                            </p:txEl>
                                          </p:spTgt>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10">
                                            <p:txEl>
                                              <p:pRg st="0" end="0"/>
                                            </p:txEl>
                                          </p:spTgt>
                                        </p:tgtEl>
                                        <p:attrNameLst>
                                          <p:attrName>style.visibility</p:attrName>
                                        </p:attrNameLst>
                                      </p:cBhvr>
                                      <p:to>
                                        <p:strVal val="visible"/>
                                      </p:to>
                                    </p:set>
                                    <p:animEffect transition="in" filter="fade">
                                      <p:cBhvr>
                                        <p:cTn id="30" dur="500"/>
                                        <p:tgtEl>
                                          <p:spTgt spid="10">
                                            <p:txEl>
                                              <p:pRg st="0" end="0"/>
                                            </p:txEl>
                                          </p:spTgt>
                                        </p:tgtEl>
                                      </p:cBhvr>
                                    </p:animEffec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10">
                                            <p:txEl>
                                              <p:pRg st="1" end="1"/>
                                            </p:txEl>
                                          </p:spTgt>
                                        </p:tgtEl>
                                        <p:attrNameLst>
                                          <p:attrName>style.visibility</p:attrName>
                                        </p:attrNameLst>
                                      </p:cBhvr>
                                      <p:to>
                                        <p:strVal val="visible"/>
                                      </p:to>
                                    </p:set>
                                    <p:animEffect transition="in" filter="fade">
                                      <p:cBhvr>
                                        <p:cTn id="34" dur="500"/>
                                        <p:tgtEl>
                                          <p:spTgt spid="10">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1">
                                            <p:txEl>
                                              <p:pRg st="0" end="0"/>
                                            </p:txEl>
                                          </p:spTgt>
                                        </p:tgtEl>
                                        <p:attrNameLst>
                                          <p:attrName>style.visibility</p:attrName>
                                        </p:attrNameLst>
                                      </p:cBhvr>
                                      <p:to>
                                        <p:strVal val="visible"/>
                                      </p:to>
                                    </p:set>
                                    <p:animEffect transition="in" filter="fade">
                                      <p:cBhvr>
                                        <p:cTn id="39" dur="500"/>
                                        <p:tgtEl>
                                          <p:spTgt spid="11">
                                            <p:txEl>
                                              <p:pRg st="0" end="0"/>
                                            </p:txEl>
                                          </p:spTgt>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11">
                                            <p:txEl>
                                              <p:pRg st="1" end="1"/>
                                            </p:txEl>
                                          </p:spTgt>
                                        </p:tgtEl>
                                        <p:attrNameLst>
                                          <p:attrName>style.visibility</p:attrName>
                                        </p:attrNameLst>
                                      </p:cBhvr>
                                      <p:to>
                                        <p:strVal val="visible"/>
                                      </p:to>
                                    </p:set>
                                    <p:animEffect transition="in" filter="fade">
                                      <p:cBhvr>
                                        <p:cTn id="43" dur="500"/>
                                        <p:tgtEl>
                                          <p:spTgt spid="11">
                                            <p:txEl>
                                              <p:pRg st="1" end="1"/>
                                            </p:txEl>
                                          </p:spTgt>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11">
                                            <p:txEl>
                                              <p:pRg st="2" end="2"/>
                                            </p:txEl>
                                          </p:spTgt>
                                        </p:tgtEl>
                                        <p:attrNameLst>
                                          <p:attrName>style.visibility</p:attrName>
                                        </p:attrNameLst>
                                      </p:cBhvr>
                                      <p:to>
                                        <p:strVal val="visible"/>
                                      </p:to>
                                    </p:set>
                                    <p:animEffect transition="in" filter="fade">
                                      <p:cBhvr>
                                        <p:cTn id="47" dur="500"/>
                                        <p:tgtEl>
                                          <p:spTgt spid="11">
                                            <p:txEl>
                                              <p:pRg st="2" end="2"/>
                                            </p:txEl>
                                          </p:spTgt>
                                        </p:tgtEl>
                                      </p:cBhvr>
                                    </p:animEffect>
                                  </p:childTnLst>
                                </p:cTn>
                              </p:par>
                            </p:childTnLst>
                          </p:cTn>
                        </p:par>
                        <p:par>
                          <p:cTn id="48" fill="hold">
                            <p:stCondLst>
                              <p:cond delay="1500"/>
                            </p:stCondLst>
                            <p:childTnLst>
                              <p:par>
                                <p:cTn id="49" presetID="10" presetClass="entr" presetSubtype="0" fill="hold" nodeType="afterEffect">
                                  <p:stCondLst>
                                    <p:cond delay="0"/>
                                  </p:stCondLst>
                                  <p:childTnLst>
                                    <p:set>
                                      <p:cBhvr>
                                        <p:cTn id="50" dur="1" fill="hold">
                                          <p:stCondLst>
                                            <p:cond delay="0"/>
                                          </p:stCondLst>
                                        </p:cTn>
                                        <p:tgtEl>
                                          <p:spTgt spid="11">
                                            <p:txEl>
                                              <p:pRg st="3" end="3"/>
                                            </p:txEl>
                                          </p:spTgt>
                                        </p:tgtEl>
                                        <p:attrNameLst>
                                          <p:attrName>style.visibility</p:attrName>
                                        </p:attrNameLst>
                                      </p:cBhvr>
                                      <p:to>
                                        <p:strVal val="visible"/>
                                      </p:to>
                                    </p:set>
                                    <p:animEffect transition="in" filter="fade">
                                      <p:cBhvr>
                                        <p:cTn id="51" dur="500"/>
                                        <p:tgtEl>
                                          <p:spTgt spid="11">
                                            <p:txEl>
                                              <p:pRg st="3" end="3"/>
                                            </p:txEl>
                                          </p:spTgt>
                                        </p:tgtEl>
                                      </p:cBhvr>
                                    </p:animEffect>
                                  </p:childTnLst>
                                </p:cTn>
                              </p:par>
                            </p:childTnLst>
                          </p:cTn>
                        </p:par>
                        <p:par>
                          <p:cTn id="52" fill="hold">
                            <p:stCondLst>
                              <p:cond delay="2000"/>
                            </p:stCondLst>
                            <p:childTnLst>
                              <p:par>
                                <p:cTn id="53" presetID="10" presetClass="entr" presetSubtype="0" fill="hold" nodeType="afterEffect">
                                  <p:stCondLst>
                                    <p:cond delay="0"/>
                                  </p:stCondLst>
                                  <p:childTnLst>
                                    <p:set>
                                      <p:cBhvr>
                                        <p:cTn id="54" dur="1" fill="hold">
                                          <p:stCondLst>
                                            <p:cond delay="0"/>
                                          </p:stCondLst>
                                        </p:cTn>
                                        <p:tgtEl>
                                          <p:spTgt spid="11">
                                            <p:txEl>
                                              <p:pRg st="4" end="4"/>
                                            </p:txEl>
                                          </p:spTgt>
                                        </p:tgtEl>
                                        <p:attrNameLst>
                                          <p:attrName>style.visibility</p:attrName>
                                        </p:attrNameLst>
                                      </p:cBhvr>
                                      <p:to>
                                        <p:strVal val="visible"/>
                                      </p:to>
                                    </p:set>
                                    <p:animEffect transition="in" filter="fade">
                                      <p:cBhvr>
                                        <p:cTn id="55" dur="500"/>
                                        <p:tgtEl>
                                          <p:spTgt spid="11">
                                            <p:txEl>
                                              <p:pRg st="4" end="4"/>
                                            </p:txEl>
                                          </p:spTgt>
                                        </p:tgtEl>
                                      </p:cBhvr>
                                    </p:animEffect>
                                  </p:childTnLst>
                                </p:cTn>
                              </p:par>
                            </p:childTnLst>
                          </p:cTn>
                        </p:par>
                        <p:par>
                          <p:cTn id="56" fill="hold">
                            <p:stCondLst>
                              <p:cond delay="2500"/>
                            </p:stCondLst>
                            <p:childTnLst>
                              <p:par>
                                <p:cTn id="57" presetID="10" presetClass="entr" presetSubtype="0" fill="hold" nodeType="afterEffect">
                                  <p:stCondLst>
                                    <p:cond delay="0"/>
                                  </p:stCondLst>
                                  <p:childTnLst>
                                    <p:set>
                                      <p:cBhvr>
                                        <p:cTn id="58" dur="1" fill="hold">
                                          <p:stCondLst>
                                            <p:cond delay="0"/>
                                          </p:stCondLst>
                                        </p:cTn>
                                        <p:tgtEl>
                                          <p:spTgt spid="11">
                                            <p:txEl>
                                              <p:pRg st="5" end="5"/>
                                            </p:txEl>
                                          </p:spTgt>
                                        </p:tgtEl>
                                        <p:attrNameLst>
                                          <p:attrName>style.visibility</p:attrName>
                                        </p:attrNameLst>
                                      </p:cBhvr>
                                      <p:to>
                                        <p:strVal val="visible"/>
                                      </p:to>
                                    </p:set>
                                    <p:animEffect transition="in" filter="fade">
                                      <p:cBhvr>
                                        <p:cTn id="59" dur="500"/>
                                        <p:tgtEl>
                                          <p:spTgt spid="11">
                                            <p:txEl>
                                              <p:pRg st="5" end="5"/>
                                            </p:txEl>
                                          </p:spTgt>
                                        </p:tgtEl>
                                      </p:cBhvr>
                                    </p:animEffect>
                                  </p:childTnLst>
                                </p:cTn>
                              </p:par>
                            </p:childTnLst>
                          </p:cTn>
                        </p:par>
                        <p:par>
                          <p:cTn id="60" fill="hold">
                            <p:stCondLst>
                              <p:cond delay="3000"/>
                            </p:stCondLst>
                            <p:childTnLst>
                              <p:par>
                                <p:cTn id="61" presetID="10" presetClass="entr" presetSubtype="0" fill="hold" nodeType="afterEffect">
                                  <p:stCondLst>
                                    <p:cond delay="0"/>
                                  </p:stCondLst>
                                  <p:childTnLst>
                                    <p:set>
                                      <p:cBhvr>
                                        <p:cTn id="62" dur="1" fill="hold">
                                          <p:stCondLst>
                                            <p:cond delay="0"/>
                                          </p:stCondLst>
                                        </p:cTn>
                                        <p:tgtEl>
                                          <p:spTgt spid="11">
                                            <p:txEl>
                                              <p:pRg st="6" end="6"/>
                                            </p:txEl>
                                          </p:spTgt>
                                        </p:tgtEl>
                                        <p:attrNameLst>
                                          <p:attrName>style.visibility</p:attrName>
                                        </p:attrNameLst>
                                      </p:cBhvr>
                                      <p:to>
                                        <p:strVal val="visible"/>
                                      </p:to>
                                    </p:set>
                                    <p:animEffect transition="in" filter="fade">
                                      <p:cBhvr>
                                        <p:cTn id="63" dur="500"/>
                                        <p:tgtEl>
                                          <p:spTgt spid="11">
                                            <p:txEl>
                                              <p:pRg st="6" end="6"/>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grpId="0" nodeType="clickEffect">
                                  <p:stCondLst>
                                    <p:cond delay="0"/>
                                  </p:stCondLst>
                                  <p:childTnLst>
                                    <p:animEffect transition="out" filter="fade">
                                      <p:cBhvr>
                                        <p:cTn id="67" dur="500"/>
                                        <p:tgtEl>
                                          <p:spTgt spid="10">
                                            <p:txEl>
                                              <p:pRg st="0" end="0"/>
                                            </p:txEl>
                                          </p:spTgt>
                                        </p:tgtEl>
                                      </p:cBhvr>
                                    </p:animEffect>
                                    <p:set>
                                      <p:cBhvr>
                                        <p:cTn id="68" dur="1" fill="hold">
                                          <p:stCondLst>
                                            <p:cond delay="499"/>
                                          </p:stCondLst>
                                        </p:cTn>
                                        <p:tgtEl>
                                          <p:spTgt spid="10">
                                            <p:txEl>
                                              <p:pRg st="0" end="0"/>
                                            </p:txEl>
                                          </p:spTgt>
                                        </p:tgtEl>
                                        <p:attrNameLst>
                                          <p:attrName>style.visibility</p:attrName>
                                        </p:attrNameLst>
                                      </p:cBhvr>
                                      <p:to>
                                        <p:strVal val="hidden"/>
                                      </p:to>
                                    </p:set>
                                  </p:childTnLst>
                                </p:cTn>
                              </p:par>
                              <p:par>
                                <p:cTn id="69" presetID="10" presetClass="exit" presetSubtype="0" fill="hold" grpId="0" nodeType="withEffect">
                                  <p:stCondLst>
                                    <p:cond delay="0"/>
                                  </p:stCondLst>
                                  <p:childTnLst>
                                    <p:animEffect transition="out" filter="fade">
                                      <p:cBhvr>
                                        <p:cTn id="70" dur="500"/>
                                        <p:tgtEl>
                                          <p:spTgt spid="10">
                                            <p:txEl>
                                              <p:pRg st="1" end="1"/>
                                            </p:txEl>
                                          </p:spTgt>
                                        </p:tgtEl>
                                      </p:cBhvr>
                                    </p:animEffect>
                                    <p:set>
                                      <p:cBhvr>
                                        <p:cTn id="71" dur="1" fill="hold">
                                          <p:stCondLst>
                                            <p:cond delay="499"/>
                                          </p:stCondLst>
                                        </p:cTn>
                                        <p:tgtEl>
                                          <p:spTgt spid="10">
                                            <p:txEl>
                                              <p:pRg st="1" end="1"/>
                                            </p:txEl>
                                          </p:spTgt>
                                        </p:tgtEl>
                                        <p:attrNameLst>
                                          <p:attrName>style.visibility</p:attrName>
                                        </p:attrNameLst>
                                      </p:cBhvr>
                                      <p:to>
                                        <p:strVal val="hidden"/>
                                      </p:to>
                                    </p:set>
                                  </p:childTnLst>
                                </p:cTn>
                              </p:par>
                              <p:par>
                                <p:cTn id="72" presetID="10" presetClass="exit" presetSubtype="0" fill="hold" grpId="0" nodeType="withEffect">
                                  <p:stCondLst>
                                    <p:cond delay="0"/>
                                  </p:stCondLst>
                                  <p:childTnLst>
                                    <p:animEffect transition="out" filter="fade">
                                      <p:cBhvr>
                                        <p:cTn id="73" dur="500"/>
                                        <p:tgtEl>
                                          <p:spTgt spid="11">
                                            <p:txEl>
                                              <p:pRg st="0" end="0"/>
                                            </p:txEl>
                                          </p:spTgt>
                                        </p:tgtEl>
                                      </p:cBhvr>
                                    </p:animEffect>
                                    <p:set>
                                      <p:cBhvr>
                                        <p:cTn id="74" dur="1" fill="hold">
                                          <p:stCondLst>
                                            <p:cond delay="499"/>
                                          </p:stCondLst>
                                        </p:cTn>
                                        <p:tgtEl>
                                          <p:spTgt spid="11">
                                            <p:txEl>
                                              <p:pRg st="0" end="0"/>
                                            </p:txEl>
                                          </p:spTgt>
                                        </p:tgtEl>
                                        <p:attrNameLst>
                                          <p:attrName>style.visibility</p:attrName>
                                        </p:attrNameLst>
                                      </p:cBhvr>
                                      <p:to>
                                        <p:strVal val="hidden"/>
                                      </p:to>
                                    </p:set>
                                  </p:childTnLst>
                                </p:cTn>
                              </p:par>
                              <p:par>
                                <p:cTn id="75" presetID="10" presetClass="exit" presetSubtype="0" fill="hold" grpId="0" nodeType="withEffect">
                                  <p:stCondLst>
                                    <p:cond delay="0"/>
                                  </p:stCondLst>
                                  <p:childTnLst>
                                    <p:animEffect transition="out" filter="fade">
                                      <p:cBhvr>
                                        <p:cTn id="76" dur="500"/>
                                        <p:tgtEl>
                                          <p:spTgt spid="11">
                                            <p:txEl>
                                              <p:pRg st="1" end="1"/>
                                            </p:txEl>
                                          </p:spTgt>
                                        </p:tgtEl>
                                      </p:cBhvr>
                                    </p:animEffect>
                                    <p:set>
                                      <p:cBhvr>
                                        <p:cTn id="77" dur="1" fill="hold">
                                          <p:stCondLst>
                                            <p:cond delay="499"/>
                                          </p:stCondLst>
                                        </p:cTn>
                                        <p:tgtEl>
                                          <p:spTgt spid="11">
                                            <p:txEl>
                                              <p:pRg st="1" end="1"/>
                                            </p:txEl>
                                          </p:spTgt>
                                        </p:tgtEl>
                                        <p:attrNameLst>
                                          <p:attrName>style.visibility</p:attrName>
                                        </p:attrNameLst>
                                      </p:cBhvr>
                                      <p:to>
                                        <p:strVal val="hidden"/>
                                      </p:to>
                                    </p:set>
                                  </p:childTnLst>
                                </p:cTn>
                              </p:par>
                              <p:par>
                                <p:cTn id="78" presetID="10" presetClass="exit" presetSubtype="0" fill="hold" grpId="0" nodeType="withEffect">
                                  <p:stCondLst>
                                    <p:cond delay="0"/>
                                  </p:stCondLst>
                                  <p:childTnLst>
                                    <p:animEffect transition="out" filter="fade">
                                      <p:cBhvr>
                                        <p:cTn id="79" dur="500"/>
                                        <p:tgtEl>
                                          <p:spTgt spid="11">
                                            <p:txEl>
                                              <p:pRg st="2" end="2"/>
                                            </p:txEl>
                                          </p:spTgt>
                                        </p:tgtEl>
                                      </p:cBhvr>
                                    </p:animEffect>
                                    <p:set>
                                      <p:cBhvr>
                                        <p:cTn id="80" dur="1" fill="hold">
                                          <p:stCondLst>
                                            <p:cond delay="499"/>
                                          </p:stCondLst>
                                        </p:cTn>
                                        <p:tgtEl>
                                          <p:spTgt spid="11">
                                            <p:txEl>
                                              <p:pRg st="2" end="2"/>
                                            </p:txEl>
                                          </p:spTgt>
                                        </p:tgtEl>
                                        <p:attrNameLst>
                                          <p:attrName>style.visibility</p:attrName>
                                        </p:attrNameLst>
                                      </p:cBhvr>
                                      <p:to>
                                        <p:strVal val="hidden"/>
                                      </p:to>
                                    </p:set>
                                  </p:childTnLst>
                                </p:cTn>
                              </p:par>
                              <p:par>
                                <p:cTn id="81" presetID="10" presetClass="exit" presetSubtype="0" fill="hold" grpId="0" nodeType="withEffect">
                                  <p:stCondLst>
                                    <p:cond delay="0"/>
                                  </p:stCondLst>
                                  <p:childTnLst>
                                    <p:animEffect transition="out" filter="fade">
                                      <p:cBhvr>
                                        <p:cTn id="82" dur="500"/>
                                        <p:tgtEl>
                                          <p:spTgt spid="11">
                                            <p:txEl>
                                              <p:pRg st="3" end="3"/>
                                            </p:txEl>
                                          </p:spTgt>
                                        </p:tgtEl>
                                      </p:cBhvr>
                                    </p:animEffect>
                                    <p:set>
                                      <p:cBhvr>
                                        <p:cTn id="83" dur="1" fill="hold">
                                          <p:stCondLst>
                                            <p:cond delay="499"/>
                                          </p:stCondLst>
                                        </p:cTn>
                                        <p:tgtEl>
                                          <p:spTgt spid="11">
                                            <p:txEl>
                                              <p:pRg st="3" end="3"/>
                                            </p:txEl>
                                          </p:spTgt>
                                        </p:tgtEl>
                                        <p:attrNameLst>
                                          <p:attrName>style.visibility</p:attrName>
                                        </p:attrNameLst>
                                      </p:cBhvr>
                                      <p:to>
                                        <p:strVal val="hidden"/>
                                      </p:to>
                                    </p:set>
                                  </p:childTnLst>
                                </p:cTn>
                              </p:par>
                              <p:par>
                                <p:cTn id="84" presetID="10" presetClass="exit" presetSubtype="0" fill="hold" grpId="0" nodeType="withEffect">
                                  <p:stCondLst>
                                    <p:cond delay="0"/>
                                  </p:stCondLst>
                                  <p:childTnLst>
                                    <p:animEffect transition="out" filter="fade">
                                      <p:cBhvr>
                                        <p:cTn id="85" dur="500"/>
                                        <p:tgtEl>
                                          <p:spTgt spid="11">
                                            <p:txEl>
                                              <p:pRg st="4" end="4"/>
                                            </p:txEl>
                                          </p:spTgt>
                                        </p:tgtEl>
                                      </p:cBhvr>
                                    </p:animEffect>
                                    <p:set>
                                      <p:cBhvr>
                                        <p:cTn id="86" dur="1" fill="hold">
                                          <p:stCondLst>
                                            <p:cond delay="499"/>
                                          </p:stCondLst>
                                        </p:cTn>
                                        <p:tgtEl>
                                          <p:spTgt spid="11">
                                            <p:txEl>
                                              <p:pRg st="4" end="4"/>
                                            </p:txEl>
                                          </p:spTgt>
                                        </p:tgtEl>
                                        <p:attrNameLst>
                                          <p:attrName>style.visibility</p:attrName>
                                        </p:attrNameLst>
                                      </p:cBhvr>
                                      <p:to>
                                        <p:strVal val="hidden"/>
                                      </p:to>
                                    </p:set>
                                  </p:childTnLst>
                                </p:cTn>
                              </p:par>
                              <p:par>
                                <p:cTn id="87" presetID="10" presetClass="exit" presetSubtype="0" fill="hold" grpId="0" nodeType="withEffect">
                                  <p:stCondLst>
                                    <p:cond delay="0"/>
                                  </p:stCondLst>
                                  <p:childTnLst>
                                    <p:animEffect transition="out" filter="fade">
                                      <p:cBhvr>
                                        <p:cTn id="88" dur="500"/>
                                        <p:tgtEl>
                                          <p:spTgt spid="11">
                                            <p:txEl>
                                              <p:pRg st="5" end="5"/>
                                            </p:txEl>
                                          </p:spTgt>
                                        </p:tgtEl>
                                      </p:cBhvr>
                                    </p:animEffect>
                                    <p:set>
                                      <p:cBhvr>
                                        <p:cTn id="89" dur="1" fill="hold">
                                          <p:stCondLst>
                                            <p:cond delay="499"/>
                                          </p:stCondLst>
                                        </p:cTn>
                                        <p:tgtEl>
                                          <p:spTgt spid="11">
                                            <p:txEl>
                                              <p:pRg st="5" end="5"/>
                                            </p:txEl>
                                          </p:spTgt>
                                        </p:tgtEl>
                                        <p:attrNameLst>
                                          <p:attrName>style.visibility</p:attrName>
                                        </p:attrNameLst>
                                      </p:cBhvr>
                                      <p:to>
                                        <p:strVal val="hidden"/>
                                      </p:to>
                                    </p:set>
                                  </p:childTnLst>
                                </p:cTn>
                              </p:par>
                              <p:par>
                                <p:cTn id="90" presetID="10" presetClass="exit" presetSubtype="0" fill="hold" grpId="0" nodeType="withEffect">
                                  <p:stCondLst>
                                    <p:cond delay="0"/>
                                  </p:stCondLst>
                                  <p:childTnLst>
                                    <p:animEffect transition="out" filter="fade">
                                      <p:cBhvr>
                                        <p:cTn id="91" dur="500"/>
                                        <p:tgtEl>
                                          <p:spTgt spid="11">
                                            <p:txEl>
                                              <p:pRg st="6" end="6"/>
                                            </p:txEl>
                                          </p:spTgt>
                                        </p:tgtEl>
                                      </p:cBhvr>
                                    </p:animEffect>
                                    <p:set>
                                      <p:cBhvr>
                                        <p:cTn id="92" dur="1" fill="hold">
                                          <p:stCondLst>
                                            <p:cond delay="499"/>
                                          </p:stCondLst>
                                        </p:cTn>
                                        <p:tgtEl>
                                          <p:spTgt spid="11">
                                            <p:txEl>
                                              <p:pRg st="6" end="6"/>
                                            </p:txEl>
                                          </p:spTgt>
                                        </p:tgtEl>
                                        <p:attrNameLst>
                                          <p:attrName>style.visibility</p:attrName>
                                        </p:attrNameLst>
                                      </p:cBhvr>
                                      <p:to>
                                        <p:strVal val="hidden"/>
                                      </p:to>
                                    </p:set>
                                  </p:childTnLst>
                                </p:cTn>
                              </p:par>
                            </p:childTnLst>
                          </p:cTn>
                        </p:par>
                        <p:par>
                          <p:cTn id="93" fill="hold">
                            <p:stCondLst>
                              <p:cond delay="500"/>
                            </p:stCondLst>
                            <p:childTnLst>
                              <p:par>
                                <p:cTn id="94" presetID="10" presetClass="entr" presetSubtype="0" fill="hold" nodeType="afterEffect">
                                  <p:stCondLst>
                                    <p:cond delay="0"/>
                                  </p:stCondLst>
                                  <p:childTnLst>
                                    <p:set>
                                      <p:cBhvr>
                                        <p:cTn id="95" dur="1" fill="hold">
                                          <p:stCondLst>
                                            <p:cond delay="0"/>
                                          </p:stCondLst>
                                        </p:cTn>
                                        <p:tgtEl>
                                          <p:spTgt spid="12">
                                            <p:txEl>
                                              <p:pRg st="0" end="0"/>
                                            </p:txEl>
                                          </p:spTgt>
                                        </p:tgtEl>
                                        <p:attrNameLst>
                                          <p:attrName>style.visibility</p:attrName>
                                        </p:attrNameLst>
                                      </p:cBhvr>
                                      <p:to>
                                        <p:strVal val="visible"/>
                                      </p:to>
                                    </p:set>
                                    <p:animEffect transition="in" filter="fade">
                                      <p:cBhvr>
                                        <p:cTn id="96" dur="500"/>
                                        <p:tgtEl>
                                          <p:spTgt spid="12">
                                            <p:txEl>
                                              <p:pRg st="0" end="0"/>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12">
                                            <p:txEl>
                                              <p:pRg st="1" end="1"/>
                                            </p:txEl>
                                          </p:spTgt>
                                        </p:tgtEl>
                                        <p:attrNameLst>
                                          <p:attrName>style.visibility</p:attrName>
                                        </p:attrNameLst>
                                      </p:cBhvr>
                                      <p:to>
                                        <p:strVal val="visible"/>
                                      </p:to>
                                    </p:set>
                                    <p:animEffect transition="in" filter="fade">
                                      <p:cBhvr>
                                        <p:cTn id="101" dur="500"/>
                                        <p:tgtEl>
                                          <p:spTgt spid="12">
                                            <p:txEl>
                                              <p:pRg st="1" end="1"/>
                                            </p:txEl>
                                          </p:spTgt>
                                        </p:tgtEl>
                                      </p:cBhvr>
                                    </p:animEffect>
                                  </p:childTnLst>
                                </p:cTn>
                              </p:par>
                            </p:childTnLst>
                          </p:cTn>
                        </p:par>
                        <p:par>
                          <p:cTn id="102" fill="hold">
                            <p:stCondLst>
                              <p:cond delay="500"/>
                            </p:stCondLst>
                            <p:childTnLst>
                              <p:par>
                                <p:cTn id="103" presetID="10" presetClass="entr" presetSubtype="0" fill="hold" nodeType="afterEffect">
                                  <p:stCondLst>
                                    <p:cond delay="0"/>
                                  </p:stCondLst>
                                  <p:childTnLst>
                                    <p:set>
                                      <p:cBhvr>
                                        <p:cTn id="104" dur="1" fill="hold">
                                          <p:stCondLst>
                                            <p:cond delay="0"/>
                                          </p:stCondLst>
                                        </p:cTn>
                                        <p:tgtEl>
                                          <p:spTgt spid="12">
                                            <p:txEl>
                                              <p:pRg st="2" end="2"/>
                                            </p:txEl>
                                          </p:spTgt>
                                        </p:tgtEl>
                                        <p:attrNameLst>
                                          <p:attrName>style.visibility</p:attrName>
                                        </p:attrNameLst>
                                      </p:cBhvr>
                                      <p:to>
                                        <p:strVal val="visible"/>
                                      </p:to>
                                    </p:set>
                                    <p:animEffect transition="in" filter="fade">
                                      <p:cBhvr>
                                        <p:cTn id="105" dur="500"/>
                                        <p:tgtEl>
                                          <p:spTgt spid="12">
                                            <p:txEl>
                                              <p:pRg st="2" end="2"/>
                                            </p:txEl>
                                          </p:spTgt>
                                        </p:tgtEl>
                                      </p:cBhvr>
                                    </p:animEffect>
                                  </p:childTnLst>
                                </p:cTn>
                              </p:par>
                            </p:childTnLst>
                          </p:cTn>
                        </p:par>
                        <p:par>
                          <p:cTn id="106" fill="hold">
                            <p:stCondLst>
                              <p:cond delay="1000"/>
                            </p:stCondLst>
                            <p:childTnLst>
                              <p:par>
                                <p:cTn id="107" presetID="10" presetClass="entr" presetSubtype="0" fill="hold" nodeType="afterEffect">
                                  <p:stCondLst>
                                    <p:cond delay="0"/>
                                  </p:stCondLst>
                                  <p:childTnLst>
                                    <p:set>
                                      <p:cBhvr>
                                        <p:cTn id="108" dur="1" fill="hold">
                                          <p:stCondLst>
                                            <p:cond delay="0"/>
                                          </p:stCondLst>
                                        </p:cTn>
                                        <p:tgtEl>
                                          <p:spTgt spid="12">
                                            <p:txEl>
                                              <p:pRg st="3" end="3"/>
                                            </p:txEl>
                                          </p:spTgt>
                                        </p:tgtEl>
                                        <p:attrNameLst>
                                          <p:attrName>style.visibility</p:attrName>
                                        </p:attrNameLst>
                                      </p:cBhvr>
                                      <p:to>
                                        <p:strVal val="visible"/>
                                      </p:to>
                                    </p:set>
                                    <p:animEffect transition="in" filter="fade">
                                      <p:cBhvr>
                                        <p:cTn id="109" dur="500"/>
                                        <p:tgtEl>
                                          <p:spTgt spid="12">
                                            <p:txEl>
                                              <p:pRg st="3" end="3"/>
                                            </p:txEl>
                                          </p:spTgt>
                                        </p:tgtEl>
                                      </p:cBhvr>
                                    </p:animEffect>
                                  </p:childTnLst>
                                </p:cTn>
                              </p:par>
                            </p:childTnLst>
                          </p:cTn>
                        </p:par>
                        <p:par>
                          <p:cTn id="110" fill="hold">
                            <p:stCondLst>
                              <p:cond delay="1500"/>
                            </p:stCondLst>
                            <p:childTnLst>
                              <p:par>
                                <p:cTn id="111" presetID="10" presetClass="entr" presetSubtype="0" fill="hold" nodeType="afterEffect">
                                  <p:stCondLst>
                                    <p:cond delay="0"/>
                                  </p:stCondLst>
                                  <p:childTnLst>
                                    <p:set>
                                      <p:cBhvr>
                                        <p:cTn id="112" dur="1" fill="hold">
                                          <p:stCondLst>
                                            <p:cond delay="0"/>
                                          </p:stCondLst>
                                        </p:cTn>
                                        <p:tgtEl>
                                          <p:spTgt spid="12">
                                            <p:txEl>
                                              <p:pRg st="4" end="4"/>
                                            </p:txEl>
                                          </p:spTgt>
                                        </p:tgtEl>
                                        <p:attrNameLst>
                                          <p:attrName>style.visibility</p:attrName>
                                        </p:attrNameLst>
                                      </p:cBhvr>
                                      <p:to>
                                        <p:strVal val="visible"/>
                                      </p:to>
                                    </p:set>
                                    <p:animEffect transition="in" filter="fade">
                                      <p:cBhvr>
                                        <p:cTn id="113"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P spid="10" grpId="0" build="allAtOnce"/>
      <p:bldP spid="11" grpId="0" build="allAtOnce"/>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a:grpSpLocks/>
          </p:cNvGrpSpPr>
          <p:nvPr/>
        </p:nvGrpSpPr>
        <p:grpSpPr bwMode="auto">
          <a:xfrm>
            <a:off x="2243138" y="274638"/>
            <a:ext cx="8953500" cy="838200"/>
            <a:chOff x="5741291" y="483017"/>
            <a:chExt cx="12359700" cy="2127380"/>
          </a:xfrm>
        </p:grpSpPr>
        <p:sp>
          <p:nvSpPr>
            <p:cNvPr id="34823" name="TextBox 7"/>
            <p:cNvSpPr txBox="1">
              <a:spLocks noChangeArrowheads="1"/>
            </p:cNvSpPr>
            <p:nvPr/>
          </p:nvSpPr>
          <p:spPr bwMode="auto">
            <a:xfrm>
              <a:off x="5741291" y="483017"/>
              <a:ext cx="12359700" cy="1840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7805" tIns="18902" rIns="37805" bIns="18902">
              <a:spAutoFit/>
            </a:bodyPr>
            <a:lstStyle/>
            <a:p>
              <a:pPr algn="ctr" eaLnBrk="1">
                <a:lnSpc>
                  <a:spcPct val="93000"/>
                </a:lnSpc>
                <a:buClr>
                  <a:srgbClr val="000000"/>
                </a:buClr>
                <a:buSzPct val="100000"/>
                <a:buFont typeface="Times New Roman" panose="02020603050405020304" pitchFamily="18" charset="0"/>
                <a:buNone/>
              </a:pPr>
              <a:r>
                <a:rPr lang="en-US" altLang="en-US" sz="4800" b="1">
                  <a:solidFill>
                    <a:schemeClr val="tx2"/>
                  </a:solidFill>
                  <a:latin typeface="Lato Regular"/>
                  <a:ea typeface="Lato Regular"/>
                  <a:cs typeface="Lato Regular"/>
                </a:rPr>
                <a:t>Web/ Native/ Hybrid App</a:t>
              </a:r>
              <a:endParaRPr lang="id-ID" altLang="en-US" sz="4800" b="1">
                <a:solidFill>
                  <a:schemeClr val="tx2"/>
                </a:solidFill>
                <a:latin typeface="Lato Regular"/>
                <a:ea typeface="Lato Regular"/>
                <a:cs typeface="Lato Regular"/>
              </a:endParaRPr>
            </a:p>
          </p:txBody>
        </p:sp>
        <p:sp>
          <p:nvSpPr>
            <p:cNvPr id="9" name="Rectangle 8"/>
            <p:cNvSpPr/>
            <p:nvPr/>
          </p:nvSpPr>
          <p:spPr>
            <a:xfrm>
              <a:off x="10606279" y="2537873"/>
              <a:ext cx="2629723" cy="725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7770" tIns="18886" rIns="37770" bIns="18886" anchor="ctr"/>
            <a:lstStyle/>
            <a:p>
              <a:pPr algn="ctr" eaLnBrk="1">
                <a:lnSpc>
                  <a:spcPct val="93000"/>
                </a:lnSpc>
                <a:buClr>
                  <a:srgbClr val="000000"/>
                </a:buClr>
                <a:buSzPct val="100000"/>
                <a:buFont typeface="Times New Roman" panose="02020603050405020304" pitchFamily="18" charset="0"/>
                <a:buNone/>
                <a:defRPr/>
              </a:pPr>
              <a:endParaRPr lang="en-US">
                <a:solidFill>
                  <a:schemeClr val="accent2"/>
                </a:solidFill>
                <a:latin typeface="Open Sans Light"/>
              </a:endParaRPr>
            </a:p>
          </p:txBody>
        </p:sp>
      </p:grpSp>
      <p:pic>
        <p:nvPicPr>
          <p:cNvPr id="34820"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06288" y="6294438"/>
            <a:ext cx="9921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quarter" idx="10"/>
          </p:nvPr>
        </p:nvSpPr>
        <p:spPr/>
        <p:txBody>
          <a:bodyPr/>
          <a:lstStyle/>
          <a:p>
            <a:pPr>
              <a:defRPr/>
            </a:pPr>
            <a:fld id="{450ECD45-53F2-42F9-A7B6-F58AF08524DF}" type="datetime1">
              <a:rPr lang="en-US"/>
              <a:pPr>
                <a:defRPr/>
              </a:pPr>
              <a:t>15/07/2018</a:t>
            </a:fld>
            <a:endParaRPr lang="vi-VN"/>
          </a:p>
        </p:txBody>
      </p:sp>
      <p:sp>
        <p:nvSpPr>
          <p:cNvPr id="34822"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smtClean="0"/>
              <a:t>Đại học Nha Trang - Khoa Công nghệ Thông tin</a:t>
            </a:r>
          </a:p>
        </p:txBody>
      </p:sp>
      <p:sp>
        <p:nvSpPr>
          <p:cNvPr id="8" name="TextBox 7"/>
          <p:cNvSpPr txBox="1">
            <a:spLocks noChangeArrowheads="1"/>
          </p:cNvSpPr>
          <p:nvPr/>
        </p:nvSpPr>
        <p:spPr bwMode="auto">
          <a:xfrm>
            <a:off x="623888" y="1514475"/>
            <a:ext cx="12268200" cy="443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810" tIns="50405" rIns="158755" bIns="39689"/>
          <a:lstStyle>
            <a:lvl1pPr marL="558800" indent="-557213">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1pPr>
            <a:lvl2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2pPr>
            <a:lvl3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3pPr>
            <a:lvl4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4pPr>
            <a:lvl5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5pPr>
            <a:lvl6pPr marL="25146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6pPr>
            <a:lvl7pPr marL="29718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7pPr>
            <a:lvl8pPr marL="34290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8pPr>
            <a:lvl9pPr marL="38862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9pPr>
          </a:lstStyle>
          <a:p>
            <a:pPr algn="just" eaLnBrk="1">
              <a:lnSpc>
                <a:spcPct val="150000"/>
              </a:lnSpc>
              <a:buClr>
                <a:srgbClr val="000000"/>
              </a:buClr>
              <a:buSzPct val="45000"/>
              <a:buFont typeface="Wingdings" panose="05000000000000000000" pitchFamily="2" charset="2"/>
              <a:buChar char=""/>
              <a:defRPr/>
            </a:pPr>
            <a:r>
              <a:rPr lang="en-US" altLang="en-US" sz="2800" smtClean="0">
                <a:solidFill>
                  <a:schemeClr val="tx1"/>
                </a:solidFill>
              </a:rPr>
              <a:t>Web App: </a:t>
            </a:r>
            <a:r>
              <a:rPr lang="vi-VN" sz="2800">
                <a:solidFill>
                  <a:schemeClr val="tx1"/>
                </a:solidFill>
              </a:rPr>
              <a:t>Là ứng dụng chạy trên nền tảng web. Ứng dụng này sẽ chạy trên trình duyệt của thiết </a:t>
            </a:r>
            <a:r>
              <a:rPr lang="vi-VN" sz="2800" smtClean="0">
                <a:solidFill>
                  <a:schemeClr val="tx1"/>
                </a:solidFill>
              </a:rPr>
              <a:t>bị</a:t>
            </a:r>
            <a:r>
              <a:rPr lang="en-US" sz="2800" smtClean="0">
                <a:solidFill>
                  <a:schemeClr val="tx1"/>
                </a:solidFill>
              </a:rPr>
              <a:t>.</a:t>
            </a:r>
          </a:p>
          <a:p>
            <a:pPr algn="just" eaLnBrk="1">
              <a:lnSpc>
                <a:spcPct val="150000"/>
              </a:lnSpc>
              <a:buClr>
                <a:srgbClr val="000000"/>
              </a:buClr>
              <a:buSzPct val="45000"/>
              <a:buFont typeface="Wingdings" panose="05000000000000000000" pitchFamily="2" charset="2"/>
              <a:buChar char=""/>
              <a:defRPr/>
            </a:pPr>
            <a:r>
              <a:rPr lang="en-US" altLang="en-US" sz="2800" smtClean="0">
                <a:solidFill>
                  <a:schemeClr val="tx1"/>
                </a:solidFill>
              </a:rPr>
              <a:t>Native App: </a:t>
            </a:r>
            <a:r>
              <a:rPr lang="vi-VN" sz="2800">
                <a:solidFill>
                  <a:schemeClr val="tx1"/>
                </a:solidFill>
              </a:rPr>
              <a:t>Là ứng dụng được phát triển trực tiếp bằng ngôn ngữ của hệ điều hành đó cung cấp</a:t>
            </a:r>
            <a:r>
              <a:rPr lang="vi-VN" sz="2800" smtClean="0">
                <a:solidFill>
                  <a:schemeClr val="tx1"/>
                </a:solidFill>
              </a:rPr>
              <a:t>.</a:t>
            </a:r>
            <a:endParaRPr lang="en-US" sz="2800" smtClean="0">
              <a:solidFill>
                <a:schemeClr val="tx1"/>
              </a:solidFill>
            </a:endParaRPr>
          </a:p>
          <a:p>
            <a:pPr algn="just" eaLnBrk="1">
              <a:lnSpc>
                <a:spcPct val="150000"/>
              </a:lnSpc>
              <a:buClr>
                <a:srgbClr val="000000"/>
              </a:buClr>
              <a:buSzPct val="45000"/>
              <a:buFont typeface="Wingdings" panose="05000000000000000000" pitchFamily="2" charset="2"/>
              <a:buChar char=""/>
              <a:defRPr/>
            </a:pPr>
            <a:r>
              <a:rPr lang="en-US" altLang="en-US" sz="2800" smtClean="0">
                <a:solidFill>
                  <a:schemeClr val="tx1"/>
                </a:solidFill>
              </a:rPr>
              <a:t>Hybrid App: </a:t>
            </a:r>
            <a:r>
              <a:rPr lang="vi-VN" sz="2800">
                <a:solidFill>
                  <a:schemeClr val="tx1"/>
                </a:solidFill>
              </a:rPr>
              <a:t>Là </a:t>
            </a:r>
            <a:r>
              <a:rPr lang="en-US" sz="2800" smtClean="0">
                <a:solidFill>
                  <a:schemeClr val="tx1"/>
                </a:solidFill>
              </a:rPr>
              <a:t>ứng dụng </a:t>
            </a:r>
            <a:r>
              <a:rPr lang="vi-VN" sz="2800" smtClean="0">
                <a:solidFill>
                  <a:schemeClr val="tx1"/>
                </a:solidFill>
              </a:rPr>
              <a:t>di </a:t>
            </a:r>
            <a:r>
              <a:rPr lang="vi-VN" sz="2800">
                <a:solidFill>
                  <a:schemeClr val="tx1"/>
                </a:solidFill>
              </a:rPr>
              <a:t>động được viết dựa trên nền tảng </a:t>
            </a:r>
            <a:r>
              <a:rPr lang="vi-VN" sz="2800" smtClean="0">
                <a:solidFill>
                  <a:schemeClr val="tx1"/>
                </a:solidFill>
              </a:rPr>
              <a:t>web</a:t>
            </a:r>
            <a:r>
              <a:rPr lang="en-US" sz="2800" smtClean="0">
                <a:solidFill>
                  <a:schemeClr val="tx1"/>
                </a:solidFill>
              </a:rPr>
              <a:t>,</a:t>
            </a:r>
            <a:r>
              <a:rPr lang="vi-VN" sz="2800" smtClean="0">
                <a:solidFill>
                  <a:schemeClr val="tx1"/>
                </a:solidFill>
              </a:rPr>
              <a:t>bản </a:t>
            </a:r>
            <a:r>
              <a:rPr lang="vi-VN" sz="2800">
                <a:solidFill>
                  <a:schemeClr val="tx1"/>
                </a:solidFill>
              </a:rPr>
              <a:t>chất hoàn toàn là ứng dụng web nhưng có thêm được các tính năng thao tác phần hệ điều hành như tập tin, truy cập máy ảnh, </a:t>
            </a:r>
            <a:r>
              <a:rPr lang="vi-VN" sz="2800" smtClean="0">
                <a:solidFill>
                  <a:schemeClr val="tx1"/>
                </a:solidFill>
              </a:rPr>
              <a:t>GPS</a:t>
            </a:r>
            <a:r>
              <a:rPr lang="en-US" sz="2800" smtClean="0">
                <a:solidFill>
                  <a:schemeClr val="tx1"/>
                </a:solidFill>
              </a:rPr>
              <a:t>,…</a:t>
            </a:r>
            <a:endParaRPr lang="en-US" altLang="en-US" sz="2800" smtClean="0">
              <a:solidFill>
                <a:schemeClr val="tx1"/>
              </a:solidFill>
            </a:endParaRPr>
          </a:p>
        </p:txBody>
      </p:sp>
      <p:pic>
        <p:nvPicPr>
          <p:cNvPr id="7170" name="Picture 2" descr="Káº¿t quáº£ hÃ¬nh áº£nh cho web app native app hybrid ap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4587" y="1639397"/>
            <a:ext cx="8610600" cy="4093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1307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Effect transition="in" filter="fade">
                                      <p:cBhvr>
                                        <p:cTn id="19" dur="500"/>
                                        <p:tgtEl>
                                          <p:spTgt spid="8">
                                            <p:txEl>
                                              <p:pRg st="1" end="1"/>
                                            </p:txEl>
                                          </p:spTgt>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animEffect transition="in" filter="fade">
                                      <p:cBhvr>
                                        <p:cTn id="23" dur="500"/>
                                        <p:tgtEl>
                                          <p:spTgt spid="8">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8">
                                            <p:txEl>
                                              <p:pRg st="0" end="0"/>
                                            </p:txEl>
                                          </p:spTgt>
                                        </p:tgtEl>
                                      </p:cBhvr>
                                    </p:animEffect>
                                    <p:set>
                                      <p:cBhvr>
                                        <p:cTn id="28" dur="1" fill="hold">
                                          <p:stCondLst>
                                            <p:cond delay="499"/>
                                          </p:stCondLst>
                                        </p:cTn>
                                        <p:tgtEl>
                                          <p:spTgt spid="8">
                                            <p:txEl>
                                              <p:pRg st="0" end="0"/>
                                            </p:txEl>
                                          </p:spTgt>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8">
                                            <p:txEl>
                                              <p:pRg st="1" end="1"/>
                                            </p:txEl>
                                          </p:spTgt>
                                        </p:tgtEl>
                                      </p:cBhvr>
                                    </p:animEffect>
                                    <p:set>
                                      <p:cBhvr>
                                        <p:cTn id="31" dur="1" fill="hold">
                                          <p:stCondLst>
                                            <p:cond delay="499"/>
                                          </p:stCondLst>
                                        </p:cTn>
                                        <p:tgtEl>
                                          <p:spTgt spid="8">
                                            <p:txEl>
                                              <p:pRg st="1" end="1"/>
                                            </p:txEl>
                                          </p:spTgt>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8">
                                            <p:txEl>
                                              <p:pRg st="2" end="2"/>
                                            </p:txEl>
                                          </p:spTgt>
                                        </p:tgtEl>
                                      </p:cBhvr>
                                    </p:animEffect>
                                    <p:set>
                                      <p:cBhvr>
                                        <p:cTn id="34" dur="1" fill="hold">
                                          <p:stCondLst>
                                            <p:cond delay="499"/>
                                          </p:stCondLst>
                                        </p:cTn>
                                        <p:tgtEl>
                                          <p:spTgt spid="8">
                                            <p:txEl>
                                              <p:pRg st="2" end="2"/>
                                            </p:txEl>
                                          </p:spTgt>
                                        </p:tgtEl>
                                        <p:attrNameLst>
                                          <p:attrName>style.visibility</p:attrName>
                                        </p:attrNameLst>
                                      </p:cBhvr>
                                      <p:to>
                                        <p:strVal val="hidden"/>
                                      </p:to>
                                    </p:set>
                                  </p:childTnLst>
                                </p:cTn>
                              </p:par>
                            </p:childTnLst>
                          </p:cTn>
                        </p:par>
                        <p:par>
                          <p:cTn id="35" fill="hold">
                            <p:stCondLst>
                              <p:cond delay="500"/>
                            </p:stCondLst>
                            <p:childTnLst>
                              <p:par>
                                <p:cTn id="36" presetID="16" presetClass="entr" presetSubtype="21" fill="hold" nodeType="afterEffect">
                                  <p:stCondLst>
                                    <p:cond delay="0"/>
                                  </p:stCondLst>
                                  <p:childTnLst>
                                    <p:set>
                                      <p:cBhvr>
                                        <p:cTn id="37" dur="1" fill="hold">
                                          <p:stCondLst>
                                            <p:cond delay="0"/>
                                          </p:stCondLst>
                                        </p:cTn>
                                        <p:tgtEl>
                                          <p:spTgt spid="7170"/>
                                        </p:tgtEl>
                                        <p:attrNameLst>
                                          <p:attrName>style.visibility</p:attrName>
                                        </p:attrNameLst>
                                      </p:cBhvr>
                                      <p:to>
                                        <p:strVal val="visible"/>
                                      </p:to>
                                    </p:set>
                                    <p:animEffect transition="in" filter="barn(inVertical)">
                                      <p:cBhvr>
                                        <p:cTn id="38"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allAtOnce"/>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623888" y="1514475"/>
            <a:ext cx="12268200" cy="443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810" tIns="50405" rIns="158755" bIns="39689"/>
          <a:lstStyle>
            <a:lvl1pPr marL="558800" indent="-557213">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1pPr>
            <a:lvl2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2pPr>
            <a:lvl3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3pPr>
            <a:lvl4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4pPr>
            <a:lvl5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5pPr>
            <a:lvl6pPr marL="25146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6pPr>
            <a:lvl7pPr marL="29718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7pPr>
            <a:lvl8pPr marL="34290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8pPr>
            <a:lvl9pPr marL="38862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9pPr>
          </a:lstStyle>
          <a:p>
            <a:pPr algn="just" eaLnBrk="1">
              <a:lnSpc>
                <a:spcPct val="150000"/>
              </a:lnSpc>
              <a:buClr>
                <a:srgbClr val="000000"/>
              </a:buClr>
              <a:buSzPct val="45000"/>
              <a:buFont typeface="Wingdings" panose="05000000000000000000" pitchFamily="2" charset="2"/>
              <a:buChar char=""/>
              <a:defRPr/>
            </a:pPr>
            <a:r>
              <a:rPr lang="en-US" sz="2800" i="1" smtClean="0">
                <a:solidFill>
                  <a:schemeClr val="tx1"/>
                </a:solidFill>
              </a:rPr>
              <a:t>Node.js </a:t>
            </a:r>
            <a:r>
              <a:rPr lang="en-US" sz="2800">
                <a:solidFill>
                  <a:schemeClr val="tx1"/>
                </a:solidFill>
              </a:rPr>
              <a:t>l</a:t>
            </a:r>
            <a:r>
              <a:rPr lang="vi-VN" sz="2800">
                <a:solidFill>
                  <a:schemeClr val="tx1"/>
                </a:solidFill>
              </a:rPr>
              <a:t>à một mã nguồn được xây dựng dựa trên nền tảng Javascript V8 Engine. Nodejs sử dụng rộng bởi hàng ngàn lập trình viên trên toàn thế giới. NodeJS có thể chạy trên nhiều nền tảng hệ điều hành khác nhau từ Windows cho tới Linux, MacOs nên đó cũng là một lợi thế. NodeJS cung cấp các thư viện phong phú ở dạng Javascript Module khác nhau giúp đơn giản hóa việc lập trình và giảm thời gian ở mức thấp nhất.</a:t>
            </a:r>
            <a:endParaRPr lang="en-US" sz="2800">
              <a:solidFill>
                <a:schemeClr val="tx1"/>
              </a:solidFill>
            </a:endParaRPr>
          </a:p>
          <a:p>
            <a:pPr algn="just" eaLnBrk="1">
              <a:lnSpc>
                <a:spcPct val="150000"/>
              </a:lnSpc>
              <a:buClr>
                <a:srgbClr val="000000"/>
              </a:buClr>
              <a:buSzPct val="45000"/>
              <a:buFont typeface="Wingdings" panose="05000000000000000000" pitchFamily="2" charset="2"/>
              <a:buChar char=""/>
              <a:defRPr/>
            </a:pPr>
            <a:endParaRPr lang="en-US" altLang="en-US" sz="2800" smtClean="0">
              <a:solidFill>
                <a:schemeClr val="tx1"/>
              </a:solidFill>
            </a:endParaRPr>
          </a:p>
        </p:txBody>
      </p:sp>
      <p:grpSp>
        <p:nvGrpSpPr>
          <p:cNvPr id="7" name="Group 6"/>
          <p:cNvGrpSpPr>
            <a:grpSpLocks/>
          </p:cNvGrpSpPr>
          <p:nvPr/>
        </p:nvGrpSpPr>
        <p:grpSpPr bwMode="auto">
          <a:xfrm>
            <a:off x="2243138" y="274638"/>
            <a:ext cx="8953500" cy="838200"/>
            <a:chOff x="5741291" y="483017"/>
            <a:chExt cx="12359700" cy="2127380"/>
          </a:xfrm>
        </p:grpSpPr>
        <p:sp>
          <p:nvSpPr>
            <p:cNvPr id="36871" name="TextBox 7"/>
            <p:cNvSpPr txBox="1">
              <a:spLocks noChangeArrowheads="1"/>
            </p:cNvSpPr>
            <p:nvPr/>
          </p:nvSpPr>
          <p:spPr bwMode="auto">
            <a:xfrm>
              <a:off x="5741291" y="483017"/>
              <a:ext cx="12359700" cy="1840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7805" tIns="18902" rIns="37805" bIns="18902">
              <a:spAutoFit/>
            </a:bodyPr>
            <a:lstStyle/>
            <a:p>
              <a:pPr algn="ctr" eaLnBrk="1">
                <a:lnSpc>
                  <a:spcPct val="93000"/>
                </a:lnSpc>
                <a:buClr>
                  <a:srgbClr val="000000"/>
                </a:buClr>
                <a:buSzPct val="100000"/>
                <a:buFont typeface="Times New Roman" panose="02020603050405020304" pitchFamily="18" charset="0"/>
                <a:buNone/>
              </a:pPr>
              <a:r>
                <a:rPr lang="en-US" altLang="en-US" sz="4800" b="1" smtClean="0">
                  <a:solidFill>
                    <a:schemeClr val="tx2"/>
                  </a:solidFill>
                  <a:latin typeface="Lato Regular"/>
                  <a:ea typeface="Lato Regular"/>
                  <a:cs typeface="Lato Regular"/>
                </a:rPr>
                <a:t>Node.JS</a:t>
              </a:r>
              <a:endParaRPr lang="id-ID" altLang="en-US" sz="4800" b="1">
                <a:solidFill>
                  <a:schemeClr val="tx2"/>
                </a:solidFill>
                <a:latin typeface="Lato Regular"/>
                <a:ea typeface="Lato Regular"/>
                <a:cs typeface="Lato Regular"/>
              </a:endParaRPr>
            </a:p>
          </p:txBody>
        </p:sp>
        <p:sp>
          <p:nvSpPr>
            <p:cNvPr id="9" name="Rectangle 8"/>
            <p:cNvSpPr/>
            <p:nvPr/>
          </p:nvSpPr>
          <p:spPr>
            <a:xfrm>
              <a:off x="10606279" y="2537873"/>
              <a:ext cx="2629723" cy="725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7770" tIns="18886" rIns="37770" bIns="18886" anchor="ctr"/>
            <a:lstStyle/>
            <a:p>
              <a:pPr algn="ctr" eaLnBrk="1">
                <a:lnSpc>
                  <a:spcPct val="93000"/>
                </a:lnSpc>
                <a:buClr>
                  <a:srgbClr val="000000"/>
                </a:buClr>
                <a:buSzPct val="100000"/>
                <a:buFont typeface="Times New Roman" panose="02020603050405020304" pitchFamily="18" charset="0"/>
                <a:buNone/>
                <a:defRPr/>
              </a:pPr>
              <a:endParaRPr lang="en-US">
                <a:solidFill>
                  <a:schemeClr val="accent2"/>
                </a:solidFill>
                <a:latin typeface="Open Sans Light"/>
              </a:endParaRPr>
            </a:p>
          </p:txBody>
        </p:sp>
      </p:grpSp>
      <p:pic>
        <p:nvPicPr>
          <p:cNvPr id="36868"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06288" y="6294438"/>
            <a:ext cx="9921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quarter" idx="10"/>
          </p:nvPr>
        </p:nvSpPr>
        <p:spPr/>
        <p:txBody>
          <a:bodyPr/>
          <a:lstStyle/>
          <a:p>
            <a:pPr>
              <a:defRPr/>
            </a:pPr>
            <a:fld id="{450ECD45-53F2-42F9-A7B6-F58AF08524DF}" type="datetime1">
              <a:rPr lang="en-US"/>
              <a:pPr>
                <a:defRPr/>
              </a:pPr>
              <a:t>15/07/2018</a:t>
            </a:fld>
            <a:endParaRPr lang="vi-VN"/>
          </a:p>
        </p:txBody>
      </p:sp>
      <p:sp>
        <p:nvSpPr>
          <p:cNvPr id="36870"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smtClean="0"/>
              <a:t>Đại học Nha Trang - Khoa Công nghệ Thông tin</a:t>
            </a:r>
          </a:p>
        </p:txBody>
      </p:sp>
      <p:pic>
        <p:nvPicPr>
          <p:cNvPr id="8194" name="Picture 2" descr="Káº¿t quáº£ hÃ¬nh áº£nh cho nodej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35787" y="46191"/>
            <a:ext cx="2400464" cy="1468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11553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6" presetClass="entr" presetSubtype="21" fill="hold" nodeType="afterEffect">
                                  <p:stCondLst>
                                    <p:cond delay="0"/>
                                  </p:stCondLst>
                                  <p:childTnLst>
                                    <p:set>
                                      <p:cBhvr>
                                        <p:cTn id="13" dur="1" fill="hold">
                                          <p:stCondLst>
                                            <p:cond delay="0"/>
                                          </p:stCondLst>
                                        </p:cTn>
                                        <p:tgtEl>
                                          <p:spTgt spid="8194"/>
                                        </p:tgtEl>
                                        <p:attrNameLst>
                                          <p:attrName>style.visibility</p:attrName>
                                        </p:attrNameLst>
                                      </p:cBhvr>
                                      <p:to>
                                        <p:strVal val="visible"/>
                                      </p:to>
                                    </p:set>
                                    <p:animEffect transition="in" filter="barn(inVertical)">
                                      <p:cBhvr>
                                        <p:cTn id="14" dur="500"/>
                                        <p:tgtEl>
                                          <p:spTgt spid="8194"/>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623888" y="1514475"/>
            <a:ext cx="12268200" cy="443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810" tIns="50405" rIns="158755" bIns="39689"/>
          <a:lstStyle>
            <a:lvl1pPr marL="558800" indent="-557213">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1pPr>
            <a:lvl2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2pPr>
            <a:lvl3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3pPr>
            <a:lvl4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4pPr>
            <a:lvl5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5pPr>
            <a:lvl6pPr marL="25146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6pPr>
            <a:lvl7pPr marL="29718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7pPr>
            <a:lvl8pPr marL="34290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8pPr>
            <a:lvl9pPr marL="38862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9pPr>
          </a:lstStyle>
          <a:p>
            <a:pPr algn="just" eaLnBrk="1">
              <a:lnSpc>
                <a:spcPct val="150000"/>
              </a:lnSpc>
              <a:buClr>
                <a:srgbClr val="000000"/>
              </a:buClr>
              <a:buSzPct val="45000"/>
              <a:buFont typeface="Wingdings" panose="05000000000000000000" pitchFamily="2" charset="2"/>
              <a:buChar char=""/>
              <a:defRPr/>
            </a:pPr>
            <a:r>
              <a:rPr lang="vi-VN" sz="2800" i="1" smtClean="0">
                <a:solidFill>
                  <a:schemeClr val="tx1"/>
                </a:solidFill>
              </a:rPr>
              <a:t>React </a:t>
            </a:r>
            <a:r>
              <a:rPr lang="vi-VN" sz="2800" i="1">
                <a:solidFill>
                  <a:schemeClr val="tx1"/>
                </a:solidFill>
              </a:rPr>
              <a:t>Native </a:t>
            </a:r>
            <a:r>
              <a:rPr lang="en-US" sz="2800">
                <a:solidFill>
                  <a:schemeClr val="tx1"/>
                </a:solidFill>
              </a:rPr>
              <a:t>l</a:t>
            </a:r>
            <a:r>
              <a:rPr lang="vi-VN" sz="2800">
                <a:solidFill>
                  <a:schemeClr val="tx1"/>
                </a:solidFill>
              </a:rPr>
              <a:t>à framework do Facebook phát hành giúp cho lập trình viên web cũng có thể viết ứng dụng native để khắc phục các điểm yếu của ứng dụng web và hybrid. </a:t>
            </a:r>
            <a:endParaRPr lang="en-US" sz="2800" smtClean="0">
              <a:solidFill>
                <a:schemeClr val="tx1"/>
              </a:solidFill>
            </a:endParaRPr>
          </a:p>
          <a:p>
            <a:pPr algn="just" eaLnBrk="1">
              <a:lnSpc>
                <a:spcPct val="150000"/>
              </a:lnSpc>
              <a:buClr>
                <a:srgbClr val="000000"/>
              </a:buClr>
              <a:buSzPct val="45000"/>
              <a:buFont typeface="Wingdings" panose="05000000000000000000" pitchFamily="2" charset="2"/>
              <a:buChar char=""/>
              <a:defRPr/>
            </a:pPr>
            <a:r>
              <a:rPr lang="vi-VN" sz="2800" i="1" smtClean="0">
                <a:solidFill>
                  <a:schemeClr val="tx1"/>
                </a:solidFill>
              </a:rPr>
              <a:t>Sử </a:t>
            </a:r>
            <a:r>
              <a:rPr lang="vi-VN" sz="2800" i="1">
                <a:solidFill>
                  <a:schemeClr val="tx1"/>
                </a:solidFill>
              </a:rPr>
              <a:t>dụng React Native có thể xây dựng được cả ứng dụng iOS và Android </a:t>
            </a:r>
            <a:r>
              <a:rPr lang="vi-VN" sz="2800" b="1" i="1">
                <a:solidFill>
                  <a:schemeClr val="tx1"/>
                </a:solidFill>
              </a:rPr>
              <a:t>chỉ cần </a:t>
            </a:r>
            <a:r>
              <a:rPr lang="en-US" sz="2800" b="1" i="1">
                <a:solidFill>
                  <a:schemeClr val="tx1"/>
                </a:solidFill>
              </a:rPr>
              <a:t>một</a:t>
            </a:r>
            <a:r>
              <a:rPr lang="vi-VN" sz="2800" b="1" i="1">
                <a:solidFill>
                  <a:schemeClr val="tx1"/>
                </a:solidFill>
              </a:rPr>
              <a:t> ngôn ngữ JavaScript duy nhất.</a:t>
            </a:r>
            <a:endParaRPr lang="en-US" sz="2800" b="1">
              <a:solidFill>
                <a:schemeClr val="tx1"/>
              </a:solidFill>
            </a:endParaRPr>
          </a:p>
          <a:p>
            <a:pPr algn="just" eaLnBrk="1">
              <a:lnSpc>
                <a:spcPct val="150000"/>
              </a:lnSpc>
              <a:buClr>
                <a:srgbClr val="000000"/>
              </a:buClr>
              <a:buSzPct val="45000"/>
              <a:buFont typeface="Wingdings" panose="05000000000000000000" pitchFamily="2" charset="2"/>
              <a:buChar char=""/>
              <a:defRPr/>
            </a:pPr>
            <a:endParaRPr lang="en-US" altLang="en-US" sz="2800" smtClean="0">
              <a:solidFill>
                <a:schemeClr val="tx1"/>
              </a:solidFill>
            </a:endParaRPr>
          </a:p>
        </p:txBody>
      </p:sp>
      <p:grpSp>
        <p:nvGrpSpPr>
          <p:cNvPr id="7" name="Group 6"/>
          <p:cNvGrpSpPr>
            <a:grpSpLocks/>
          </p:cNvGrpSpPr>
          <p:nvPr/>
        </p:nvGrpSpPr>
        <p:grpSpPr bwMode="auto">
          <a:xfrm>
            <a:off x="2243138" y="274638"/>
            <a:ext cx="8953500" cy="838200"/>
            <a:chOff x="5741291" y="483017"/>
            <a:chExt cx="12359700" cy="2127380"/>
          </a:xfrm>
        </p:grpSpPr>
        <p:sp>
          <p:nvSpPr>
            <p:cNvPr id="36871" name="TextBox 7"/>
            <p:cNvSpPr txBox="1">
              <a:spLocks noChangeArrowheads="1"/>
            </p:cNvSpPr>
            <p:nvPr/>
          </p:nvSpPr>
          <p:spPr bwMode="auto">
            <a:xfrm>
              <a:off x="5741291" y="483017"/>
              <a:ext cx="12359700" cy="1840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7805" tIns="18902" rIns="37805" bIns="18902">
              <a:spAutoFit/>
            </a:bodyPr>
            <a:lstStyle/>
            <a:p>
              <a:pPr algn="ctr" eaLnBrk="1">
                <a:lnSpc>
                  <a:spcPct val="93000"/>
                </a:lnSpc>
                <a:buClr>
                  <a:srgbClr val="000000"/>
                </a:buClr>
                <a:buSzPct val="100000"/>
                <a:buFont typeface="Times New Roman" panose="02020603050405020304" pitchFamily="18" charset="0"/>
                <a:buNone/>
              </a:pPr>
              <a:r>
                <a:rPr lang="en-US" altLang="en-US" sz="4800" b="1">
                  <a:solidFill>
                    <a:schemeClr val="tx2"/>
                  </a:solidFill>
                  <a:latin typeface="Lato Regular"/>
                  <a:ea typeface="Lato Regular"/>
                  <a:cs typeface="Lato Regular"/>
                </a:rPr>
                <a:t>React Native Framework</a:t>
              </a:r>
              <a:endParaRPr lang="id-ID" altLang="en-US" sz="4800" b="1">
                <a:solidFill>
                  <a:schemeClr val="tx2"/>
                </a:solidFill>
                <a:latin typeface="Lato Regular"/>
                <a:ea typeface="Lato Regular"/>
                <a:cs typeface="Lato Regular"/>
              </a:endParaRPr>
            </a:p>
          </p:txBody>
        </p:sp>
        <p:sp>
          <p:nvSpPr>
            <p:cNvPr id="9" name="Rectangle 8"/>
            <p:cNvSpPr/>
            <p:nvPr/>
          </p:nvSpPr>
          <p:spPr>
            <a:xfrm>
              <a:off x="10606279" y="2537873"/>
              <a:ext cx="2629723" cy="725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7770" tIns="18886" rIns="37770" bIns="18886" anchor="ctr"/>
            <a:lstStyle/>
            <a:p>
              <a:pPr algn="ctr" eaLnBrk="1">
                <a:lnSpc>
                  <a:spcPct val="93000"/>
                </a:lnSpc>
                <a:buClr>
                  <a:srgbClr val="000000"/>
                </a:buClr>
                <a:buSzPct val="100000"/>
                <a:buFont typeface="Times New Roman" panose="02020603050405020304" pitchFamily="18" charset="0"/>
                <a:buNone/>
                <a:defRPr/>
              </a:pPr>
              <a:endParaRPr lang="en-US">
                <a:solidFill>
                  <a:schemeClr val="accent2"/>
                </a:solidFill>
                <a:latin typeface="Open Sans Light"/>
              </a:endParaRPr>
            </a:p>
          </p:txBody>
        </p:sp>
      </p:grpSp>
      <p:pic>
        <p:nvPicPr>
          <p:cNvPr id="36868"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06288" y="6294438"/>
            <a:ext cx="9921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quarter" idx="10"/>
          </p:nvPr>
        </p:nvSpPr>
        <p:spPr/>
        <p:txBody>
          <a:bodyPr/>
          <a:lstStyle/>
          <a:p>
            <a:pPr>
              <a:defRPr/>
            </a:pPr>
            <a:fld id="{450ECD45-53F2-42F9-A7B6-F58AF08524DF}" type="datetime1">
              <a:rPr lang="en-US"/>
              <a:pPr>
                <a:defRPr/>
              </a:pPr>
              <a:t>15/07/2018</a:t>
            </a:fld>
            <a:endParaRPr lang="vi-VN"/>
          </a:p>
        </p:txBody>
      </p:sp>
      <p:sp>
        <p:nvSpPr>
          <p:cNvPr id="36870"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smtClean="0"/>
              <a:t>Đại học Nha Trang - Khoa Công nghệ Thông tin</a:t>
            </a:r>
          </a:p>
        </p:txBody>
      </p:sp>
      <p:pic>
        <p:nvPicPr>
          <p:cNvPr id="9218" name="Picture 2" descr="Káº¿t quáº£ hÃ¬nh áº£nh cho react nati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7887" y="1502705"/>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98893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par>
                          <p:cTn id="11" fill="hold" nodeType="withGroup">
                            <p:stCondLst>
                              <p:cond delay="1000"/>
                            </p:stCondLst>
                            <p:childTnLst>
                              <p:par>
                                <p:cTn id="12" presetID="16" presetClass="entr" presetSubtype="21" fill="hold" nodeType="afterEffect">
                                  <p:stCondLst>
                                    <p:cond delay="0"/>
                                  </p:stCondLst>
                                  <p:childTnLst>
                                    <p:set>
                                      <p:cBhvr>
                                        <p:cTn id="13" dur="1" fill="hold">
                                          <p:stCondLst>
                                            <p:cond delay="0"/>
                                          </p:stCondLst>
                                        </p:cTn>
                                        <p:tgtEl>
                                          <p:spTgt spid="9218"/>
                                        </p:tgtEl>
                                        <p:attrNameLst>
                                          <p:attrName>style.visibility</p:attrName>
                                        </p:attrNameLst>
                                      </p:cBhvr>
                                      <p:to>
                                        <p:strVal val="visible"/>
                                      </p:to>
                                    </p:set>
                                    <p:animEffect transition="in" filter="barn(inVertical)">
                                      <p:cBhvr>
                                        <p:cTn id="14" dur="500"/>
                                        <p:tgtEl>
                                          <p:spTgt spid="9218"/>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nodeType="clickEffect">
                                  <p:stCondLst>
                                    <p:cond delay="0"/>
                                  </p:stCondLst>
                                  <p:childTnLst>
                                    <p:animEffect transition="out" filter="fade">
                                      <p:cBhvr>
                                        <p:cTn id="18" dur="1000"/>
                                        <p:tgtEl>
                                          <p:spTgt spid="9218"/>
                                        </p:tgtEl>
                                      </p:cBhvr>
                                    </p:animEffect>
                                    <p:anim calcmode="lin" valueType="num">
                                      <p:cBhvr>
                                        <p:cTn id="19" dur="1000"/>
                                        <p:tgtEl>
                                          <p:spTgt spid="9218"/>
                                        </p:tgtEl>
                                        <p:attrNameLst>
                                          <p:attrName>ppt_x</p:attrName>
                                        </p:attrNameLst>
                                      </p:cBhvr>
                                      <p:tavLst>
                                        <p:tav tm="0">
                                          <p:val>
                                            <p:strVal val="ppt_x"/>
                                          </p:val>
                                        </p:tav>
                                        <p:tav tm="100000">
                                          <p:val>
                                            <p:strVal val="ppt_x"/>
                                          </p:val>
                                        </p:tav>
                                      </p:tavLst>
                                    </p:anim>
                                    <p:anim calcmode="lin" valueType="num">
                                      <p:cBhvr>
                                        <p:cTn id="20" dur="1000"/>
                                        <p:tgtEl>
                                          <p:spTgt spid="9218"/>
                                        </p:tgtEl>
                                        <p:attrNameLst>
                                          <p:attrName>ppt_y</p:attrName>
                                        </p:attrNameLst>
                                      </p:cBhvr>
                                      <p:tavLst>
                                        <p:tav tm="0">
                                          <p:val>
                                            <p:strVal val="ppt_y"/>
                                          </p:val>
                                        </p:tav>
                                        <p:tav tm="100000">
                                          <p:val>
                                            <p:strVal val="ppt_y+.1"/>
                                          </p:val>
                                        </p:tav>
                                      </p:tavLst>
                                    </p:anim>
                                    <p:set>
                                      <p:cBhvr>
                                        <p:cTn id="21" dur="1" fill="hold">
                                          <p:stCondLst>
                                            <p:cond delay="999"/>
                                          </p:stCondLst>
                                        </p:cTn>
                                        <p:tgtEl>
                                          <p:spTgt spid="9218"/>
                                        </p:tgtEl>
                                        <p:attrNameLst>
                                          <p:attrName>style.visibility</p:attrName>
                                        </p:attrNameLst>
                                      </p:cBhvr>
                                      <p:to>
                                        <p:strVal val="hidden"/>
                                      </p:to>
                                    </p:se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Effect transition="in" filter="fade">
                                      <p:cBhvr>
                                        <p:cTn id="25" dur="500"/>
                                        <p:tgtEl>
                                          <p:spTgt spid="6">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xEl>
                                              <p:pRg st="1" end="1"/>
                                            </p:txEl>
                                          </p:spTgt>
                                        </p:tgtEl>
                                        <p:attrNameLst>
                                          <p:attrName>style.visibility</p:attrName>
                                        </p:attrNameLst>
                                      </p:cBhvr>
                                      <p:to>
                                        <p:strVal val="visible"/>
                                      </p:to>
                                    </p:set>
                                    <p:animEffect transition="in" filter="fade">
                                      <p:cBhvr>
                                        <p:cTn id="30"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623888" y="1112837"/>
            <a:ext cx="12268200" cy="443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810" tIns="50405" rIns="158755" bIns="39689"/>
          <a:lstStyle>
            <a:lvl1pPr marL="558800" indent="-557213">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1pPr>
            <a:lvl2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2pPr>
            <a:lvl3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3pPr>
            <a:lvl4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4pPr>
            <a:lvl5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5pPr>
            <a:lvl6pPr marL="25146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6pPr>
            <a:lvl7pPr marL="29718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7pPr>
            <a:lvl8pPr marL="34290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8pPr>
            <a:lvl9pPr marL="38862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9pPr>
          </a:lstStyle>
          <a:p>
            <a:pPr algn="just" eaLnBrk="1">
              <a:lnSpc>
                <a:spcPct val="150000"/>
              </a:lnSpc>
              <a:buClr>
                <a:srgbClr val="000000"/>
              </a:buClr>
              <a:buSzPct val="45000"/>
              <a:buFont typeface="Wingdings" panose="05000000000000000000" pitchFamily="2" charset="2"/>
              <a:buChar char=""/>
              <a:defRPr/>
            </a:pPr>
            <a:r>
              <a:rPr lang="en-US" sz="2800" smtClean="0">
                <a:solidFill>
                  <a:schemeClr val="tx1"/>
                </a:solidFill>
              </a:rPr>
              <a:t>“</a:t>
            </a:r>
            <a:r>
              <a:rPr lang="en-US" sz="2800">
                <a:solidFill>
                  <a:schemeClr val="tx1"/>
                </a:solidFill>
              </a:rPr>
              <a:t>Học một lần, viết ở bất cứ </a:t>
            </a:r>
            <a:r>
              <a:rPr lang="en-US" sz="2800" smtClean="0">
                <a:solidFill>
                  <a:schemeClr val="tx1"/>
                </a:solidFill>
              </a:rPr>
              <a:t>đâu”: Mục </a:t>
            </a:r>
            <a:r>
              <a:rPr lang="en-US" sz="2800">
                <a:solidFill>
                  <a:schemeClr val="tx1"/>
                </a:solidFill>
              </a:rPr>
              <a:t>tiêu của Facebook là “có thể phát triển một thư viện và công nghệ nhất quán cho phép </a:t>
            </a:r>
            <a:r>
              <a:rPr lang="en-US" sz="2800" smtClean="0">
                <a:solidFill>
                  <a:schemeClr val="tx1"/>
                </a:solidFill>
              </a:rPr>
              <a:t>các lập </a:t>
            </a:r>
            <a:r>
              <a:rPr lang="en-US" sz="2800">
                <a:solidFill>
                  <a:schemeClr val="tx1"/>
                </a:solidFill>
              </a:rPr>
              <a:t>trình viên xây dựng các ứng dụng bằng cách sử dụng cùng một bộ nguyên tắc trên bất kỳ nền tảng nào </a:t>
            </a:r>
            <a:r>
              <a:rPr lang="en-US" sz="2800" smtClean="0">
                <a:solidFill>
                  <a:schemeClr val="tx1"/>
                </a:solidFill>
              </a:rPr>
              <a:t>họ muốn”.</a:t>
            </a:r>
          </a:p>
          <a:p>
            <a:pPr algn="just" eaLnBrk="1">
              <a:lnSpc>
                <a:spcPct val="150000"/>
              </a:lnSpc>
              <a:buClr>
                <a:srgbClr val="000000"/>
              </a:buClr>
              <a:buSzPct val="45000"/>
              <a:buFont typeface="Wingdings" panose="05000000000000000000" pitchFamily="2" charset="2"/>
              <a:buChar char=""/>
              <a:defRPr/>
            </a:pPr>
            <a:r>
              <a:rPr lang="en-US" sz="2800">
                <a:solidFill>
                  <a:schemeClr val="tx1"/>
                </a:solidFill>
              </a:rPr>
              <a:t>Điều mà React Native mang lại chính là nếu </a:t>
            </a:r>
            <a:r>
              <a:rPr lang="en-US" sz="2800" smtClean="0">
                <a:solidFill>
                  <a:schemeClr val="tx1"/>
                </a:solidFill>
              </a:rPr>
              <a:t>lập trình viên hiểu </a:t>
            </a:r>
            <a:r>
              <a:rPr lang="en-US" sz="2800">
                <a:solidFill>
                  <a:schemeClr val="tx1"/>
                </a:solidFill>
              </a:rPr>
              <a:t>cách xây dựng một ứng dụng trên IOS thì bạn sẽ biết cách xây dựng một ứng dụng trên </a:t>
            </a:r>
            <a:r>
              <a:rPr lang="en-US" sz="2800" smtClean="0">
                <a:solidFill>
                  <a:schemeClr val="tx1"/>
                </a:solidFill>
              </a:rPr>
              <a:t>Android.</a:t>
            </a:r>
            <a:endParaRPr lang="en-US" altLang="en-US" sz="2800" smtClean="0">
              <a:solidFill>
                <a:schemeClr val="tx1"/>
              </a:solidFill>
            </a:endParaRPr>
          </a:p>
        </p:txBody>
      </p:sp>
      <p:grpSp>
        <p:nvGrpSpPr>
          <p:cNvPr id="7" name="Group 6"/>
          <p:cNvGrpSpPr>
            <a:grpSpLocks/>
          </p:cNvGrpSpPr>
          <p:nvPr/>
        </p:nvGrpSpPr>
        <p:grpSpPr bwMode="auto">
          <a:xfrm>
            <a:off x="2243138" y="274638"/>
            <a:ext cx="8953500" cy="838200"/>
            <a:chOff x="5741291" y="483017"/>
            <a:chExt cx="12359700" cy="2127380"/>
          </a:xfrm>
        </p:grpSpPr>
        <p:sp>
          <p:nvSpPr>
            <p:cNvPr id="36871" name="TextBox 7"/>
            <p:cNvSpPr txBox="1">
              <a:spLocks noChangeArrowheads="1"/>
            </p:cNvSpPr>
            <p:nvPr/>
          </p:nvSpPr>
          <p:spPr bwMode="auto">
            <a:xfrm>
              <a:off x="5741291" y="483017"/>
              <a:ext cx="12359700" cy="1840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7805" tIns="18902" rIns="37805" bIns="18902">
              <a:spAutoFit/>
            </a:bodyPr>
            <a:lstStyle/>
            <a:p>
              <a:pPr algn="ctr" eaLnBrk="1">
                <a:lnSpc>
                  <a:spcPct val="93000"/>
                </a:lnSpc>
                <a:buClr>
                  <a:srgbClr val="000000"/>
                </a:buClr>
                <a:buSzPct val="100000"/>
                <a:buFont typeface="Times New Roman" panose="02020603050405020304" pitchFamily="18" charset="0"/>
                <a:buNone/>
              </a:pPr>
              <a:r>
                <a:rPr lang="en-US" sz="4800">
                  <a:solidFill>
                    <a:schemeClr val="tx1"/>
                  </a:solidFill>
                </a:rPr>
                <a:t>Learn once, write anywhere</a:t>
              </a:r>
              <a:endParaRPr lang="id-ID" altLang="en-US" sz="4800" b="1">
                <a:solidFill>
                  <a:schemeClr val="tx1"/>
                </a:solidFill>
                <a:latin typeface="Lato Regular"/>
                <a:ea typeface="Lato Regular"/>
                <a:cs typeface="Lato Regular"/>
              </a:endParaRPr>
            </a:p>
          </p:txBody>
        </p:sp>
        <p:sp>
          <p:nvSpPr>
            <p:cNvPr id="9" name="Rectangle 8"/>
            <p:cNvSpPr/>
            <p:nvPr/>
          </p:nvSpPr>
          <p:spPr>
            <a:xfrm>
              <a:off x="10606279" y="2537873"/>
              <a:ext cx="2629723" cy="725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7770" tIns="18886" rIns="37770" bIns="18886" anchor="ctr"/>
            <a:lstStyle/>
            <a:p>
              <a:pPr algn="ctr" eaLnBrk="1">
                <a:lnSpc>
                  <a:spcPct val="93000"/>
                </a:lnSpc>
                <a:buClr>
                  <a:srgbClr val="000000"/>
                </a:buClr>
                <a:buSzPct val="100000"/>
                <a:buFont typeface="Times New Roman" panose="02020603050405020304" pitchFamily="18" charset="0"/>
                <a:buNone/>
                <a:defRPr/>
              </a:pPr>
              <a:endParaRPr lang="en-US">
                <a:solidFill>
                  <a:schemeClr val="accent2"/>
                </a:solidFill>
                <a:latin typeface="Open Sans Light"/>
              </a:endParaRPr>
            </a:p>
          </p:txBody>
        </p:sp>
      </p:grpSp>
      <p:pic>
        <p:nvPicPr>
          <p:cNvPr id="36868"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06288" y="6294438"/>
            <a:ext cx="9921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quarter" idx="10"/>
          </p:nvPr>
        </p:nvSpPr>
        <p:spPr/>
        <p:txBody>
          <a:bodyPr/>
          <a:lstStyle/>
          <a:p>
            <a:pPr>
              <a:defRPr/>
            </a:pPr>
            <a:fld id="{450ECD45-53F2-42F9-A7B6-F58AF08524DF}" type="datetime1">
              <a:rPr lang="en-US"/>
              <a:pPr>
                <a:defRPr/>
              </a:pPr>
              <a:t>15/07/2018</a:t>
            </a:fld>
            <a:endParaRPr lang="vi-VN"/>
          </a:p>
        </p:txBody>
      </p:sp>
      <p:sp>
        <p:nvSpPr>
          <p:cNvPr id="36870"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smtClean="0"/>
              <a:t>Đại học Nha Trang - Khoa Công nghệ Thông tin</a:t>
            </a:r>
          </a:p>
        </p:txBody>
      </p:sp>
    </p:spTree>
    <p:extLst>
      <p:ext uri="{BB962C8B-B14F-4D97-AF65-F5344CB8AC3E}">
        <p14:creationId xmlns:p14="http://schemas.microsoft.com/office/powerpoint/2010/main" val="240648946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1" end="1"/>
                                            </p:txEl>
                                          </p:spTgt>
                                        </p:tgtEl>
                                        <p:attrNameLst>
                                          <p:attrName>style.visibility</p:attrName>
                                        </p:attrNameLst>
                                      </p:cBhvr>
                                      <p:to>
                                        <p:strVal val="visible"/>
                                      </p:to>
                                    </p:set>
                                    <p:animEffect transition="in" filter="fade">
                                      <p:cBhvr>
                                        <p:cTn id="20"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https://viblo.asia/uploads/e1e797c7-2bd2-4289-937b-555c7efe6b9a.png"/>
          <p:cNvPicPr/>
          <p:nvPr/>
        </p:nvPicPr>
        <p:blipFill>
          <a:blip r:embed="rId3">
            <a:extLst>
              <a:ext uri="{28A0092B-C50C-407E-A947-70E740481C1C}">
                <a14:useLocalDpi xmlns:a14="http://schemas.microsoft.com/office/drawing/2010/main" val="0"/>
              </a:ext>
            </a:extLst>
          </a:blip>
          <a:srcRect/>
          <a:stretch>
            <a:fillRect/>
          </a:stretch>
        </p:blipFill>
        <p:spPr bwMode="auto">
          <a:xfrm>
            <a:off x="1425970" y="1797845"/>
            <a:ext cx="10587833" cy="4411330"/>
          </a:xfrm>
          <a:prstGeom prst="rect">
            <a:avLst/>
          </a:prstGeom>
          <a:noFill/>
          <a:ln>
            <a:noFill/>
          </a:ln>
        </p:spPr>
      </p:pic>
      <p:sp>
        <p:nvSpPr>
          <p:cNvPr id="6" name="TextBox 5"/>
          <p:cNvSpPr txBox="1">
            <a:spLocks noChangeArrowheads="1"/>
          </p:cNvSpPr>
          <p:nvPr/>
        </p:nvSpPr>
        <p:spPr bwMode="auto">
          <a:xfrm>
            <a:off x="395287" y="1197307"/>
            <a:ext cx="12344399" cy="443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810" tIns="50405" rIns="158755" bIns="39689"/>
          <a:lstStyle>
            <a:lvl1pPr marL="558800" indent="-557213">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1pPr>
            <a:lvl2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2pPr>
            <a:lvl3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3pPr>
            <a:lvl4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4pPr>
            <a:lvl5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5pPr>
            <a:lvl6pPr marL="25146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6pPr>
            <a:lvl7pPr marL="29718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7pPr>
            <a:lvl8pPr marL="34290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8pPr>
            <a:lvl9pPr marL="38862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9pPr>
          </a:lstStyle>
          <a:p>
            <a:pPr marL="0" indent="457200" algn="just">
              <a:lnSpc>
                <a:spcPct val="150000"/>
              </a:lnSpc>
            </a:pPr>
            <a:r>
              <a:rPr lang="en-US" sz="2800" i="1">
                <a:solidFill>
                  <a:schemeClr val="tx1"/>
                </a:solidFill>
              </a:rPr>
              <a:t>API </a:t>
            </a:r>
            <a:r>
              <a:rPr lang="fr-FR" sz="2800" i="1">
                <a:solidFill>
                  <a:schemeClr val="tx1"/>
                </a:solidFill>
              </a:rPr>
              <a:t>(Application Programming Interface)</a:t>
            </a:r>
            <a:r>
              <a:rPr lang="en-US" sz="2800">
                <a:solidFill>
                  <a:schemeClr val="tx1"/>
                </a:solidFill>
              </a:rPr>
              <a:t> là phần mềm trung gian cho phép 2 ứng dụng giao tiếp với nhau. </a:t>
            </a:r>
            <a:r>
              <a:rPr lang="fr-FR" sz="2800">
                <a:solidFill>
                  <a:schemeClr val="tx1"/>
                </a:solidFill>
              </a:rPr>
              <a:t>Nói đơn giản, API là cầu nối giữa client và server. </a:t>
            </a:r>
            <a:r>
              <a:rPr lang="fr-FR" sz="2800" smtClean="0">
                <a:solidFill>
                  <a:schemeClr val="tx1"/>
                </a:solidFill>
              </a:rPr>
              <a:t>Client </a:t>
            </a:r>
            <a:r>
              <a:rPr lang="fr-FR" sz="2800">
                <a:solidFill>
                  <a:schemeClr val="tx1"/>
                </a:solidFill>
              </a:rPr>
              <a:t>ở đây có thể là máy tính, điện thoại sử dụng hệ điều hành khác nhau và được viết bằng những ngôn ngữ khác nhau. Tương tự, server back-end cũng được viết bằng các ngôn ngữ khác nhau. Để client và server có thể hiểu được nhau thì chúng phải nói cùng một ngôn ngữ. </a:t>
            </a:r>
            <a:r>
              <a:rPr lang="en-US" sz="2800">
                <a:solidFill>
                  <a:schemeClr val="tx1"/>
                </a:solidFill>
              </a:rPr>
              <a:t>Ngôn ngữ ấy chính là API.</a:t>
            </a:r>
          </a:p>
        </p:txBody>
      </p:sp>
      <p:grpSp>
        <p:nvGrpSpPr>
          <p:cNvPr id="7" name="Group 6"/>
          <p:cNvGrpSpPr>
            <a:grpSpLocks/>
          </p:cNvGrpSpPr>
          <p:nvPr/>
        </p:nvGrpSpPr>
        <p:grpSpPr bwMode="auto">
          <a:xfrm>
            <a:off x="2243138" y="274638"/>
            <a:ext cx="8953500" cy="838200"/>
            <a:chOff x="5741291" y="483017"/>
            <a:chExt cx="12359700" cy="2127380"/>
          </a:xfrm>
        </p:grpSpPr>
        <p:sp>
          <p:nvSpPr>
            <p:cNvPr id="28679" name="TextBox 7"/>
            <p:cNvSpPr txBox="1">
              <a:spLocks noChangeArrowheads="1"/>
            </p:cNvSpPr>
            <p:nvPr/>
          </p:nvSpPr>
          <p:spPr bwMode="auto">
            <a:xfrm>
              <a:off x="5741291" y="483017"/>
              <a:ext cx="12359700" cy="1840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7805" tIns="18902" rIns="37805" bIns="18902">
              <a:spAutoFit/>
            </a:bodyPr>
            <a:lstStyle/>
            <a:p>
              <a:pPr algn="ctr" eaLnBrk="1">
                <a:lnSpc>
                  <a:spcPct val="93000"/>
                </a:lnSpc>
                <a:buClr>
                  <a:srgbClr val="000000"/>
                </a:buClr>
                <a:buSzPct val="100000"/>
                <a:buFont typeface="Times New Roman" panose="02020603050405020304" pitchFamily="18" charset="0"/>
                <a:buNone/>
              </a:pPr>
              <a:r>
                <a:rPr lang="en-US" altLang="en-US" sz="4800" b="1">
                  <a:solidFill>
                    <a:schemeClr val="tx2"/>
                  </a:solidFill>
                  <a:latin typeface="Lato Regular"/>
                  <a:ea typeface="Lato Regular"/>
                  <a:cs typeface="Lato Regular"/>
                </a:rPr>
                <a:t>API</a:t>
              </a:r>
              <a:endParaRPr lang="id-ID" altLang="en-US" sz="4800" b="1">
                <a:solidFill>
                  <a:schemeClr val="tx2"/>
                </a:solidFill>
                <a:latin typeface="Lato Regular"/>
                <a:ea typeface="Lato Regular"/>
                <a:cs typeface="Lato Regular"/>
              </a:endParaRPr>
            </a:p>
          </p:txBody>
        </p:sp>
        <p:sp>
          <p:nvSpPr>
            <p:cNvPr id="9" name="Rectangle 8"/>
            <p:cNvSpPr/>
            <p:nvPr/>
          </p:nvSpPr>
          <p:spPr>
            <a:xfrm>
              <a:off x="10606279" y="2537873"/>
              <a:ext cx="2629723" cy="725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7770" tIns="18886" rIns="37770" bIns="18886" anchor="ctr"/>
            <a:lstStyle/>
            <a:p>
              <a:pPr algn="ctr" eaLnBrk="1">
                <a:lnSpc>
                  <a:spcPct val="93000"/>
                </a:lnSpc>
                <a:buClr>
                  <a:srgbClr val="000000"/>
                </a:buClr>
                <a:buSzPct val="100000"/>
                <a:buFont typeface="Times New Roman" panose="02020603050405020304" pitchFamily="18" charset="0"/>
                <a:buNone/>
                <a:defRPr/>
              </a:pPr>
              <a:endParaRPr lang="en-US">
                <a:solidFill>
                  <a:schemeClr val="accent2"/>
                </a:solidFill>
                <a:latin typeface="Open Sans Light"/>
              </a:endParaRPr>
            </a:p>
          </p:txBody>
        </p:sp>
      </p:grpSp>
      <p:pic>
        <p:nvPicPr>
          <p:cNvPr id="28676"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206288" y="6294438"/>
            <a:ext cx="9921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quarter" idx="10"/>
          </p:nvPr>
        </p:nvSpPr>
        <p:spPr/>
        <p:txBody>
          <a:bodyPr/>
          <a:lstStyle/>
          <a:p>
            <a:pPr>
              <a:defRPr/>
            </a:pPr>
            <a:fld id="{450ECD45-53F2-42F9-A7B6-F58AF08524DF}" type="datetime1">
              <a:rPr lang="en-US"/>
              <a:pPr>
                <a:defRPr/>
              </a:pPr>
              <a:t>15/07/2018</a:t>
            </a:fld>
            <a:endParaRPr lang="vi-VN"/>
          </a:p>
        </p:txBody>
      </p:sp>
      <p:sp>
        <p:nvSpPr>
          <p:cNvPr id="28678"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smtClean="0"/>
              <a:t>Đại học Nha Trang - Khoa Công nghệ Thông tin</a:t>
            </a:r>
          </a:p>
        </p:txBody>
      </p:sp>
    </p:spTree>
    <p:extLst>
      <p:ext uri="{BB962C8B-B14F-4D97-AF65-F5344CB8AC3E}">
        <p14:creationId xmlns:p14="http://schemas.microsoft.com/office/powerpoint/2010/main" val="268555272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6">
                                            <p:txEl>
                                              <p:pRg st="0" end="0"/>
                                            </p:txEl>
                                          </p:spTgt>
                                        </p:tgtEl>
                                      </p:cBhvr>
                                    </p:animEffect>
                                    <p:set>
                                      <p:cBhvr>
                                        <p:cTn id="20" dur="1" fill="hold">
                                          <p:stCondLst>
                                            <p:cond delay="499"/>
                                          </p:stCondLst>
                                        </p:cTn>
                                        <p:tgtEl>
                                          <p:spTgt spid="6">
                                            <p:txEl>
                                              <p:pRg st="0" end="0"/>
                                            </p:txEl>
                                          </p:spTgt>
                                        </p:tgtEl>
                                        <p:attrNameLst>
                                          <p:attrName>style.visibility</p:attrName>
                                        </p:attrNameLst>
                                      </p:cBhvr>
                                      <p:to>
                                        <p:strVal val="hidden"/>
                                      </p:to>
                                    </p:se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8" descr="HÃ¬nh áº£nh cÃ³ liÃªn qu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913" y="2408238"/>
            <a:ext cx="9228138"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3" name="Line 5"/>
          <p:cNvSpPr>
            <a:spLocks noChangeShapeType="1"/>
          </p:cNvSpPr>
          <p:nvPr/>
        </p:nvSpPr>
        <p:spPr bwMode="auto">
          <a:xfrm>
            <a:off x="2297113" y="-7223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lIns="100815" tIns="50408" rIns="100815" bIns="50408"/>
          <a:lstStyle/>
          <a:p>
            <a:endParaRPr lang="en-US"/>
          </a:p>
        </p:txBody>
      </p:sp>
      <p:sp>
        <p:nvSpPr>
          <p:cNvPr id="66564" name="Line 6"/>
          <p:cNvSpPr>
            <a:spLocks noChangeShapeType="1"/>
          </p:cNvSpPr>
          <p:nvPr/>
        </p:nvSpPr>
        <p:spPr bwMode="auto">
          <a:xfrm>
            <a:off x="2297113" y="-7223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lIns="100815" tIns="50408" rIns="100815" bIns="50408"/>
          <a:lstStyle/>
          <a:p>
            <a:endParaRPr lang="en-US"/>
          </a:p>
        </p:txBody>
      </p:sp>
      <p:sp>
        <p:nvSpPr>
          <p:cNvPr id="190" name="Freeform 189"/>
          <p:cNvSpPr/>
          <p:nvPr/>
        </p:nvSpPr>
        <p:spPr>
          <a:xfrm>
            <a:off x="5943600" y="-14288"/>
            <a:ext cx="7496175" cy="7908926"/>
          </a:xfrm>
          <a:custGeom>
            <a:avLst/>
            <a:gdLst>
              <a:gd name="connsiteX0" fmla="*/ 2483124 w 5460510"/>
              <a:gd name="connsiteY0" fmla="*/ 0 h 5143500"/>
              <a:gd name="connsiteX1" fmla="*/ 3448297 w 5460510"/>
              <a:gd name="connsiteY1" fmla="*/ 0 h 5143500"/>
              <a:gd name="connsiteX2" fmla="*/ 4717679 w 5460510"/>
              <a:gd name="connsiteY2" fmla="*/ 0 h 5143500"/>
              <a:gd name="connsiteX3" fmla="*/ 4741319 w 5460510"/>
              <a:gd name="connsiteY3" fmla="*/ 0 h 5143500"/>
              <a:gd name="connsiteX4" fmla="*/ 5318193 w 5460510"/>
              <a:gd name="connsiteY4" fmla="*/ 0 h 5143500"/>
              <a:gd name="connsiteX5" fmla="*/ 5460510 w 5460510"/>
              <a:gd name="connsiteY5" fmla="*/ 0 h 5143500"/>
              <a:gd name="connsiteX6" fmla="*/ 5460510 w 5460510"/>
              <a:gd name="connsiteY6" fmla="*/ 5143500 h 5143500"/>
              <a:gd name="connsiteX7" fmla="*/ 5318193 w 5460510"/>
              <a:gd name="connsiteY7" fmla="*/ 5143500 h 5143500"/>
              <a:gd name="connsiteX8" fmla="*/ 4741319 w 5460510"/>
              <a:gd name="connsiteY8" fmla="*/ 5143500 h 5143500"/>
              <a:gd name="connsiteX9" fmla="*/ 4717679 w 5460510"/>
              <a:gd name="connsiteY9" fmla="*/ 5143500 h 5143500"/>
              <a:gd name="connsiteX10" fmla="*/ 3448297 w 5460510"/>
              <a:gd name="connsiteY10" fmla="*/ 5143500 h 5143500"/>
              <a:gd name="connsiteX11" fmla="*/ 0 w 546051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0510" h="5143500">
                <a:moveTo>
                  <a:pt x="2483124" y="0"/>
                </a:moveTo>
                <a:lnTo>
                  <a:pt x="3448297" y="0"/>
                </a:lnTo>
                <a:lnTo>
                  <a:pt x="4717679" y="0"/>
                </a:lnTo>
                <a:lnTo>
                  <a:pt x="4741319" y="0"/>
                </a:lnTo>
                <a:lnTo>
                  <a:pt x="5318193" y="0"/>
                </a:lnTo>
                <a:lnTo>
                  <a:pt x="5460510" y="0"/>
                </a:lnTo>
                <a:lnTo>
                  <a:pt x="5460510" y="5143500"/>
                </a:lnTo>
                <a:lnTo>
                  <a:pt x="5318193" y="5143500"/>
                </a:lnTo>
                <a:lnTo>
                  <a:pt x="4741319" y="5143500"/>
                </a:lnTo>
                <a:lnTo>
                  <a:pt x="4717679" y="5143500"/>
                </a:lnTo>
                <a:lnTo>
                  <a:pt x="3448297" y="5143500"/>
                </a:lnTo>
                <a:lnTo>
                  <a:pt x="0" y="5143500"/>
                </a:lnTo>
                <a:close/>
              </a:path>
            </a:pathLst>
          </a:custGeom>
          <a:solidFill>
            <a:srgbClr val="DB51D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a:lnSpc>
                <a:spcPct val="93000"/>
              </a:lnSpc>
              <a:buClr>
                <a:srgbClr val="000000"/>
              </a:buClr>
              <a:buSzPct val="100000"/>
              <a:buFont typeface="Times New Roman" panose="02020603050405020304" pitchFamily="18" charset="0"/>
              <a:buNone/>
              <a:defRPr/>
            </a:pPr>
            <a:endParaRPr lang="en-US"/>
          </a:p>
        </p:txBody>
      </p:sp>
      <p:sp>
        <p:nvSpPr>
          <p:cNvPr id="9222" name="TextBox 190"/>
          <p:cNvSpPr txBox="1">
            <a:spLocks noChangeArrowheads="1"/>
          </p:cNvSpPr>
          <p:nvPr/>
        </p:nvSpPr>
        <p:spPr bwMode="auto">
          <a:xfrm>
            <a:off x="7804150" y="4633913"/>
            <a:ext cx="5567363"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eaLnBrk="1">
              <a:lnSpc>
                <a:spcPct val="90000"/>
              </a:lnSpc>
              <a:buClr>
                <a:srgbClr val="000000"/>
              </a:buClr>
              <a:buSzPct val="100000"/>
              <a:buFont typeface="Times New Roman" panose="02020603050405020304" pitchFamily="18" charset="0"/>
              <a:buNone/>
            </a:pPr>
            <a:r>
              <a:rPr lang="en-US" altLang="en-US" sz="4800">
                <a:latin typeface="Lato Black"/>
                <a:ea typeface="Lato Black"/>
                <a:cs typeface="Lato Black"/>
              </a:rPr>
              <a:t>Kết quả nghiên cứu</a:t>
            </a:r>
          </a:p>
        </p:txBody>
      </p:sp>
      <p:sp>
        <p:nvSpPr>
          <p:cNvPr id="9223" name="TextBox 191"/>
          <p:cNvSpPr txBox="1">
            <a:spLocks noChangeArrowheads="1"/>
          </p:cNvSpPr>
          <p:nvPr/>
        </p:nvSpPr>
        <p:spPr bwMode="auto">
          <a:xfrm>
            <a:off x="11741150" y="5365750"/>
            <a:ext cx="1646238"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eaLnBrk="1">
              <a:lnSpc>
                <a:spcPct val="90000"/>
              </a:lnSpc>
              <a:buClr>
                <a:srgbClr val="000000"/>
              </a:buClr>
              <a:buSzPct val="100000"/>
              <a:buFont typeface="Times New Roman" panose="02020603050405020304" pitchFamily="18" charset="0"/>
              <a:buNone/>
            </a:pPr>
            <a:r>
              <a:rPr lang="en-US" altLang="en-US" sz="3600">
                <a:solidFill>
                  <a:srgbClr val="FFFFFF"/>
                </a:solidFill>
                <a:latin typeface="Lato Light"/>
                <a:ea typeface="Lato Light"/>
                <a:cs typeface="Lato Light"/>
              </a:rPr>
              <a:t>Cài đặt</a:t>
            </a:r>
          </a:p>
        </p:txBody>
      </p:sp>
      <p:cxnSp>
        <p:nvCxnSpPr>
          <p:cNvPr id="193" name="Straight Connector 192"/>
          <p:cNvCxnSpPr/>
          <p:nvPr/>
        </p:nvCxnSpPr>
        <p:spPr>
          <a:xfrm flipV="1">
            <a:off x="8853488" y="6137275"/>
            <a:ext cx="4586287" cy="38100"/>
          </a:xfrm>
          <a:prstGeom prst="line">
            <a:avLst/>
          </a:prstGeom>
          <a:ln w="38100" cmpd="sng">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flipV="1">
            <a:off x="7405687" y="4424363"/>
            <a:ext cx="6092825" cy="28575"/>
          </a:xfrm>
          <a:prstGeom prst="line">
            <a:avLst/>
          </a:prstGeom>
          <a:ln w="38100" cmpd="sng">
            <a:solidFill>
              <a:schemeClr val="bg1"/>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wipe(left)">
                                      <p:cBhvr>
                                        <p:cTn id="7" dur="500"/>
                                        <p:tgtEl>
                                          <p:spTgt spid="194"/>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222"/>
                                        </p:tgtEl>
                                        <p:attrNameLst>
                                          <p:attrName>style.visibility</p:attrName>
                                        </p:attrNameLst>
                                      </p:cBhvr>
                                      <p:to>
                                        <p:strVal val="visible"/>
                                      </p:to>
                                    </p:set>
                                    <p:animEffect transition="in" filter="wipe(left)">
                                      <p:cBhvr>
                                        <p:cTn id="11" dur="500"/>
                                        <p:tgtEl>
                                          <p:spTgt spid="9222"/>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223"/>
                                        </p:tgtEl>
                                        <p:attrNameLst>
                                          <p:attrName>style.visibility</p:attrName>
                                        </p:attrNameLst>
                                      </p:cBhvr>
                                      <p:to>
                                        <p:strVal val="visible"/>
                                      </p:to>
                                    </p:set>
                                    <p:animEffect transition="in" filter="wipe(left)">
                                      <p:cBhvr>
                                        <p:cTn id="15" dur="500"/>
                                        <p:tgtEl>
                                          <p:spTgt spid="9223"/>
                                        </p:tgtEl>
                                      </p:cBhvr>
                                    </p:animEffect>
                                  </p:childTnLst>
                                </p:cTn>
                              </p:par>
                            </p:childTnLst>
                          </p:cTn>
                        </p:par>
                        <p:par>
                          <p:cTn id="16" fill="hold" nodeType="afterGroup">
                            <p:stCondLst>
                              <p:cond delay="1500"/>
                            </p:stCondLst>
                            <p:childTnLst>
                              <p:par>
                                <p:cTn id="17" presetID="22" presetClass="entr" presetSubtype="8" fill="hold" nodeType="afterEffect">
                                  <p:stCondLst>
                                    <p:cond delay="0"/>
                                  </p:stCondLst>
                                  <p:childTnLst>
                                    <p:set>
                                      <p:cBhvr>
                                        <p:cTn id="18" dur="1" fill="hold">
                                          <p:stCondLst>
                                            <p:cond delay="0"/>
                                          </p:stCondLst>
                                        </p:cTn>
                                        <p:tgtEl>
                                          <p:spTgt spid="193"/>
                                        </p:tgtEl>
                                        <p:attrNameLst>
                                          <p:attrName>style.visibility</p:attrName>
                                        </p:attrNameLst>
                                      </p:cBhvr>
                                      <p:to>
                                        <p:strVal val="visible"/>
                                      </p:to>
                                    </p:set>
                                    <p:animEffect transition="in" filter="wipe(left)">
                                      <p:cBhvr>
                                        <p:cTn id="19" dur="5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2" grpId="0" autoUpdateAnimBg="0"/>
      <p:bldP spid="9223"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a:grpSpLocks/>
          </p:cNvGrpSpPr>
          <p:nvPr/>
        </p:nvGrpSpPr>
        <p:grpSpPr bwMode="auto">
          <a:xfrm>
            <a:off x="1614488" y="2789238"/>
            <a:ext cx="10301287" cy="1020762"/>
            <a:chOff x="4798677" y="483017"/>
            <a:chExt cx="12359700" cy="2128535"/>
          </a:xfrm>
        </p:grpSpPr>
        <p:sp>
          <p:nvSpPr>
            <p:cNvPr id="67590" name="TextBox 7"/>
            <p:cNvSpPr txBox="1">
              <a:spLocks noChangeArrowheads="1"/>
            </p:cNvSpPr>
            <p:nvPr/>
          </p:nvSpPr>
          <p:spPr bwMode="auto">
            <a:xfrm>
              <a:off x="4798677" y="483017"/>
              <a:ext cx="12359700" cy="1870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7805" tIns="18902" rIns="37805" bIns="18902">
              <a:spAutoFit/>
            </a:bodyPr>
            <a:lstStyle/>
            <a:p>
              <a:pPr algn="ctr" eaLnBrk="1">
                <a:lnSpc>
                  <a:spcPct val="93000"/>
                </a:lnSpc>
                <a:buClr>
                  <a:srgbClr val="000000"/>
                </a:buClr>
                <a:buSzPct val="100000"/>
                <a:buFont typeface="Times New Roman" panose="02020603050405020304" pitchFamily="18" charset="0"/>
                <a:buNone/>
              </a:pPr>
              <a:r>
                <a:rPr lang="en-US" altLang="en-US" sz="6000" b="1">
                  <a:solidFill>
                    <a:schemeClr val="tx2"/>
                  </a:solidFill>
                  <a:latin typeface="Lato Regular"/>
                  <a:ea typeface="Lato Regular"/>
                  <a:cs typeface="Lato Regular"/>
                </a:rPr>
                <a:t>Website</a:t>
              </a:r>
              <a:endParaRPr lang="id-ID" altLang="en-US" sz="6000" b="1">
                <a:solidFill>
                  <a:schemeClr val="tx2"/>
                </a:solidFill>
                <a:latin typeface="Lato Regular"/>
                <a:ea typeface="Lato Regular"/>
                <a:cs typeface="Lato Regular"/>
              </a:endParaRPr>
            </a:p>
          </p:txBody>
        </p:sp>
        <p:sp>
          <p:nvSpPr>
            <p:cNvPr id="9" name="Rectangle 8"/>
            <p:cNvSpPr/>
            <p:nvPr/>
          </p:nvSpPr>
          <p:spPr>
            <a:xfrm>
              <a:off x="9663321" y="2538725"/>
              <a:ext cx="2630412" cy="7282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7770" tIns="18886" rIns="37770" bIns="18886" anchor="ctr"/>
            <a:lstStyle/>
            <a:p>
              <a:pPr algn="ctr" eaLnBrk="1">
                <a:lnSpc>
                  <a:spcPct val="93000"/>
                </a:lnSpc>
                <a:buClr>
                  <a:srgbClr val="000000"/>
                </a:buClr>
                <a:buSzPct val="100000"/>
                <a:buFont typeface="Times New Roman" panose="02020603050405020304" pitchFamily="18" charset="0"/>
                <a:buNone/>
                <a:defRPr/>
              </a:pPr>
              <a:endParaRPr lang="en-US" sz="2400">
                <a:solidFill>
                  <a:schemeClr val="accent2"/>
                </a:solidFill>
                <a:latin typeface="Open Sans Light"/>
              </a:endParaRPr>
            </a:p>
          </p:txBody>
        </p:sp>
      </p:grpSp>
      <p:pic>
        <p:nvPicPr>
          <p:cNvPr id="67587"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06288" y="6294438"/>
            <a:ext cx="9921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quarter" idx="10"/>
          </p:nvPr>
        </p:nvSpPr>
        <p:spPr/>
        <p:txBody>
          <a:bodyPr/>
          <a:lstStyle/>
          <a:p>
            <a:pPr>
              <a:defRPr/>
            </a:pPr>
            <a:fld id="{E0871D63-E730-4709-AE93-56C581C0EFE0}" type="datetime1">
              <a:rPr lang="en-US"/>
              <a:pPr>
                <a:defRPr/>
              </a:pPr>
              <a:t>15/07/2018</a:t>
            </a:fld>
            <a:endParaRPr lang="vi-VN"/>
          </a:p>
        </p:txBody>
      </p:sp>
      <p:sp>
        <p:nvSpPr>
          <p:cNvPr id="67589"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smtClean="0"/>
              <a:t>Đại học Nha Trang - Khoa Công nghệ Thông tin</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Káº¿t quáº£ hÃ¬nh áº£nh cho lapto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48687" y="637216"/>
            <a:ext cx="3352801" cy="188595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a:grpSpLocks/>
          </p:cNvGrpSpPr>
          <p:nvPr/>
        </p:nvGrpSpPr>
        <p:grpSpPr bwMode="auto">
          <a:xfrm>
            <a:off x="2795588" y="274638"/>
            <a:ext cx="7848600" cy="838200"/>
            <a:chOff x="4798677" y="483017"/>
            <a:chExt cx="12359700" cy="2127380"/>
          </a:xfrm>
        </p:grpSpPr>
        <p:sp>
          <p:nvSpPr>
            <p:cNvPr id="10247" name="TextBox 7"/>
            <p:cNvSpPr txBox="1">
              <a:spLocks noChangeArrowheads="1"/>
            </p:cNvSpPr>
            <p:nvPr/>
          </p:nvSpPr>
          <p:spPr bwMode="auto">
            <a:xfrm>
              <a:off x="4798677" y="483017"/>
              <a:ext cx="12359700" cy="1840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7805" tIns="18902" rIns="37805" bIns="18902">
              <a:spAutoFit/>
            </a:bodyPr>
            <a:lstStyle/>
            <a:p>
              <a:pPr algn="ctr" eaLnBrk="1">
                <a:lnSpc>
                  <a:spcPct val="93000"/>
                </a:lnSpc>
                <a:buClr>
                  <a:srgbClr val="000000"/>
                </a:buClr>
                <a:buSzPct val="100000"/>
                <a:buFont typeface="Times New Roman" panose="02020603050405020304" pitchFamily="18" charset="0"/>
                <a:buNone/>
              </a:pPr>
              <a:r>
                <a:rPr lang="en-US" altLang="en-US" sz="4800" b="1">
                  <a:solidFill>
                    <a:schemeClr val="tx2"/>
                  </a:solidFill>
                  <a:latin typeface="Lato Regular"/>
                  <a:ea typeface="Lato Regular"/>
                  <a:cs typeface="Lato Regular"/>
                </a:rPr>
                <a:t>Mở đầu</a:t>
              </a:r>
              <a:endParaRPr lang="id-ID" altLang="en-US" sz="4800" b="1">
                <a:solidFill>
                  <a:schemeClr val="tx2"/>
                </a:solidFill>
                <a:latin typeface="Lato Regular"/>
                <a:ea typeface="Lato Regular"/>
                <a:cs typeface="Lato Regular"/>
              </a:endParaRPr>
            </a:p>
          </p:txBody>
        </p:sp>
        <p:sp>
          <p:nvSpPr>
            <p:cNvPr id="9" name="Rectangle 8"/>
            <p:cNvSpPr/>
            <p:nvPr/>
          </p:nvSpPr>
          <p:spPr>
            <a:xfrm>
              <a:off x="9663559" y="2537873"/>
              <a:ext cx="2629936" cy="725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7770" tIns="18886" rIns="37770" bIns="18886" anchor="ctr"/>
            <a:lstStyle/>
            <a:p>
              <a:pPr algn="ctr" eaLnBrk="1">
                <a:lnSpc>
                  <a:spcPct val="93000"/>
                </a:lnSpc>
                <a:buClr>
                  <a:srgbClr val="000000"/>
                </a:buClr>
                <a:buSzPct val="100000"/>
                <a:buFont typeface="Times New Roman" panose="02020603050405020304" pitchFamily="18" charset="0"/>
                <a:buNone/>
                <a:defRPr/>
              </a:pPr>
              <a:endParaRPr lang="en-US">
                <a:solidFill>
                  <a:schemeClr val="accent2"/>
                </a:solidFill>
                <a:latin typeface="Open Sans Light"/>
              </a:endParaRPr>
            </a:p>
          </p:txBody>
        </p:sp>
      </p:grpSp>
      <p:pic>
        <p:nvPicPr>
          <p:cNvPr id="2052" name="Picture 4" descr="Káº¿t quáº£ hÃ¬nh áº£nh cho phone"/>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4596" r="23155"/>
          <a:stretch/>
        </p:blipFill>
        <p:spPr bwMode="auto">
          <a:xfrm rot="21179245">
            <a:off x="143550" y="2292670"/>
            <a:ext cx="1143000" cy="21875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a:spLocks noChangeArrowheads="1"/>
          </p:cNvSpPr>
          <p:nvPr/>
        </p:nvSpPr>
        <p:spPr bwMode="auto">
          <a:xfrm>
            <a:off x="1385887" y="1196975"/>
            <a:ext cx="10782301" cy="443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810" tIns="50405" rIns="158755" bIns="39689"/>
          <a:lstStyle>
            <a:lvl1pPr marL="558800" indent="-557213">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1pPr>
            <a:lvl2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2pPr>
            <a:lvl3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3pPr>
            <a:lvl4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4pPr>
            <a:lvl5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5pPr>
            <a:lvl6pPr marL="25146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6pPr>
            <a:lvl7pPr marL="29718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7pPr>
            <a:lvl8pPr marL="34290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8pPr>
            <a:lvl9pPr marL="38862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9pPr>
          </a:lstStyle>
          <a:p>
            <a:pPr marL="1587" indent="0" algn="just" eaLnBrk="1">
              <a:lnSpc>
                <a:spcPct val="150000"/>
              </a:lnSpc>
              <a:buClr>
                <a:srgbClr val="000000"/>
              </a:buClr>
              <a:buSzPct val="45000"/>
              <a:defRPr/>
            </a:pPr>
            <a:r>
              <a:rPr lang="en-US" altLang="en-US" sz="2800" b="1" i="1" err="1" smtClean="0">
                <a:solidFill>
                  <a:schemeClr val="tx1"/>
                </a:solidFill>
              </a:rPr>
              <a:t>Xã</a:t>
            </a:r>
            <a:r>
              <a:rPr lang="en-US" altLang="en-US" sz="2800" b="1" i="1" smtClean="0">
                <a:solidFill>
                  <a:schemeClr val="tx1"/>
                </a:solidFill>
              </a:rPr>
              <a:t> </a:t>
            </a:r>
            <a:r>
              <a:rPr lang="en-US" altLang="en-US" sz="2800" b="1" i="1" err="1" smtClean="0">
                <a:solidFill>
                  <a:schemeClr val="tx1"/>
                </a:solidFill>
              </a:rPr>
              <a:t>hội</a:t>
            </a:r>
            <a:r>
              <a:rPr lang="en-US" altLang="en-US" sz="2800" b="1" i="1" smtClean="0">
                <a:solidFill>
                  <a:schemeClr val="tx1"/>
                </a:solidFill>
              </a:rPr>
              <a:t> </a:t>
            </a:r>
            <a:r>
              <a:rPr lang="en-US" altLang="en-US" sz="2800" b="1" i="1" err="1" smtClean="0">
                <a:solidFill>
                  <a:schemeClr val="tx1"/>
                </a:solidFill>
              </a:rPr>
              <a:t>ngày</a:t>
            </a:r>
            <a:r>
              <a:rPr lang="en-US" altLang="en-US" sz="2800" b="1" i="1" smtClean="0">
                <a:solidFill>
                  <a:schemeClr val="tx1"/>
                </a:solidFill>
              </a:rPr>
              <a:t> </a:t>
            </a:r>
            <a:r>
              <a:rPr lang="en-US" altLang="en-US" sz="2800" b="1" i="1" err="1" smtClean="0">
                <a:solidFill>
                  <a:schemeClr val="tx1"/>
                </a:solidFill>
              </a:rPr>
              <a:t>càng</a:t>
            </a:r>
            <a:r>
              <a:rPr lang="en-US" altLang="en-US" sz="2800" b="1" i="1" smtClean="0">
                <a:solidFill>
                  <a:schemeClr val="tx1"/>
                </a:solidFill>
              </a:rPr>
              <a:t> </a:t>
            </a:r>
            <a:r>
              <a:rPr lang="en-US" altLang="en-US" sz="2800" b="1" i="1" err="1" smtClean="0">
                <a:solidFill>
                  <a:schemeClr val="tx1"/>
                </a:solidFill>
              </a:rPr>
              <a:t>phát</a:t>
            </a:r>
            <a:r>
              <a:rPr lang="en-US" altLang="en-US" sz="2800" b="1" i="1" smtClean="0">
                <a:solidFill>
                  <a:schemeClr val="tx1"/>
                </a:solidFill>
              </a:rPr>
              <a:t> </a:t>
            </a:r>
            <a:r>
              <a:rPr lang="en-US" altLang="en-US" sz="2800" b="1" i="1" err="1" smtClean="0">
                <a:solidFill>
                  <a:schemeClr val="tx1"/>
                </a:solidFill>
              </a:rPr>
              <a:t>triển</a:t>
            </a:r>
            <a:endParaRPr lang="en-US" altLang="en-US" sz="2800" b="1" i="1" smtClean="0">
              <a:solidFill>
                <a:schemeClr val="tx1"/>
              </a:solidFill>
            </a:endParaRPr>
          </a:p>
          <a:p>
            <a:pPr algn="just" eaLnBrk="1">
              <a:lnSpc>
                <a:spcPct val="150000"/>
              </a:lnSpc>
              <a:buClr>
                <a:srgbClr val="000000"/>
              </a:buClr>
              <a:buSzPct val="45000"/>
              <a:buFont typeface="Wingdings" panose="05000000000000000000" pitchFamily="2" charset="2"/>
              <a:buChar char=""/>
              <a:defRPr/>
            </a:pPr>
            <a:r>
              <a:rPr lang="en-US" altLang="en-US" sz="2800" err="1" smtClean="0">
                <a:solidFill>
                  <a:schemeClr val="tx1"/>
                </a:solidFill>
              </a:rPr>
              <a:t>Nhu</a:t>
            </a:r>
            <a:r>
              <a:rPr lang="en-US" altLang="en-US" sz="2800" smtClean="0">
                <a:solidFill>
                  <a:schemeClr val="tx1"/>
                </a:solidFill>
              </a:rPr>
              <a:t> </a:t>
            </a:r>
            <a:r>
              <a:rPr lang="en-US" altLang="en-US" sz="2800" err="1" smtClean="0">
                <a:solidFill>
                  <a:schemeClr val="tx1"/>
                </a:solidFill>
              </a:rPr>
              <a:t>cầu</a:t>
            </a:r>
            <a:r>
              <a:rPr lang="en-US" altLang="en-US" sz="2800" smtClean="0">
                <a:solidFill>
                  <a:schemeClr val="tx1"/>
                </a:solidFill>
              </a:rPr>
              <a:t> </a:t>
            </a:r>
            <a:r>
              <a:rPr lang="en-US" altLang="en-US" sz="2800" err="1" smtClean="0">
                <a:solidFill>
                  <a:schemeClr val="tx1"/>
                </a:solidFill>
              </a:rPr>
              <a:t>sở</a:t>
            </a:r>
            <a:r>
              <a:rPr lang="en-US" altLang="en-US" sz="2800" smtClean="0">
                <a:solidFill>
                  <a:schemeClr val="tx1"/>
                </a:solidFill>
              </a:rPr>
              <a:t> </a:t>
            </a:r>
            <a:r>
              <a:rPr lang="en-US" altLang="en-US" sz="2800" err="1" smtClean="0">
                <a:solidFill>
                  <a:schemeClr val="tx1"/>
                </a:solidFill>
              </a:rPr>
              <a:t>hữu</a:t>
            </a:r>
            <a:r>
              <a:rPr lang="en-US" altLang="en-US" sz="2800" smtClean="0">
                <a:solidFill>
                  <a:schemeClr val="tx1"/>
                </a:solidFill>
              </a:rPr>
              <a:t> </a:t>
            </a:r>
            <a:r>
              <a:rPr lang="en-US" altLang="en-US" sz="2800" err="1" smtClean="0">
                <a:solidFill>
                  <a:schemeClr val="tx1"/>
                </a:solidFill>
              </a:rPr>
              <a:t>một</a:t>
            </a:r>
            <a:r>
              <a:rPr lang="en-US" altLang="en-US" sz="2800" smtClean="0">
                <a:solidFill>
                  <a:schemeClr val="tx1"/>
                </a:solidFill>
              </a:rPr>
              <a:t> </a:t>
            </a:r>
            <a:r>
              <a:rPr lang="en-US" altLang="en-US" sz="2800" err="1" smtClean="0">
                <a:solidFill>
                  <a:schemeClr val="tx1"/>
                </a:solidFill>
              </a:rPr>
              <a:t>thiết</a:t>
            </a:r>
            <a:r>
              <a:rPr lang="en-US" altLang="en-US" sz="2800" smtClean="0">
                <a:solidFill>
                  <a:schemeClr val="tx1"/>
                </a:solidFill>
              </a:rPr>
              <a:t> </a:t>
            </a:r>
            <a:r>
              <a:rPr lang="en-US" altLang="en-US" sz="2800" err="1" smtClean="0">
                <a:solidFill>
                  <a:schemeClr val="tx1"/>
                </a:solidFill>
              </a:rPr>
              <a:t>bị</a:t>
            </a:r>
            <a:r>
              <a:rPr lang="en-US" altLang="en-US" sz="2800" smtClean="0">
                <a:solidFill>
                  <a:schemeClr val="tx1"/>
                </a:solidFill>
              </a:rPr>
              <a:t> </a:t>
            </a:r>
            <a:r>
              <a:rPr lang="en-US" altLang="en-US" sz="2800" err="1" smtClean="0">
                <a:solidFill>
                  <a:schemeClr val="tx1"/>
                </a:solidFill>
              </a:rPr>
              <a:t>điện</a:t>
            </a:r>
            <a:r>
              <a:rPr lang="en-US" altLang="en-US" sz="2800" smtClean="0">
                <a:solidFill>
                  <a:schemeClr val="tx1"/>
                </a:solidFill>
              </a:rPr>
              <a:t> </a:t>
            </a:r>
            <a:r>
              <a:rPr lang="en-US" altLang="en-US" sz="2800" err="1" smtClean="0">
                <a:solidFill>
                  <a:schemeClr val="tx1"/>
                </a:solidFill>
              </a:rPr>
              <a:t>tử</a:t>
            </a:r>
            <a:endParaRPr lang="en-US" altLang="en-US" sz="2800" smtClean="0">
              <a:solidFill>
                <a:schemeClr val="tx1"/>
              </a:solidFill>
            </a:endParaRPr>
          </a:p>
          <a:p>
            <a:pPr algn="just" eaLnBrk="1">
              <a:lnSpc>
                <a:spcPct val="150000"/>
              </a:lnSpc>
              <a:buClr>
                <a:srgbClr val="000000"/>
              </a:buClr>
              <a:buSzPct val="45000"/>
              <a:buFont typeface="Wingdings" panose="05000000000000000000" pitchFamily="2" charset="2"/>
              <a:buChar char=""/>
              <a:defRPr/>
            </a:pPr>
            <a:r>
              <a:rPr lang="en-US" altLang="en-US" sz="2800" err="1" smtClean="0">
                <a:solidFill>
                  <a:schemeClr val="tx1"/>
                </a:solidFill>
              </a:rPr>
              <a:t>Cuộc</a:t>
            </a:r>
            <a:r>
              <a:rPr lang="en-US" altLang="en-US" sz="2800" smtClean="0">
                <a:solidFill>
                  <a:schemeClr val="tx1"/>
                </a:solidFill>
              </a:rPr>
              <a:t> </a:t>
            </a:r>
            <a:r>
              <a:rPr lang="en-US" altLang="en-US" sz="2800" err="1" smtClean="0">
                <a:solidFill>
                  <a:schemeClr val="tx1"/>
                </a:solidFill>
              </a:rPr>
              <a:t>sống</a:t>
            </a:r>
            <a:r>
              <a:rPr lang="en-US" altLang="en-US" sz="2800" smtClean="0">
                <a:solidFill>
                  <a:schemeClr val="tx1"/>
                </a:solidFill>
              </a:rPr>
              <a:t> </a:t>
            </a:r>
            <a:r>
              <a:rPr lang="en-US" altLang="en-US" sz="2800" err="1" smtClean="0">
                <a:solidFill>
                  <a:schemeClr val="tx1"/>
                </a:solidFill>
              </a:rPr>
              <a:t>bận</a:t>
            </a:r>
            <a:r>
              <a:rPr lang="en-US" altLang="en-US" sz="2800" smtClean="0">
                <a:solidFill>
                  <a:schemeClr val="tx1"/>
                </a:solidFill>
              </a:rPr>
              <a:t> </a:t>
            </a:r>
            <a:r>
              <a:rPr lang="en-US" altLang="en-US" sz="2800" err="1" smtClean="0">
                <a:solidFill>
                  <a:schemeClr val="tx1"/>
                </a:solidFill>
              </a:rPr>
              <a:t>rộn</a:t>
            </a:r>
            <a:r>
              <a:rPr lang="en-US" altLang="en-US" sz="2800" smtClean="0">
                <a:solidFill>
                  <a:schemeClr val="tx1"/>
                </a:solidFill>
              </a:rPr>
              <a:t>, </a:t>
            </a:r>
            <a:r>
              <a:rPr lang="en-US" altLang="en-US" sz="2800" err="1" smtClean="0">
                <a:solidFill>
                  <a:schemeClr val="tx1"/>
                </a:solidFill>
              </a:rPr>
              <a:t>không</a:t>
            </a:r>
            <a:r>
              <a:rPr lang="en-US" altLang="en-US" sz="2800" smtClean="0">
                <a:solidFill>
                  <a:schemeClr val="tx1"/>
                </a:solidFill>
              </a:rPr>
              <a:t> có </a:t>
            </a:r>
            <a:r>
              <a:rPr lang="en-US" altLang="en-US" sz="2800" err="1" smtClean="0">
                <a:solidFill>
                  <a:schemeClr val="tx1"/>
                </a:solidFill>
              </a:rPr>
              <a:t>thời</a:t>
            </a:r>
            <a:r>
              <a:rPr lang="en-US" altLang="en-US" sz="2800" smtClean="0">
                <a:solidFill>
                  <a:schemeClr val="tx1"/>
                </a:solidFill>
              </a:rPr>
              <a:t> </a:t>
            </a:r>
            <a:r>
              <a:rPr lang="en-US" altLang="en-US" sz="2800" err="1" smtClean="0">
                <a:solidFill>
                  <a:schemeClr val="tx1"/>
                </a:solidFill>
              </a:rPr>
              <a:t>gian</a:t>
            </a:r>
            <a:r>
              <a:rPr lang="en-US" altLang="en-US" sz="2800" smtClean="0">
                <a:solidFill>
                  <a:schemeClr val="tx1"/>
                </a:solidFill>
              </a:rPr>
              <a:t> để </a:t>
            </a:r>
            <a:r>
              <a:rPr lang="en-US" altLang="en-US" sz="2800" err="1" smtClean="0">
                <a:solidFill>
                  <a:schemeClr val="tx1"/>
                </a:solidFill>
              </a:rPr>
              <a:t>tới</a:t>
            </a:r>
            <a:r>
              <a:rPr lang="en-US" altLang="en-US" sz="2800" smtClean="0">
                <a:solidFill>
                  <a:schemeClr val="tx1"/>
                </a:solidFill>
              </a:rPr>
              <a:t> </a:t>
            </a:r>
            <a:r>
              <a:rPr lang="en-US" altLang="en-US" sz="2800" err="1" smtClean="0">
                <a:solidFill>
                  <a:schemeClr val="tx1"/>
                </a:solidFill>
              </a:rPr>
              <a:t>tận</a:t>
            </a:r>
            <a:r>
              <a:rPr lang="en-US" altLang="en-US" sz="2800" smtClean="0">
                <a:solidFill>
                  <a:schemeClr val="tx1"/>
                </a:solidFill>
              </a:rPr>
              <a:t> </a:t>
            </a:r>
            <a:r>
              <a:rPr lang="en-US" altLang="en-US" sz="2800" err="1" smtClean="0">
                <a:solidFill>
                  <a:schemeClr val="tx1"/>
                </a:solidFill>
              </a:rPr>
              <a:t>nơi</a:t>
            </a:r>
            <a:r>
              <a:rPr lang="en-US" altLang="en-US" sz="2800" smtClean="0">
                <a:solidFill>
                  <a:schemeClr val="tx1"/>
                </a:solidFill>
              </a:rPr>
              <a:t> </a:t>
            </a:r>
            <a:r>
              <a:rPr lang="en-US" altLang="en-US" sz="2800" err="1" smtClean="0">
                <a:solidFill>
                  <a:schemeClr val="tx1"/>
                </a:solidFill>
              </a:rPr>
              <a:t>xem</a:t>
            </a:r>
            <a:r>
              <a:rPr lang="en-US" altLang="en-US" sz="2800" smtClean="0">
                <a:solidFill>
                  <a:schemeClr val="tx1"/>
                </a:solidFill>
              </a:rPr>
              <a:t> </a:t>
            </a:r>
            <a:r>
              <a:rPr lang="en-US" altLang="en-US" sz="2800" err="1" smtClean="0">
                <a:solidFill>
                  <a:schemeClr val="tx1"/>
                </a:solidFill>
              </a:rPr>
              <a:t>hàng</a:t>
            </a:r>
            <a:r>
              <a:rPr lang="en-US" altLang="en-US" sz="2800">
                <a:solidFill>
                  <a:schemeClr val="tx1"/>
                </a:solidFill>
              </a:rPr>
              <a:t> </a:t>
            </a:r>
            <a:r>
              <a:rPr lang="en-US" altLang="en-US" sz="2800" err="1" smtClean="0">
                <a:solidFill>
                  <a:schemeClr val="tx1"/>
                </a:solidFill>
              </a:rPr>
              <a:t>khiến</a:t>
            </a:r>
            <a:r>
              <a:rPr lang="en-US" altLang="en-US" sz="2800" smtClean="0">
                <a:solidFill>
                  <a:schemeClr val="tx1"/>
                </a:solidFill>
              </a:rPr>
              <a:t> </a:t>
            </a:r>
            <a:r>
              <a:rPr lang="en-US" altLang="en-US" sz="2800" err="1" smtClean="0">
                <a:solidFill>
                  <a:schemeClr val="tx1"/>
                </a:solidFill>
              </a:rPr>
              <a:t>nhu</a:t>
            </a:r>
            <a:r>
              <a:rPr lang="en-US" altLang="en-US" sz="2800" smtClean="0">
                <a:solidFill>
                  <a:schemeClr val="tx1"/>
                </a:solidFill>
              </a:rPr>
              <a:t> </a:t>
            </a:r>
            <a:r>
              <a:rPr lang="en-US" altLang="en-US" sz="2800" err="1" smtClean="0">
                <a:solidFill>
                  <a:schemeClr val="tx1"/>
                </a:solidFill>
              </a:rPr>
              <a:t>cầu</a:t>
            </a:r>
            <a:r>
              <a:rPr lang="en-US" altLang="en-US" sz="2800" smtClean="0">
                <a:solidFill>
                  <a:schemeClr val="tx1"/>
                </a:solidFill>
              </a:rPr>
              <a:t> của </a:t>
            </a:r>
            <a:r>
              <a:rPr lang="en-US" altLang="en-US" sz="2800" err="1" smtClean="0">
                <a:solidFill>
                  <a:schemeClr val="tx1"/>
                </a:solidFill>
              </a:rPr>
              <a:t>người</a:t>
            </a:r>
            <a:r>
              <a:rPr lang="en-US" altLang="en-US" sz="2800" smtClean="0">
                <a:solidFill>
                  <a:schemeClr val="tx1"/>
                </a:solidFill>
              </a:rPr>
              <a:t> dung </a:t>
            </a:r>
            <a:r>
              <a:rPr lang="en-US" altLang="en-US" sz="2800" err="1" smtClean="0">
                <a:solidFill>
                  <a:schemeClr val="tx1"/>
                </a:solidFill>
              </a:rPr>
              <a:t>giảm</a:t>
            </a:r>
            <a:r>
              <a:rPr lang="en-US" altLang="en-US" sz="2800" smtClean="0">
                <a:solidFill>
                  <a:schemeClr val="tx1"/>
                </a:solidFill>
              </a:rPr>
              <a:t> </a:t>
            </a:r>
            <a:r>
              <a:rPr lang="en-US" altLang="en-US" sz="2800" err="1" smtClean="0">
                <a:solidFill>
                  <a:schemeClr val="tx1"/>
                </a:solidFill>
              </a:rPr>
              <a:t>sút</a:t>
            </a:r>
            <a:r>
              <a:rPr lang="en-US" altLang="en-US" sz="2800">
                <a:solidFill>
                  <a:schemeClr val="tx1"/>
                </a:solidFill>
              </a:rPr>
              <a:t> </a:t>
            </a:r>
            <a:r>
              <a:rPr lang="en-US" altLang="en-US" sz="2800" err="1" smtClean="0">
                <a:solidFill>
                  <a:schemeClr val="tx1"/>
                </a:solidFill>
              </a:rPr>
              <a:t>đồng</a:t>
            </a:r>
            <a:r>
              <a:rPr lang="en-US" altLang="en-US" sz="2800" smtClean="0">
                <a:solidFill>
                  <a:schemeClr val="tx1"/>
                </a:solidFill>
              </a:rPr>
              <a:t> </a:t>
            </a:r>
            <a:r>
              <a:rPr lang="en-US" altLang="en-US" sz="2800" err="1" smtClean="0">
                <a:solidFill>
                  <a:schemeClr val="tx1"/>
                </a:solidFill>
              </a:rPr>
              <a:t>thời</a:t>
            </a:r>
            <a:r>
              <a:rPr lang="en-US" altLang="en-US" sz="2800" smtClean="0">
                <a:solidFill>
                  <a:schemeClr val="tx1"/>
                </a:solidFill>
              </a:rPr>
              <a:t> </a:t>
            </a:r>
            <a:r>
              <a:rPr lang="en-US" altLang="en-US" sz="2800" err="1" smtClean="0">
                <a:solidFill>
                  <a:schemeClr val="tx1"/>
                </a:solidFill>
              </a:rPr>
              <a:t>ảnh</a:t>
            </a:r>
            <a:r>
              <a:rPr lang="en-US" altLang="en-US" sz="2800" smtClean="0">
                <a:solidFill>
                  <a:schemeClr val="tx1"/>
                </a:solidFill>
              </a:rPr>
              <a:t> </a:t>
            </a:r>
            <a:r>
              <a:rPr lang="en-US" altLang="en-US" sz="2800" err="1" smtClean="0">
                <a:solidFill>
                  <a:schemeClr val="tx1"/>
                </a:solidFill>
              </a:rPr>
              <a:t>hưởng</a:t>
            </a:r>
            <a:r>
              <a:rPr lang="en-US" altLang="en-US" sz="2800" smtClean="0">
                <a:solidFill>
                  <a:schemeClr val="tx1"/>
                </a:solidFill>
              </a:rPr>
              <a:t> </a:t>
            </a:r>
            <a:r>
              <a:rPr lang="en-US" altLang="en-US" sz="2800" err="1" smtClean="0">
                <a:solidFill>
                  <a:schemeClr val="tx1"/>
                </a:solidFill>
              </a:rPr>
              <a:t>tới</a:t>
            </a:r>
            <a:r>
              <a:rPr lang="en-US" altLang="en-US" sz="2800" smtClean="0">
                <a:solidFill>
                  <a:schemeClr val="tx1"/>
                </a:solidFill>
              </a:rPr>
              <a:t> </a:t>
            </a:r>
            <a:r>
              <a:rPr lang="en-US" altLang="en-US" sz="2800" err="1" smtClean="0">
                <a:solidFill>
                  <a:schemeClr val="tx1"/>
                </a:solidFill>
              </a:rPr>
              <a:t>doanh</a:t>
            </a:r>
            <a:r>
              <a:rPr lang="en-US" altLang="en-US" sz="2800" smtClean="0">
                <a:solidFill>
                  <a:schemeClr val="tx1"/>
                </a:solidFill>
              </a:rPr>
              <a:t> </a:t>
            </a:r>
            <a:r>
              <a:rPr lang="en-US" altLang="en-US" sz="2800" err="1" smtClean="0">
                <a:solidFill>
                  <a:schemeClr val="tx1"/>
                </a:solidFill>
              </a:rPr>
              <a:t>thu</a:t>
            </a:r>
            <a:r>
              <a:rPr lang="en-US" altLang="en-US" sz="2800" smtClean="0">
                <a:solidFill>
                  <a:schemeClr val="tx1"/>
                </a:solidFill>
              </a:rPr>
              <a:t> của </a:t>
            </a:r>
            <a:r>
              <a:rPr lang="en-US" altLang="en-US" sz="2800" err="1" smtClean="0">
                <a:solidFill>
                  <a:schemeClr val="tx1"/>
                </a:solidFill>
              </a:rPr>
              <a:t>doanh</a:t>
            </a:r>
            <a:r>
              <a:rPr lang="en-US" altLang="en-US" sz="2800" smtClean="0">
                <a:solidFill>
                  <a:schemeClr val="tx1"/>
                </a:solidFill>
              </a:rPr>
              <a:t> </a:t>
            </a:r>
            <a:r>
              <a:rPr lang="en-US" altLang="en-US" sz="2800" err="1" smtClean="0">
                <a:solidFill>
                  <a:schemeClr val="tx1"/>
                </a:solidFill>
              </a:rPr>
              <a:t>nghiệp</a:t>
            </a:r>
            <a:r>
              <a:rPr lang="en-US" altLang="en-US" sz="2800" smtClean="0">
                <a:solidFill>
                  <a:schemeClr val="tx1"/>
                </a:solidFill>
              </a:rPr>
              <a:t>.</a:t>
            </a:r>
          </a:p>
          <a:p>
            <a:pPr algn="just" eaLnBrk="1">
              <a:lnSpc>
                <a:spcPct val="150000"/>
              </a:lnSpc>
              <a:buClr>
                <a:srgbClr val="000000"/>
              </a:buClr>
              <a:buSzPct val="45000"/>
              <a:buFont typeface="Wingdings" panose="05000000000000000000" pitchFamily="2" charset="2"/>
              <a:buChar char=""/>
              <a:defRPr/>
            </a:pPr>
            <a:r>
              <a:rPr lang="en-US" altLang="en-US" sz="2800" err="1" smtClean="0">
                <a:solidFill>
                  <a:schemeClr val="tx1"/>
                </a:solidFill>
              </a:rPr>
              <a:t>Việc</a:t>
            </a:r>
            <a:r>
              <a:rPr lang="en-US" altLang="en-US" sz="2800" smtClean="0">
                <a:solidFill>
                  <a:schemeClr val="tx1"/>
                </a:solidFill>
              </a:rPr>
              <a:t> mua </a:t>
            </a:r>
            <a:r>
              <a:rPr lang="en-US" altLang="en-US" sz="2800" err="1" smtClean="0">
                <a:solidFill>
                  <a:schemeClr val="tx1"/>
                </a:solidFill>
              </a:rPr>
              <a:t>bán</a:t>
            </a:r>
            <a:r>
              <a:rPr lang="en-US" altLang="en-US" sz="2800" smtClean="0">
                <a:solidFill>
                  <a:schemeClr val="tx1"/>
                </a:solidFill>
              </a:rPr>
              <a:t> </a:t>
            </a:r>
            <a:r>
              <a:rPr lang="en-US" altLang="en-US" sz="2800" err="1" smtClean="0">
                <a:solidFill>
                  <a:schemeClr val="tx1"/>
                </a:solidFill>
              </a:rPr>
              <a:t>trực</a:t>
            </a:r>
            <a:r>
              <a:rPr lang="en-US" altLang="en-US" sz="2800" smtClean="0">
                <a:solidFill>
                  <a:schemeClr val="tx1"/>
                </a:solidFill>
              </a:rPr>
              <a:t> </a:t>
            </a:r>
            <a:r>
              <a:rPr lang="en-US" altLang="en-US" sz="2800" err="1" smtClean="0">
                <a:solidFill>
                  <a:schemeClr val="tx1"/>
                </a:solidFill>
              </a:rPr>
              <a:t>tuyến</a:t>
            </a:r>
            <a:r>
              <a:rPr lang="en-US" altLang="en-US" sz="2800" smtClean="0">
                <a:solidFill>
                  <a:schemeClr val="tx1"/>
                </a:solidFill>
              </a:rPr>
              <a:t> </a:t>
            </a:r>
            <a:r>
              <a:rPr lang="en-US" altLang="en-US" sz="2800" err="1" smtClean="0">
                <a:solidFill>
                  <a:schemeClr val="tx1"/>
                </a:solidFill>
              </a:rPr>
              <a:t>ngày</a:t>
            </a:r>
            <a:r>
              <a:rPr lang="en-US" altLang="en-US" sz="2800" smtClean="0">
                <a:solidFill>
                  <a:schemeClr val="tx1"/>
                </a:solidFill>
              </a:rPr>
              <a:t> </a:t>
            </a:r>
            <a:r>
              <a:rPr lang="en-US" altLang="en-US" sz="2800" err="1" smtClean="0">
                <a:solidFill>
                  <a:schemeClr val="tx1"/>
                </a:solidFill>
              </a:rPr>
              <a:t>càng</a:t>
            </a:r>
            <a:r>
              <a:rPr lang="en-US" altLang="en-US" sz="2800" smtClean="0">
                <a:solidFill>
                  <a:schemeClr val="tx1"/>
                </a:solidFill>
              </a:rPr>
              <a:t> </a:t>
            </a:r>
            <a:r>
              <a:rPr lang="en-US" altLang="en-US" sz="2800" err="1" smtClean="0">
                <a:solidFill>
                  <a:schemeClr val="tx1"/>
                </a:solidFill>
              </a:rPr>
              <a:t>phổ</a:t>
            </a:r>
            <a:r>
              <a:rPr lang="en-US" altLang="en-US" sz="2800" smtClean="0">
                <a:solidFill>
                  <a:schemeClr val="tx1"/>
                </a:solidFill>
              </a:rPr>
              <a:t> </a:t>
            </a:r>
            <a:r>
              <a:rPr lang="en-US" altLang="en-US" sz="2800" err="1" smtClean="0">
                <a:solidFill>
                  <a:schemeClr val="tx1"/>
                </a:solidFill>
              </a:rPr>
              <a:t>biến</a:t>
            </a:r>
            <a:r>
              <a:rPr lang="en-US" altLang="en-US" sz="2800" smtClean="0">
                <a:solidFill>
                  <a:schemeClr val="tx1"/>
                </a:solidFill>
              </a:rPr>
              <a:t> </a:t>
            </a:r>
            <a:r>
              <a:rPr lang="en-US" altLang="en-US" sz="2800" err="1" smtClean="0">
                <a:solidFill>
                  <a:schemeClr val="tx1"/>
                </a:solidFill>
              </a:rPr>
              <a:t>đã</a:t>
            </a:r>
            <a:r>
              <a:rPr lang="en-US" altLang="en-US" sz="2800" smtClean="0">
                <a:solidFill>
                  <a:schemeClr val="tx1"/>
                </a:solidFill>
              </a:rPr>
              <a:t> </a:t>
            </a:r>
            <a:r>
              <a:rPr lang="en-US" altLang="en-US" sz="2800" err="1" smtClean="0">
                <a:solidFill>
                  <a:schemeClr val="tx1"/>
                </a:solidFill>
              </a:rPr>
              <a:t>khắc</a:t>
            </a:r>
            <a:r>
              <a:rPr lang="en-US" altLang="en-US" sz="2800" smtClean="0">
                <a:solidFill>
                  <a:schemeClr val="tx1"/>
                </a:solidFill>
              </a:rPr>
              <a:t> </a:t>
            </a:r>
            <a:r>
              <a:rPr lang="en-US" altLang="en-US" sz="2800" err="1" smtClean="0">
                <a:solidFill>
                  <a:schemeClr val="tx1"/>
                </a:solidFill>
              </a:rPr>
              <a:t>phục</a:t>
            </a:r>
            <a:r>
              <a:rPr lang="en-US" altLang="en-US" sz="2800" smtClean="0">
                <a:solidFill>
                  <a:schemeClr val="tx1"/>
                </a:solidFill>
              </a:rPr>
              <a:t> </a:t>
            </a:r>
            <a:r>
              <a:rPr lang="en-US" altLang="en-US" sz="2800" err="1" smtClean="0">
                <a:solidFill>
                  <a:schemeClr val="tx1"/>
                </a:solidFill>
              </a:rPr>
              <a:t>được</a:t>
            </a:r>
            <a:r>
              <a:rPr lang="en-US" altLang="en-US" sz="2800" smtClean="0">
                <a:solidFill>
                  <a:schemeClr val="tx1"/>
                </a:solidFill>
              </a:rPr>
              <a:t> </a:t>
            </a:r>
            <a:r>
              <a:rPr lang="en-US" altLang="en-US" sz="2800" err="1" smtClean="0">
                <a:solidFill>
                  <a:schemeClr val="tx1"/>
                </a:solidFill>
              </a:rPr>
              <a:t>các</a:t>
            </a:r>
            <a:r>
              <a:rPr lang="en-US" altLang="en-US" sz="2800" smtClean="0">
                <a:solidFill>
                  <a:schemeClr val="tx1"/>
                </a:solidFill>
              </a:rPr>
              <a:t> </a:t>
            </a:r>
            <a:r>
              <a:rPr lang="en-US" altLang="en-US" sz="2800" err="1" smtClean="0">
                <a:solidFill>
                  <a:schemeClr val="tx1"/>
                </a:solidFill>
              </a:rPr>
              <a:t>nhược</a:t>
            </a:r>
            <a:r>
              <a:rPr lang="en-US" altLang="en-US" sz="2800" smtClean="0">
                <a:solidFill>
                  <a:schemeClr val="tx1"/>
                </a:solidFill>
              </a:rPr>
              <a:t> </a:t>
            </a:r>
            <a:r>
              <a:rPr lang="en-US" altLang="en-US" sz="2800" err="1" smtClean="0">
                <a:solidFill>
                  <a:schemeClr val="tx1"/>
                </a:solidFill>
              </a:rPr>
              <a:t>điểm</a:t>
            </a:r>
            <a:r>
              <a:rPr lang="en-US" altLang="en-US" sz="2800">
                <a:solidFill>
                  <a:schemeClr val="tx1"/>
                </a:solidFill>
              </a:rPr>
              <a:t> </a:t>
            </a:r>
            <a:r>
              <a:rPr lang="en-US" altLang="en-US" sz="2800" err="1" smtClean="0">
                <a:solidFill>
                  <a:schemeClr val="tx1"/>
                </a:solidFill>
              </a:rPr>
              <a:t>trên</a:t>
            </a:r>
            <a:r>
              <a:rPr lang="en-US" altLang="en-US" sz="2800" smtClean="0">
                <a:solidFill>
                  <a:schemeClr val="tx1"/>
                </a:solidFill>
              </a:rPr>
              <a:t>.</a:t>
            </a:r>
          </a:p>
        </p:txBody>
      </p:sp>
      <p:pic>
        <p:nvPicPr>
          <p:cNvPr id="10244" name="Picture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206288" y="6294438"/>
            <a:ext cx="9921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quarter" idx="10"/>
          </p:nvPr>
        </p:nvSpPr>
        <p:spPr/>
        <p:txBody>
          <a:bodyPr/>
          <a:lstStyle/>
          <a:p>
            <a:pPr>
              <a:defRPr/>
            </a:pPr>
            <a:fld id="{450ECD45-53F2-42F9-A7B6-F58AF08524DF}" type="datetime1">
              <a:rPr lang="en-US"/>
              <a:pPr>
                <a:defRPr/>
              </a:pPr>
              <a:t>15/07/2018</a:t>
            </a:fld>
            <a:endParaRPr lang="vi-VN"/>
          </a:p>
        </p:txBody>
      </p:sp>
      <p:sp>
        <p:nvSpPr>
          <p:cNvPr id="10246"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smtClean="0"/>
              <a:t>Đại học Nha Trang - Khoa Công nghệ Thông tin</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1" end="1"/>
                                            </p:txEl>
                                          </p:spTgt>
                                        </p:tgtEl>
                                        <p:attrNameLst>
                                          <p:attrName>style.visibility</p:attrName>
                                        </p:attrNameLst>
                                      </p:cBhvr>
                                      <p:to>
                                        <p:strVal val="visible"/>
                                      </p:to>
                                    </p:set>
                                    <p:animEffect transition="in" filter="fade">
                                      <p:cBhvr>
                                        <p:cTn id="20" dur="500"/>
                                        <p:tgtEl>
                                          <p:spTgt spid="6">
                                            <p:txEl>
                                              <p:pRg st="1" end="1"/>
                                            </p:txEl>
                                          </p:spTgt>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2054"/>
                                        </p:tgtEl>
                                        <p:attrNameLst>
                                          <p:attrName>style.visibility</p:attrName>
                                        </p:attrNameLst>
                                      </p:cBhvr>
                                      <p:to>
                                        <p:strVal val="visible"/>
                                      </p:to>
                                    </p:set>
                                    <p:animEffect transition="in" filter="fade">
                                      <p:cBhvr>
                                        <p:cTn id="24" dur="500"/>
                                        <p:tgtEl>
                                          <p:spTgt spid="2054"/>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nodeType="clickEffect">
                                  <p:stCondLst>
                                    <p:cond delay="0"/>
                                  </p:stCondLst>
                                  <p:childTnLst>
                                    <p:set>
                                      <p:cBhvr>
                                        <p:cTn id="28" dur="1" fill="hold">
                                          <p:stCondLst>
                                            <p:cond delay="0"/>
                                          </p:stCondLst>
                                        </p:cTn>
                                        <p:tgtEl>
                                          <p:spTgt spid="6">
                                            <p:txEl>
                                              <p:pRg st="2" end="2"/>
                                            </p:txEl>
                                          </p:spTgt>
                                        </p:tgtEl>
                                        <p:attrNameLst>
                                          <p:attrName>style.visibility</p:attrName>
                                        </p:attrNameLst>
                                      </p:cBhvr>
                                      <p:to>
                                        <p:strVal val="visible"/>
                                      </p:to>
                                    </p:set>
                                    <p:animEffect transition="in" filter="fade">
                                      <p:cBhvr>
                                        <p:cTn id="29" dur="500"/>
                                        <p:tgtEl>
                                          <p:spTgt spid="6">
                                            <p:txEl>
                                              <p:pRg st="2" end="2"/>
                                            </p:txEl>
                                          </p:spTgt>
                                        </p:tgtEl>
                                      </p:cBhvr>
                                    </p:animEffect>
                                  </p:childTnLst>
                                </p:cTn>
                              </p:par>
                            </p:childTnLst>
                          </p:cTn>
                        </p:par>
                        <p:par>
                          <p:cTn id="30" fill="hold" nodeType="withGroup">
                            <p:stCondLst>
                              <p:cond delay="500"/>
                            </p:stCondLst>
                            <p:childTnLst>
                              <p:par>
                                <p:cTn id="31" presetID="10" presetClass="entr" presetSubtype="0" fill="hold" nodeType="afterEffect">
                                  <p:stCondLst>
                                    <p:cond delay="0"/>
                                  </p:stCondLst>
                                  <p:childTnLst>
                                    <p:set>
                                      <p:cBhvr>
                                        <p:cTn id="32" dur="1" fill="hold">
                                          <p:stCondLst>
                                            <p:cond delay="0"/>
                                          </p:stCondLst>
                                        </p:cTn>
                                        <p:tgtEl>
                                          <p:spTgt spid="2052"/>
                                        </p:tgtEl>
                                        <p:attrNameLst>
                                          <p:attrName>style.visibility</p:attrName>
                                        </p:attrNameLst>
                                      </p:cBhvr>
                                      <p:to>
                                        <p:strVal val="visible"/>
                                      </p:to>
                                    </p:set>
                                    <p:animEffect transition="in" filter="fade">
                                      <p:cBhvr>
                                        <p:cTn id="33" dur="500"/>
                                        <p:tgtEl>
                                          <p:spTgt spid="205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
                                            <p:txEl>
                                              <p:pRg st="3" end="3"/>
                                            </p:txEl>
                                          </p:spTgt>
                                        </p:tgtEl>
                                        <p:attrNameLst>
                                          <p:attrName>style.visibility</p:attrName>
                                        </p:attrNameLst>
                                      </p:cBhvr>
                                      <p:to>
                                        <p:strVal val="visible"/>
                                      </p:to>
                                    </p:set>
                                    <p:animEffect transition="in" filter="fade">
                                      <p:cBhvr>
                                        <p:cTn id="38"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a:grpSpLocks/>
          </p:cNvGrpSpPr>
          <p:nvPr/>
        </p:nvGrpSpPr>
        <p:grpSpPr bwMode="auto">
          <a:xfrm>
            <a:off x="990600" y="198438"/>
            <a:ext cx="11458575" cy="838200"/>
            <a:chOff x="7157670" y="483017"/>
            <a:chExt cx="12359700" cy="2127380"/>
          </a:xfrm>
        </p:grpSpPr>
        <p:sp>
          <p:nvSpPr>
            <p:cNvPr id="72711" name="TextBox 7"/>
            <p:cNvSpPr txBox="1">
              <a:spLocks noChangeArrowheads="1"/>
            </p:cNvSpPr>
            <p:nvPr/>
          </p:nvSpPr>
          <p:spPr bwMode="auto">
            <a:xfrm>
              <a:off x="7157670" y="483017"/>
              <a:ext cx="12359700" cy="1840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7805" tIns="18902" rIns="37805" bIns="18902">
              <a:spAutoFit/>
            </a:bodyPr>
            <a:lstStyle/>
            <a:p>
              <a:pPr algn="ctr" eaLnBrk="1">
                <a:lnSpc>
                  <a:spcPct val="93000"/>
                </a:lnSpc>
                <a:buClr>
                  <a:srgbClr val="000000"/>
                </a:buClr>
                <a:buSzPct val="100000"/>
                <a:buFont typeface="Times New Roman" panose="02020603050405020304" pitchFamily="18" charset="0"/>
                <a:buNone/>
              </a:pPr>
              <a:r>
                <a:rPr lang="en-US" altLang="en-US" sz="4800" b="1" smtClean="0">
                  <a:solidFill>
                    <a:schemeClr val="tx2"/>
                  </a:solidFill>
                  <a:latin typeface="Lato Regular"/>
                  <a:ea typeface="Lato Regular"/>
                  <a:cs typeface="Lato Regular"/>
                </a:rPr>
                <a:t>Giao diện website người dùng</a:t>
              </a:r>
              <a:endParaRPr lang="id-ID" altLang="en-US" sz="4800" b="1">
                <a:solidFill>
                  <a:schemeClr val="tx2"/>
                </a:solidFill>
                <a:latin typeface="Lato Regular"/>
                <a:ea typeface="Lato Regular"/>
                <a:cs typeface="Lato Regular"/>
              </a:endParaRPr>
            </a:p>
          </p:txBody>
        </p:sp>
        <p:sp>
          <p:nvSpPr>
            <p:cNvPr id="9" name="Rectangle 8"/>
            <p:cNvSpPr/>
            <p:nvPr/>
          </p:nvSpPr>
          <p:spPr>
            <a:xfrm>
              <a:off x="12022440" y="2537873"/>
              <a:ext cx="2630161" cy="725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7770" tIns="18886" rIns="37770" bIns="18886" anchor="ctr"/>
            <a:lstStyle/>
            <a:p>
              <a:pPr algn="ctr" eaLnBrk="1">
                <a:lnSpc>
                  <a:spcPct val="93000"/>
                </a:lnSpc>
                <a:buClr>
                  <a:srgbClr val="000000"/>
                </a:buClr>
                <a:buSzPct val="100000"/>
                <a:buFont typeface="Times New Roman" panose="02020603050405020304" pitchFamily="18" charset="0"/>
                <a:buNone/>
                <a:defRPr/>
              </a:pPr>
              <a:endParaRPr lang="en-US">
                <a:solidFill>
                  <a:schemeClr val="accent2"/>
                </a:solidFill>
                <a:latin typeface="Open Sans Light"/>
              </a:endParaRPr>
            </a:p>
          </p:txBody>
        </p:sp>
      </p:grpSp>
      <p:pic>
        <p:nvPicPr>
          <p:cNvPr id="72708"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06288" y="6294438"/>
            <a:ext cx="9921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quarter" idx="10"/>
          </p:nvPr>
        </p:nvSpPr>
        <p:spPr/>
        <p:txBody>
          <a:bodyPr/>
          <a:lstStyle/>
          <a:p>
            <a:pPr>
              <a:defRPr/>
            </a:pPr>
            <a:fld id="{450ECD45-53F2-42F9-A7B6-F58AF08524DF}" type="datetime1">
              <a:rPr lang="en-US"/>
              <a:pPr>
                <a:defRPr/>
              </a:pPr>
              <a:t>15/07/2018</a:t>
            </a:fld>
            <a:endParaRPr lang="vi-VN"/>
          </a:p>
        </p:txBody>
      </p:sp>
      <p:sp>
        <p:nvSpPr>
          <p:cNvPr id="72710"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smtClean="0"/>
              <a:t>Đại học Nha Trang - Khoa Công nghệ Thông tin</a:t>
            </a:r>
          </a:p>
        </p:txBody>
      </p:sp>
      <p:pic>
        <p:nvPicPr>
          <p:cNvPr id="3" name="Picture 2"/>
          <p:cNvPicPr>
            <a:picLocks noChangeAspect="1"/>
          </p:cNvPicPr>
          <p:nvPr/>
        </p:nvPicPr>
        <p:blipFill>
          <a:blip r:embed="rId4"/>
          <a:stretch>
            <a:fillRect/>
          </a:stretch>
        </p:blipFill>
        <p:spPr>
          <a:xfrm>
            <a:off x="1524000" y="1061516"/>
            <a:ext cx="10391775" cy="5842521"/>
          </a:xfrm>
          <a:prstGeom prst="rect">
            <a:avLst/>
          </a:prstGeom>
        </p:spPr>
      </p:pic>
    </p:spTree>
    <p:extLst>
      <p:ext uri="{BB962C8B-B14F-4D97-AF65-F5344CB8AC3E}">
        <p14:creationId xmlns:p14="http://schemas.microsoft.com/office/powerpoint/2010/main" val="321442215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6" presetClass="entr" presetSubtype="21"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a:grpSpLocks/>
          </p:cNvGrpSpPr>
          <p:nvPr/>
        </p:nvGrpSpPr>
        <p:grpSpPr bwMode="auto">
          <a:xfrm>
            <a:off x="990600" y="198438"/>
            <a:ext cx="11458575" cy="838200"/>
            <a:chOff x="7157670" y="483017"/>
            <a:chExt cx="12359700" cy="2127380"/>
          </a:xfrm>
        </p:grpSpPr>
        <p:sp>
          <p:nvSpPr>
            <p:cNvPr id="72711" name="TextBox 7"/>
            <p:cNvSpPr txBox="1">
              <a:spLocks noChangeArrowheads="1"/>
            </p:cNvSpPr>
            <p:nvPr/>
          </p:nvSpPr>
          <p:spPr bwMode="auto">
            <a:xfrm>
              <a:off x="7157670" y="483017"/>
              <a:ext cx="12359700" cy="1840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7805" tIns="18902" rIns="37805" bIns="18902">
              <a:spAutoFit/>
            </a:bodyPr>
            <a:lstStyle/>
            <a:p>
              <a:pPr algn="ctr" eaLnBrk="1">
                <a:lnSpc>
                  <a:spcPct val="93000"/>
                </a:lnSpc>
                <a:buClr>
                  <a:srgbClr val="000000"/>
                </a:buClr>
                <a:buSzPct val="100000"/>
                <a:buFont typeface="Times New Roman" panose="02020603050405020304" pitchFamily="18" charset="0"/>
                <a:buNone/>
              </a:pPr>
              <a:r>
                <a:rPr lang="en-US" altLang="en-US" sz="4800" b="1">
                  <a:solidFill>
                    <a:schemeClr val="tx2"/>
                  </a:solidFill>
                  <a:latin typeface="Lato Regular"/>
                  <a:ea typeface="Lato Regular"/>
                  <a:cs typeface="Lato Regular"/>
                </a:rPr>
                <a:t>Giao diện </a:t>
              </a:r>
              <a:r>
                <a:rPr lang="en-US" altLang="en-US" sz="4800" b="1" smtClean="0">
                  <a:solidFill>
                    <a:schemeClr val="tx2"/>
                  </a:solidFill>
                  <a:latin typeface="Lato Regular"/>
                  <a:ea typeface="Lato Regular"/>
                  <a:cs typeface="Lato Regular"/>
                </a:rPr>
                <a:t>website </a:t>
              </a:r>
              <a:r>
                <a:rPr lang="en-US" altLang="en-US" sz="4800" b="1">
                  <a:solidFill>
                    <a:schemeClr val="tx2"/>
                  </a:solidFill>
                  <a:latin typeface="Lato Regular"/>
                  <a:ea typeface="Lato Regular"/>
                  <a:cs typeface="Lato Regular"/>
                </a:rPr>
                <a:t>người dùng</a:t>
              </a:r>
              <a:endParaRPr lang="id-ID" altLang="en-US" sz="4800" b="1">
                <a:solidFill>
                  <a:schemeClr val="tx2"/>
                </a:solidFill>
                <a:latin typeface="Lato Regular"/>
                <a:ea typeface="Lato Regular"/>
                <a:cs typeface="Lato Regular"/>
              </a:endParaRPr>
            </a:p>
          </p:txBody>
        </p:sp>
        <p:sp>
          <p:nvSpPr>
            <p:cNvPr id="9" name="Rectangle 8"/>
            <p:cNvSpPr/>
            <p:nvPr/>
          </p:nvSpPr>
          <p:spPr>
            <a:xfrm>
              <a:off x="12022440" y="2537873"/>
              <a:ext cx="2630161" cy="725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7770" tIns="18886" rIns="37770" bIns="18886" anchor="ctr"/>
            <a:lstStyle/>
            <a:p>
              <a:pPr algn="ctr" eaLnBrk="1">
                <a:lnSpc>
                  <a:spcPct val="93000"/>
                </a:lnSpc>
                <a:buClr>
                  <a:srgbClr val="000000"/>
                </a:buClr>
                <a:buSzPct val="100000"/>
                <a:buFont typeface="Times New Roman" panose="02020603050405020304" pitchFamily="18" charset="0"/>
                <a:buNone/>
                <a:defRPr/>
              </a:pPr>
              <a:endParaRPr lang="en-US">
                <a:solidFill>
                  <a:schemeClr val="accent2"/>
                </a:solidFill>
                <a:latin typeface="Open Sans Light"/>
              </a:endParaRPr>
            </a:p>
          </p:txBody>
        </p:sp>
      </p:grpSp>
      <p:pic>
        <p:nvPicPr>
          <p:cNvPr id="72708"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06288" y="6294438"/>
            <a:ext cx="9921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quarter" idx="10"/>
          </p:nvPr>
        </p:nvSpPr>
        <p:spPr/>
        <p:txBody>
          <a:bodyPr/>
          <a:lstStyle/>
          <a:p>
            <a:pPr>
              <a:defRPr/>
            </a:pPr>
            <a:fld id="{450ECD45-53F2-42F9-A7B6-F58AF08524DF}" type="datetime1">
              <a:rPr lang="en-US"/>
              <a:pPr>
                <a:defRPr/>
              </a:pPr>
              <a:t>15/07/2018</a:t>
            </a:fld>
            <a:endParaRPr lang="vi-VN"/>
          </a:p>
        </p:txBody>
      </p:sp>
      <p:sp>
        <p:nvSpPr>
          <p:cNvPr id="72710"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smtClean="0"/>
              <a:t>Đại học Nha Trang - Khoa Công nghệ Thông tin</a:t>
            </a:r>
          </a:p>
        </p:txBody>
      </p:sp>
      <p:pic>
        <p:nvPicPr>
          <p:cNvPr id="4" name="Picture 3"/>
          <p:cNvPicPr>
            <a:picLocks noChangeAspect="1"/>
          </p:cNvPicPr>
          <p:nvPr/>
        </p:nvPicPr>
        <p:blipFill>
          <a:blip r:embed="rId4"/>
          <a:stretch>
            <a:fillRect/>
          </a:stretch>
        </p:blipFill>
        <p:spPr>
          <a:xfrm>
            <a:off x="1456341" y="1036638"/>
            <a:ext cx="10611786" cy="5970587"/>
          </a:xfrm>
          <a:prstGeom prst="rect">
            <a:avLst/>
          </a:prstGeom>
        </p:spPr>
      </p:pic>
    </p:spTree>
    <p:extLst>
      <p:ext uri="{BB962C8B-B14F-4D97-AF65-F5344CB8AC3E}">
        <p14:creationId xmlns:p14="http://schemas.microsoft.com/office/powerpoint/2010/main" val="43486507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6" presetClass="entr" presetSubtype="21"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a:grpSpLocks/>
          </p:cNvGrpSpPr>
          <p:nvPr/>
        </p:nvGrpSpPr>
        <p:grpSpPr bwMode="auto">
          <a:xfrm>
            <a:off x="990600" y="198438"/>
            <a:ext cx="11458575" cy="838200"/>
            <a:chOff x="7157670" y="483017"/>
            <a:chExt cx="12359700" cy="2127380"/>
          </a:xfrm>
        </p:grpSpPr>
        <p:sp>
          <p:nvSpPr>
            <p:cNvPr id="72711" name="TextBox 7"/>
            <p:cNvSpPr txBox="1">
              <a:spLocks noChangeArrowheads="1"/>
            </p:cNvSpPr>
            <p:nvPr/>
          </p:nvSpPr>
          <p:spPr bwMode="auto">
            <a:xfrm>
              <a:off x="7157670" y="483017"/>
              <a:ext cx="12359700" cy="1840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7805" tIns="18902" rIns="37805" bIns="18902">
              <a:spAutoFit/>
            </a:bodyPr>
            <a:lstStyle/>
            <a:p>
              <a:pPr algn="ctr" eaLnBrk="1">
                <a:lnSpc>
                  <a:spcPct val="93000"/>
                </a:lnSpc>
                <a:buClr>
                  <a:srgbClr val="000000"/>
                </a:buClr>
                <a:buSzPct val="100000"/>
                <a:buFont typeface="Times New Roman" panose="02020603050405020304" pitchFamily="18" charset="0"/>
                <a:buNone/>
              </a:pPr>
              <a:r>
                <a:rPr lang="en-US" altLang="en-US" sz="4800" b="1">
                  <a:solidFill>
                    <a:schemeClr val="tx2"/>
                  </a:solidFill>
                  <a:latin typeface="Lato Regular"/>
                  <a:ea typeface="Lato Regular"/>
                  <a:cs typeface="Lato Regular"/>
                </a:rPr>
                <a:t>Giao diện website người dùng</a:t>
              </a:r>
              <a:endParaRPr lang="id-ID" altLang="en-US" sz="4800" b="1">
                <a:solidFill>
                  <a:schemeClr val="tx2"/>
                </a:solidFill>
                <a:latin typeface="Lato Regular"/>
                <a:ea typeface="Lato Regular"/>
                <a:cs typeface="Lato Regular"/>
              </a:endParaRPr>
            </a:p>
          </p:txBody>
        </p:sp>
        <p:sp>
          <p:nvSpPr>
            <p:cNvPr id="9" name="Rectangle 8"/>
            <p:cNvSpPr/>
            <p:nvPr/>
          </p:nvSpPr>
          <p:spPr>
            <a:xfrm>
              <a:off x="12022440" y="2537873"/>
              <a:ext cx="2630161" cy="725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7770" tIns="18886" rIns="37770" bIns="18886" anchor="ctr"/>
            <a:lstStyle/>
            <a:p>
              <a:pPr algn="ctr" eaLnBrk="1">
                <a:lnSpc>
                  <a:spcPct val="93000"/>
                </a:lnSpc>
                <a:buClr>
                  <a:srgbClr val="000000"/>
                </a:buClr>
                <a:buSzPct val="100000"/>
                <a:buFont typeface="Times New Roman" panose="02020603050405020304" pitchFamily="18" charset="0"/>
                <a:buNone/>
                <a:defRPr/>
              </a:pPr>
              <a:endParaRPr lang="en-US">
                <a:solidFill>
                  <a:schemeClr val="accent2"/>
                </a:solidFill>
                <a:latin typeface="Open Sans Light"/>
              </a:endParaRPr>
            </a:p>
          </p:txBody>
        </p:sp>
      </p:grpSp>
      <p:pic>
        <p:nvPicPr>
          <p:cNvPr id="72708"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06288" y="6294438"/>
            <a:ext cx="9921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quarter" idx="10"/>
          </p:nvPr>
        </p:nvSpPr>
        <p:spPr/>
        <p:txBody>
          <a:bodyPr/>
          <a:lstStyle/>
          <a:p>
            <a:pPr>
              <a:defRPr/>
            </a:pPr>
            <a:fld id="{450ECD45-53F2-42F9-A7B6-F58AF08524DF}" type="datetime1">
              <a:rPr lang="en-US"/>
              <a:pPr>
                <a:defRPr/>
              </a:pPr>
              <a:t>15/07/2018</a:t>
            </a:fld>
            <a:endParaRPr lang="vi-VN"/>
          </a:p>
        </p:txBody>
      </p:sp>
      <p:sp>
        <p:nvSpPr>
          <p:cNvPr id="72710"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smtClean="0"/>
              <a:t>Đại học Nha Trang - Khoa Công nghệ Thông tin</a:t>
            </a:r>
          </a:p>
        </p:txBody>
      </p:sp>
      <p:pic>
        <p:nvPicPr>
          <p:cNvPr id="3" name="Picture 2"/>
          <p:cNvPicPr>
            <a:picLocks noChangeAspect="1"/>
          </p:cNvPicPr>
          <p:nvPr/>
        </p:nvPicPr>
        <p:blipFill>
          <a:blip r:embed="rId4"/>
          <a:stretch>
            <a:fillRect/>
          </a:stretch>
        </p:blipFill>
        <p:spPr>
          <a:xfrm>
            <a:off x="1434108" y="1050720"/>
            <a:ext cx="10571559" cy="5943600"/>
          </a:xfrm>
          <a:prstGeom prst="rect">
            <a:avLst/>
          </a:prstGeom>
        </p:spPr>
      </p:pic>
    </p:spTree>
    <p:extLst>
      <p:ext uri="{BB962C8B-B14F-4D97-AF65-F5344CB8AC3E}">
        <p14:creationId xmlns:p14="http://schemas.microsoft.com/office/powerpoint/2010/main" val="290670163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6" presetClass="entr" presetSubtype="21"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a:grpSpLocks/>
          </p:cNvGrpSpPr>
          <p:nvPr/>
        </p:nvGrpSpPr>
        <p:grpSpPr bwMode="auto">
          <a:xfrm>
            <a:off x="990600" y="198438"/>
            <a:ext cx="11458575" cy="838200"/>
            <a:chOff x="7157670" y="483017"/>
            <a:chExt cx="12359700" cy="2127380"/>
          </a:xfrm>
        </p:grpSpPr>
        <p:sp>
          <p:nvSpPr>
            <p:cNvPr id="72711" name="TextBox 7"/>
            <p:cNvSpPr txBox="1">
              <a:spLocks noChangeArrowheads="1"/>
            </p:cNvSpPr>
            <p:nvPr/>
          </p:nvSpPr>
          <p:spPr bwMode="auto">
            <a:xfrm>
              <a:off x="7157670" y="483017"/>
              <a:ext cx="12359700" cy="1840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7805" tIns="18902" rIns="37805" bIns="18902">
              <a:spAutoFit/>
            </a:bodyPr>
            <a:lstStyle/>
            <a:p>
              <a:pPr algn="ctr" eaLnBrk="1">
                <a:lnSpc>
                  <a:spcPct val="93000"/>
                </a:lnSpc>
                <a:buClr>
                  <a:srgbClr val="000000"/>
                </a:buClr>
                <a:buSzPct val="100000"/>
                <a:buFont typeface="Times New Roman" panose="02020603050405020304" pitchFamily="18" charset="0"/>
                <a:buNone/>
              </a:pPr>
              <a:r>
                <a:rPr lang="en-US" altLang="en-US" sz="4800" b="1">
                  <a:solidFill>
                    <a:schemeClr val="tx2"/>
                  </a:solidFill>
                  <a:latin typeface="Lato Regular"/>
                  <a:ea typeface="Lato Regular"/>
                  <a:cs typeface="Lato Regular"/>
                </a:rPr>
                <a:t>Giao diện website người dùng</a:t>
              </a:r>
              <a:endParaRPr lang="id-ID" altLang="en-US" sz="4800" b="1">
                <a:solidFill>
                  <a:schemeClr val="tx2"/>
                </a:solidFill>
                <a:latin typeface="Lato Regular"/>
                <a:ea typeface="Lato Regular"/>
                <a:cs typeface="Lato Regular"/>
              </a:endParaRPr>
            </a:p>
          </p:txBody>
        </p:sp>
        <p:sp>
          <p:nvSpPr>
            <p:cNvPr id="9" name="Rectangle 8"/>
            <p:cNvSpPr/>
            <p:nvPr/>
          </p:nvSpPr>
          <p:spPr>
            <a:xfrm>
              <a:off x="12022440" y="2537873"/>
              <a:ext cx="2630161" cy="725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7770" tIns="18886" rIns="37770" bIns="18886" anchor="ctr"/>
            <a:lstStyle/>
            <a:p>
              <a:pPr algn="ctr" eaLnBrk="1">
                <a:lnSpc>
                  <a:spcPct val="93000"/>
                </a:lnSpc>
                <a:buClr>
                  <a:srgbClr val="000000"/>
                </a:buClr>
                <a:buSzPct val="100000"/>
                <a:buFont typeface="Times New Roman" panose="02020603050405020304" pitchFamily="18" charset="0"/>
                <a:buNone/>
                <a:defRPr/>
              </a:pPr>
              <a:endParaRPr lang="en-US">
                <a:solidFill>
                  <a:schemeClr val="accent2"/>
                </a:solidFill>
                <a:latin typeface="Open Sans Light"/>
              </a:endParaRPr>
            </a:p>
          </p:txBody>
        </p:sp>
      </p:grpSp>
      <p:pic>
        <p:nvPicPr>
          <p:cNvPr id="72708"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06288" y="6294438"/>
            <a:ext cx="9921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quarter" idx="10"/>
          </p:nvPr>
        </p:nvSpPr>
        <p:spPr/>
        <p:txBody>
          <a:bodyPr/>
          <a:lstStyle/>
          <a:p>
            <a:pPr>
              <a:defRPr/>
            </a:pPr>
            <a:fld id="{450ECD45-53F2-42F9-A7B6-F58AF08524DF}" type="datetime1">
              <a:rPr lang="en-US"/>
              <a:pPr>
                <a:defRPr/>
              </a:pPr>
              <a:t>15/07/2018</a:t>
            </a:fld>
            <a:endParaRPr lang="vi-VN"/>
          </a:p>
        </p:txBody>
      </p:sp>
      <p:sp>
        <p:nvSpPr>
          <p:cNvPr id="72710"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smtClean="0"/>
              <a:t>Đại học Nha Trang - Khoa Công nghệ Thông tin</a:t>
            </a:r>
          </a:p>
        </p:txBody>
      </p:sp>
      <p:pic>
        <p:nvPicPr>
          <p:cNvPr id="6" name="Picture 5"/>
          <p:cNvPicPr>
            <a:picLocks noChangeAspect="1"/>
          </p:cNvPicPr>
          <p:nvPr/>
        </p:nvPicPr>
        <p:blipFill>
          <a:blip r:embed="rId4"/>
          <a:stretch>
            <a:fillRect/>
          </a:stretch>
        </p:blipFill>
        <p:spPr>
          <a:xfrm>
            <a:off x="1440119" y="1070385"/>
            <a:ext cx="10559536" cy="5936840"/>
          </a:xfrm>
          <a:prstGeom prst="rect">
            <a:avLst/>
          </a:prstGeom>
        </p:spPr>
      </p:pic>
    </p:spTree>
    <p:extLst>
      <p:ext uri="{BB962C8B-B14F-4D97-AF65-F5344CB8AC3E}">
        <p14:creationId xmlns:p14="http://schemas.microsoft.com/office/powerpoint/2010/main" val="265680731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6" presetClass="entr" presetSubtype="21"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a:grpSpLocks/>
          </p:cNvGrpSpPr>
          <p:nvPr/>
        </p:nvGrpSpPr>
        <p:grpSpPr bwMode="auto">
          <a:xfrm>
            <a:off x="990600" y="198438"/>
            <a:ext cx="11458575" cy="838200"/>
            <a:chOff x="7157670" y="483017"/>
            <a:chExt cx="12359700" cy="2127380"/>
          </a:xfrm>
        </p:grpSpPr>
        <p:sp>
          <p:nvSpPr>
            <p:cNvPr id="72711" name="TextBox 7"/>
            <p:cNvSpPr txBox="1">
              <a:spLocks noChangeArrowheads="1"/>
            </p:cNvSpPr>
            <p:nvPr/>
          </p:nvSpPr>
          <p:spPr bwMode="auto">
            <a:xfrm>
              <a:off x="7157670" y="483017"/>
              <a:ext cx="12359700" cy="1840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7805" tIns="18902" rIns="37805" bIns="18902">
              <a:spAutoFit/>
            </a:bodyPr>
            <a:lstStyle/>
            <a:p>
              <a:pPr algn="ctr" eaLnBrk="1">
                <a:lnSpc>
                  <a:spcPct val="93000"/>
                </a:lnSpc>
                <a:buClr>
                  <a:srgbClr val="000000"/>
                </a:buClr>
                <a:buSzPct val="100000"/>
                <a:buFont typeface="Times New Roman" panose="02020603050405020304" pitchFamily="18" charset="0"/>
                <a:buNone/>
              </a:pPr>
              <a:r>
                <a:rPr lang="en-US" altLang="en-US" sz="4800" b="1">
                  <a:solidFill>
                    <a:schemeClr val="tx2"/>
                  </a:solidFill>
                  <a:latin typeface="Lato Regular"/>
                  <a:ea typeface="Lato Regular"/>
                  <a:cs typeface="Lato Regular"/>
                </a:rPr>
                <a:t>Giao diện website người dùng</a:t>
              </a:r>
              <a:endParaRPr lang="id-ID" altLang="en-US" sz="4800" b="1">
                <a:solidFill>
                  <a:schemeClr val="tx2"/>
                </a:solidFill>
                <a:latin typeface="Lato Regular"/>
                <a:ea typeface="Lato Regular"/>
                <a:cs typeface="Lato Regular"/>
              </a:endParaRPr>
            </a:p>
          </p:txBody>
        </p:sp>
        <p:sp>
          <p:nvSpPr>
            <p:cNvPr id="9" name="Rectangle 8"/>
            <p:cNvSpPr/>
            <p:nvPr/>
          </p:nvSpPr>
          <p:spPr>
            <a:xfrm>
              <a:off x="12022440" y="2537873"/>
              <a:ext cx="2630161" cy="725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7770" tIns="18886" rIns="37770" bIns="18886" anchor="ctr"/>
            <a:lstStyle/>
            <a:p>
              <a:pPr algn="ctr" eaLnBrk="1">
                <a:lnSpc>
                  <a:spcPct val="93000"/>
                </a:lnSpc>
                <a:buClr>
                  <a:srgbClr val="000000"/>
                </a:buClr>
                <a:buSzPct val="100000"/>
                <a:buFont typeface="Times New Roman" panose="02020603050405020304" pitchFamily="18" charset="0"/>
                <a:buNone/>
                <a:defRPr/>
              </a:pPr>
              <a:endParaRPr lang="en-US">
                <a:solidFill>
                  <a:schemeClr val="accent2"/>
                </a:solidFill>
                <a:latin typeface="Open Sans Light"/>
              </a:endParaRPr>
            </a:p>
          </p:txBody>
        </p:sp>
      </p:grpSp>
      <p:pic>
        <p:nvPicPr>
          <p:cNvPr id="72708"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06288" y="6294438"/>
            <a:ext cx="9921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quarter" idx="10"/>
          </p:nvPr>
        </p:nvSpPr>
        <p:spPr/>
        <p:txBody>
          <a:bodyPr/>
          <a:lstStyle/>
          <a:p>
            <a:pPr>
              <a:defRPr/>
            </a:pPr>
            <a:fld id="{450ECD45-53F2-42F9-A7B6-F58AF08524DF}" type="datetime1">
              <a:rPr lang="en-US"/>
              <a:pPr>
                <a:defRPr/>
              </a:pPr>
              <a:t>15/07/2018</a:t>
            </a:fld>
            <a:endParaRPr lang="vi-VN"/>
          </a:p>
        </p:txBody>
      </p:sp>
      <p:sp>
        <p:nvSpPr>
          <p:cNvPr id="72710"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smtClean="0"/>
              <a:t>Đại học Nha Trang - Khoa Công nghệ Thông tin</a:t>
            </a:r>
          </a:p>
        </p:txBody>
      </p:sp>
      <p:pic>
        <p:nvPicPr>
          <p:cNvPr id="3" name="Picture 2"/>
          <p:cNvPicPr>
            <a:picLocks noChangeAspect="1"/>
          </p:cNvPicPr>
          <p:nvPr/>
        </p:nvPicPr>
        <p:blipFill>
          <a:blip r:embed="rId4"/>
          <a:stretch>
            <a:fillRect/>
          </a:stretch>
        </p:blipFill>
        <p:spPr>
          <a:xfrm>
            <a:off x="1510640" y="1122694"/>
            <a:ext cx="10418494" cy="5857543"/>
          </a:xfrm>
          <a:prstGeom prst="rect">
            <a:avLst/>
          </a:prstGeom>
        </p:spPr>
      </p:pic>
    </p:spTree>
    <p:extLst>
      <p:ext uri="{BB962C8B-B14F-4D97-AF65-F5344CB8AC3E}">
        <p14:creationId xmlns:p14="http://schemas.microsoft.com/office/powerpoint/2010/main" val="245837825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6" presetClass="entr" presetSubtype="21"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a:grpSpLocks/>
          </p:cNvGrpSpPr>
          <p:nvPr/>
        </p:nvGrpSpPr>
        <p:grpSpPr bwMode="auto">
          <a:xfrm>
            <a:off x="990600" y="198438"/>
            <a:ext cx="11458575" cy="838200"/>
            <a:chOff x="7157670" y="483017"/>
            <a:chExt cx="12359700" cy="2127380"/>
          </a:xfrm>
        </p:grpSpPr>
        <p:sp>
          <p:nvSpPr>
            <p:cNvPr id="72711" name="TextBox 7"/>
            <p:cNvSpPr txBox="1">
              <a:spLocks noChangeArrowheads="1"/>
            </p:cNvSpPr>
            <p:nvPr/>
          </p:nvSpPr>
          <p:spPr bwMode="auto">
            <a:xfrm>
              <a:off x="7157670" y="483017"/>
              <a:ext cx="12359700" cy="1840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7805" tIns="18902" rIns="37805" bIns="18902">
              <a:spAutoFit/>
            </a:bodyPr>
            <a:lstStyle/>
            <a:p>
              <a:pPr algn="ctr" eaLnBrk="1">
                <a:lnSpc>
                  <a:spcPct val="93000"/>
                </a:lnSpc>
                <a:buClr>
                  <a:srgbClr val="000000"/>
                </a:buClr>
                <a:buSzPct val="100000"/>
                <a:buFont typeface="Times New Roman" panose="02020603050405020304" pitchFamily="18" charset="0"/>
                <a:buNone/>
              </a:pPr>
              <a:r>
                <a:rPr lang="en-US" altLang="en-US" sz="4800" b="1">
                  <a:solidFill>
                    <a:schemeClr val="tx2"/>
                  </a:solidFill>
                  <a:latin typeface="Lato Regular"/>
                  <a:ea typeface="Lato Regular"/>
                  <a:cs typeface="Lato Regular"/>
                </a:rPr>
                <a:t>Giao diện website quản trị</a:t>
              </a:r>
              <a:endParaRPr lang="id-ID" altLang="en-US" sz="4800" b="1">
                <a:solidFill>
                  <a:schemeClr val="tx2"/>
                </a:solidFill>
                <a:latin typeface="Lato Regular"/>
                <a:ea typeface="Lato Regular"/>
                <a:cs typeface="Lato Regular"/>
              </a:endParaRPr>
            </a:p>
          </p:txBody>
        </p:sp>
        <p:sp>
          <p:nvSpPr>
            <p:cNvPr id="9" name="Rectangle 8"/>
            <p:cNvSpPr/>
            <p:nvPr/>
          </p:nvSpPr>
          <p:spPr>
            <a:xfrm>
              <a:off x="12022440" y="2537873"/>
              <a:ext cx="2630161" cy="725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7770" tIns="18886" rIns="37770" bIns="18886" anchor="ctr"/>
            <a:lstStyle/>
            <a:p>
              <a:pPr algn="ctr" eaLnBrk="1">
                <a:lnSpc>
                  <a:spcPct val="93000"/>
                </a:lnSpc>
                <a:buClr>
                  <a:srgbClr val="000000"/>
                </a:buClr>
                <a:buSzPct val="100000"/>
                <a:buFont typeface="Times New Roman" panose="02020603050405020304" pitchFamily="18" charset="0"/>
                <a:buNone/>
                <a:defRPr/>
              </a:pPr>
              <a:endParaRPr lang="en-US">
                <a:solidFill>
                  <a:schemeClr val="accent2"/>
                </a:solidFill>
                <a:latin typeface="Open Sans Light"/>
              </a:endParaRPr>
            </a:p>
          </p:txBody>
        </p:sp>
      </p:grpSp>
      <p:pic>
        <p:nvPicPr>
          <p:cNvPr id="72708"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06288" y="6294438"/>
            <a:ext cx="9921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quarter" idx="10"/>
          </p:nvPr>
        </p:nvSpPr>
        <p:spPr/>
        <p:txBody>
          <a:bodyPr/>
          <a:lstStyle/>
          <a:p>
            <a:pPr>
              <a:defRPr/>
            </a:pPr>
            <a:fld id="{450ECD45-53F2-42F9-A7B6-F58AF08524DF}" type="datetime1">
              <a:rPr lang="en-US"/>
              <a:pPr>
                <a:defRPr/>
              </a:pPr>
              <a:t>15/07/2018</a:t>
            </a:fld>
            <a:endParaRPr lang="vi-VN"/>
          </a:p>
        </p:txBody>
      </p:sp>
      <p:sp>
        <p:nvSpPr>
          <p:cNvPr id="72710"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smtClean="0"/>
              <a:t>Đại học Nha Trang - Khoa Công nghệ Thông tin</a:t>
            </a:r>
          </a:p>
        </p:txBody>
      </p:sp>
      <p:pic>
        <p:nvPicPr>
          <p:cNvPr id="4" name="Picture 3"/>
          <p:cNvPicPr>
            <a:picLocks noChangeAspect="1"/>
          </p:cNvPicPr>
          <p:nvPr/>
        </p:nvPicPr>
        <p:blipFill>
          <a:blip r:embed="rId4"/>
          <a:stretch>
            <a:fillRect/>
          </a:stretch>
        </p:blipFill>
        <p:spPr>
          <a:xfrm>
            <a:off x="1462087" y="1112837"/>
            <a:ext cx="10515600" cy="5912138"/>
          </a:xfrm>
          <a:prstGeom prst="rect">
            <a:avLst/>
          </a:prstGeom>
        </p:spPr>
      </p:pic>
    </p:spTree>
    <p:extLst>
      <p:ext uri="{BB962C8B-B14F-4D97-AF65-F5344CB8AC3E}">
        <p14:creationId xmlns:p14="http://schemas.microsoft.com/office/powerpoint/2010/main" val="398281629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6" presetClass="entr" presetSubtype="21"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a:grpSpLocks/>
          </p:cNvGrpSpPr>
          <p:nvPr/>
        </p:nvGrpSpPr>
        <p:grpSpPr bwMode="auto">
          <a:xfrm>
            <a:off x="1614488" y="2789238"/>
            <a:ext cx="10301287" cy="1020762"/>
            <a:chOff x="4798677" y="483017"/>
            <a:chExt cx="12359700" cy="2128535"/>
          </a:xfrm>
        </p:grpSpPr>
        <p:sp>
          <p:nvSpPr>
            <p:cNvPr id="69638" name="TextBox 7"/>
            <p:cNvSpPr txBox="1">
              <a:spLocks noChangeArrowheads="1"/>
            </p:cNvSpPr>
            <p:nvPr/>
          </p:nvSpPr>
          <p:spPr bwMode="auto">
            <a:xfrm>
              <a:off x="4798677" y="483017"/>
              <a:ext cx="12359700" cy="1870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7805" tIns="18902" rIns="37805" bIns="18902">
              <a:spAutoFit/>
            </a:bodyPr>
            <a:lstStyle/>
            <a:p>
              <a:pPr algn="ctr" eaLnBrk="1">
                <a:lnSpc>
                  <a:spcPct val="93000"/>
                </a:lnSpc>
                <a:buClr>
                  <a:srgbClr val="000000"/>
                </a:buClr>
                <a:buSzPct val="100000"/>
                <a:buFont typeface="Times New Roman" panose="02020603050405020304" pitchFamily="18" charset="0"/>
                <a:buNone/>
              </a:pPr>
              <a:r>
                <a:rPr lang="en-US" altLang="en-US" sz="6000" b="1">
                  <a:solidFill>
                    <a:schemeClr val="tx2"/>
                  </a:solidFill>
                  <a:latin typeface="Lato Regular"/>
                  <a:ea typeface="Lato Regular"/>
                  <a:cs typeface="Lato Regular"/>
                </a:rPr>
                <a:t>Mobile App</a:t>
              </a:r>
              <a:endParaRPr lang="id-ID" altLang="en-US" sz="6000" b="1">
                <a:solidFill>
                  <a:schemeClr val="tx2"/>
                </a:solidFill>
                <a:latin typeface="Lato Regular"/>
                <a:ea typeface="Lato Regular"/>
                <a:cs typeface="Lato Regular"/>
              </a:endParaRPr>
            </a:p>
          </p:txBody>
        </p:sp>
        <p:sp>
          <p:nvSpPr>
            <p:cNvPr id="9" name="Rectangle 8"/>
            <p:cNvSpPr/>
            <p:nvPr/>
          </p:nvSpPr>
          <p:spPr>
            <a:xfrm>
              <a:off x="9663321" y="2538725"/>
              <a:ext cx="2630412" cy="7282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7770" tIns="18886" rIns="37770" bIns="18886" anchor="ctr"/>
            <a:lstStyle/>
            <a:p>
              <a:pPr algn="ctr" eaLnBrk="1">
                <a:lnSpc>
                  <a:spcPct val="93000"/>
                </a:lnSpc>
                <a:buClr>
                  <a:srgbClr val="000000"/>
                </a:buClr>
                <a:buSzPct val="100000"/>
                <a:buFont typeface="Times New Roman" panose="02020603050405020304" pitchFamily="18" charset="0"/>
                <a:buNone/>
                <a:defRPr/>
              </a:pPr>
              <a:endParaRPr lang="en-US" sz="2400">
                <a:solidFill>
                  <a:schemeClr val="accent2"/>
                </a:solidFill>
                <a:latin typeface="Open Sans Light"/>
              </a:endParaRPr>
            </a:p>
          </p:txBody>
        </p:sp>
      </p:grpSp>
      <p:pic>
        <p:nvPicPr>
          <p:cNvPr id="69635"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06288" y="6294438"/>
            <a:ext cx="9921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quarter" idx="10"/>
          </p:nvPr>
        </p:nvSpPr>
        <p:spPr/>
        <p:txBody>
          <a:bodyPr/>
          <a:lstStyle/>
          <a:p>
            <a:pPr>
              <a:defRPr/>
            </a:pPr>
            <a:fld id="{E0871D63-E730-4709-AE93-56C581C0EFE0}" type="datetime1">
              <a:rPr lang="en-US"/>
              <a:pPr>
                <a:defRPr/>
              </a:pPr>
              <a:t>15/07/2018</a:t>
            </a:fld>
            <a:endParaRPr lang="vi-VN"/>
          </a:p>
        </p:txBody>
      </p:sp>
      <p:sp>
        <p:nvSpPr>
          <p:cNvPr id="69637"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smtClean="0"/>
              <a:t>Đại học Nha Trang - Khoa Công nghệ Thông tin</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a:grpSpLocks/>
          </p:cNvGrpSpPr>
          <p:nvPr/>
        </p:nvGrpSpPr>
        <p:grpSpPr bwMode="auto">
          <a:xfrm>
            <a:off x="990600" y="198438"/>
            <a:ext cx="11458575" cy="838200"/>
            <a:chOff x="7157670" y="483017"/>
            <a:chExt cx="12359700" cy="2127380"/>
          </a:xfrm>
        </p:grpSpPr>
        <p:sp>
          <p:nvSpPr>
            <p:cNvPr id="72711" name="TextBox 7"/>
            <p:cNvSpPr txBox="1">
              <a:spLocks noChangeArrowheads="1"/>
            </p:cNvSpPr>
            <p:nvPr/>
          </p:nvSpPr>
          <p:spPr bwMode="auto">
            <a:xfrm>
              <a:off x="7157670" y="483017"/>
              <a:ext cx="12359700" cy="1840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7805" tIns="18902" rIns="37805" bIns="18902">
              <a:spAutoFit/>
            </a:bodyPr>
            <a:lstStyle/>
            <a:p>
              <a:pPr algn="ctr" eaLnBrk="1">
                <a:lnSpc>
                  <a:spcPct val="93000"/>
                </a:lnSpc>
                <a:buClr>
                  <a:srgbClr val="000000"/>
                </a:buClr>
                <a:buSzPct val="100000"/>
                <a:buFont typeface="Times New Roman" panose="02020603050405020304" pitchFamily="18" charset="0"/>
                <a:buNone/>
              </a:pPr>
              <a:r>
                <a:rPr lang="en-US" altLang="en-US" sz="4800" b="1" smtClean="0">
                  <a:solidFill>
                    <a:schemeClr val="tx2"/>
                  </a:solidFill>
                  <a:latin typeface="Lato Regular"/>
                  <a:ea typeface="Lato Regular"/>
                  <a:cs typeface="Lato Regular"/>
                </a:rPr>
                <a:t>Giao diện app người dùng</a:t>
              </a:r>
              <a:endParaRPr lang="id-ID" altLang="en-US" sz="4800" b="1">
                <a:solidFill>
                  <a:schemeClr val="tx2"/>
                </a:solidFill>
                <a:latin typeface="Lato Regular"/>
                <a:ea typeface="Lato Regular"/>
                <a:cs typeface="Lato Regular"/>
              </a:endParaRPr>
            </a:p>
          </p:txBody>
        </p:sp>
        <p:sp>
          <p:nvSpPr>
            <p:cNvPr id="9" name="Rectangle 8"/>
            <p:cNvSpPr/>
            <p:nvPr/>
          </p:nvSpPr>
          <p:spPr>
            <a:xfrm>
              <a:off x="12022440" y="2537873"/>
              <a:ext cx="2630161" cy="725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7770" tIns="18886" rIns="37770" bIns="18886" anchor="ctr"/>
            <a:lstStyle/>
            <a:p>
              <a:pPr algn="ctr" eaLnBrk="1">
                <a:lnSpc>
                  <a:spcPct val="93000"/>
                </a:lnSpc>
                <a:buClr>
                  <a:srgbClr val="000000"/>
                </a:buClr>
                <a:buSzPct val="100000"/>
                <a:buFont typeface="Times New Roman" panose="02020603050405020304" pitchFamily="18" charset="0"/>
                <a:buNone/>
                <a:defRPr/>
              </a:pPr>
              <a:endParaRPr lang="en-US">
                <a:solidFill>
                  <a:schemeClr val="accent2"/>
                </a:solidFill>
                <a:latin typeface="Open Sans Light"/>
              </a:endParaRPr>
            </a:p>
          </p:txBody>
        </p:sp>
      </p:grpSp>
      <p:pic>
        <p:nvPicPr>
          <p:cNvPr id="72708"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06288" y="6294438"/>
            <a:ext cx="9921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quarter" idx="10"/>
          </p:nvPr>
        </p:nvSpPr>
        <p:spPr/>
        <p:txBody>
          <a:bodyPr/>
          <a:lstStyle/>
          <a:p>
            <a:pPr>
              <a:defRPr/>
            </a:pPr>
            <a:fld id="{450ECD45-53F2-42F9-A7B6-F58AF08524DF}" type="datetime1">
              <a:rPr lang="en-US"/>
              <a:pPr>
                <a:defRPr/>
              </a:pPr>
              <a:t>15/07/2018</a:t>
            </a:fld>
            <a:endParaRPr lang="vi-VN"/>
          </a:p>
        </p:txBody>
      </p:sp>
      <p:sp>
        <p:nvSpPr>
          <p:cNvPr id="72710"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smtClean="0"/>
              <a:t>Đại học Nha Trang - Khoa Công nghệ Thông tin</a:t>
            </a:r>
          </a:p>
        </p:txBody>
      </p:sp>
      <p:pic>
        <p:nvPicPr>
          <p:cNvPr id="10" name="Picture 9"/>
          <p:cNvPicPr/>
          <p:nvPr/>
        </p:nvPicPr>
        <p:blipFill>
          <a:blip r:embed="rId4">
            <a:extLst>
              <a:ext uri="{28A0092B-C50C-407E-A947-70E740481C1C}">
                <a14:useLocalDpi xmlns:a14="http://schemas.microsoft.com/office/drawing/2010/main" val="0"/>
              </a:ext>
            </a:extLst>
          </a:blip>
          <a:stretch>
            <a:fillRect/>
          </a:stretch>
        </p:blipFill>
        <p:spPr>
          <a:xfrm>
            <a:off x="2300287" y="1121107"/>
            <a:ext cx="3664465" cy="5662896"/>
          </a:xfrm>
          <a:prstGeom prst="rect">
            <a:avLst/>
          </a:prstGeom>
        </p:spPr>
      </p:pic>
      <p:pic>
        <p:nvPicPr>
          <p:cNvPr id="11" name="Picture 10"/>
          <p:cNvPicPr/>
          <p:nvPr/>
        </p:nvPicPr>
        <p:blipFill>
          <a:blip r:embed="rId5">
            <a:extLst>
              <a:ext uri="{28A0092B-C50C-407E-A947-70E740481C1C}">
                <a14:useLocalDpi xmlns:a14="http://schemas.microsoft.com/office/drawing/2010/main" val="0"/>
              </a:ext>
            </a:extLst>
          </a:blip>
          <a:stretch>
            <a:fillRect/>
          </a:stretch>
        </p:blipFill>
        <p:spPr>
          <a:xfrm>
            <a:off x="7541835" y="1106601"/>
            <a:ext cx="3673852" cy="5677402"/>
          </a:xfrm>
          <a:prstGeom prst="rect">
            <a:avLst/>
          </a:prstGeom>
        </p:spPr>
      </p:pic>
    </p:spTree>
    <p:extLst>
      <p:ext uri="{BB962C8B-B14F-4D97-AF65-F5344CB8AC3E}">
        <p14:creationId xmlns:p14="http://schemas.microsoft.com/office/powerpoint/2010/main" val="28853461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6" presetClass="entr" presetSubtype="21"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arn(inVertical)">
                                      <p:cBhvr>
                                        <p:cTn id="14" dur="500"/>
                                        <p:tgtEl>
                                          <p:spTgt spid="10"/>
                                        </p:tgtEl>
                                      </p:cBhvr>
                                    </p:animEffect>
                                  </p:childTnLst>
                                </p:cTn>
                              </p:par>
                            </p:childTnLst>
                          </p:cTn>
                        </p:par>
                        <p:par>
                          <p:cTn id="15" fill="hold">
                            <p:stCondLst>
                              <p:cond delay="1500"/>
                            </p:stCondLst>
                            <p:childTnLst>
                              <p:par>
                                <p:cTn id="16" presetID="16" presetClass="entr" presetSubtype="21"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arn(inVertical)">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a:grpSpLocks/>
          </p:cNvGrpSpPr>
          <p:nvPr/>
        </p:nvGrpSpPr>
        <p:grpSpPr bwMode="auto">
          <a:xfrm>
            <a:off x="990600" y="198438"/>
            <a:ext cx="11458575" cy="838200"/>
            <a:chOff x="7157670" y="483017"/>
            <a:chExt cx="12359700" cy="2127380"/>
          </a:xfrm>
        </p:grpSpPr>
        <p:sp>
          <p:nvSpPr>
            <p:cNvPr id="72711" name="TextBox 7"/>
            <p:cNvSpPr txBox="1">
              <a:spLocks noChangeArrowheads="1"/>
            </p:cNvSpPr>
            <p:nvPr/>
          </p:nvSpPr>
          <p:spPr bwMode="auto">
            <a:xfrm>
              <a:off x="7157670" y="483017"/>
              <a:ext cx="12359700" cy="1840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7805" tIns="18902" rIns="37805" bIns="18902">
              <a:spAutoFit/>
            </a:bodyPr>
            <a:lstStyle/>
            <a:p>
              <a:pPr algn="ctr" eaLnBrk="1">
                <a:lnSpc>
                  <a:spcPct val="93000"/>
                </a:lnSpc>
                <a:buClr>
                  <a:srgbClr val="000000"/>
                </a:buClr>
                <a:buSzPct val="100000"/>
                <a:buFont typeface="Times New Roman" panose="02020603050405020304" pitchFamily="18" charset="0"/>
                <a:buNone/>
              </a:pPr>
              <a:r>
                <a:rPr lang="en-US" altLang="en-US" sz="4800" b="1" smtClean="0">
                  <a:solidFill>
                    <a:schemeClr val="tx2"/>
                  </a:solidFill>
                  <a:latin typeface="Lato Regular"/>
                  <a:ea typeface="Lato Regular"/>
                  <a:cs typeface="Lato Regular"/>
                </a:rPr>
                <a:t>Giao diện app người dùng</a:t>
              </a:r>
              <a:endParaRPr lang="id-ID" altLang="en-US" sz="4800" b="1">
                <a:solidFill>
                  <a:schemeClr val="tx2"/>
                </a:solidFill>
                <a:latin typeface="Lato Regular"/>
                <a:ea typeface="Lato Regular"/>
                <a:cs typeface="Lato Regular"/>
              </a:endParaRPr>
            </a:p>
          </p:txBody>
        </p:sp>
        <p:sp>
          <p:nvSpPr>
            <p:cNvPr id="9" name="Rectangle 8"/>
            <p:cNvSpPr/>
            <p:nvPr/>
          </p:nvSpPr>
          <p:spPr>
            <a:xfrm>
              <a:off x="12022440" y="2537873"/>
              <a:ext cx="2630161" cy="725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7770" tIns="18886" rIns="37770" bIns="18886" anchor="ctr"/>
            <a:lstStyle/>
            <a:p>
              <a:pPr algn="ctr" eaLnBrk="1">
                <a:lnSpc>
                  <a:spcPct val="93000"/>
                </a:lnSpc>
                <a:buClr>
                  <a:srgbClr val="000000"/>
                </a:buClr>
                <a:buSzPct val="100000"/>
                <a:buFont typeface="Times New Roman" panose="02020603050405020304" pitchFamily="18" charset="0"/>
                <a:buNone/>
                <a:defRPr/>
              </a:pPr>
              <a:endParaRPr lang="en-US">
                <a:solidFill>
                  <a:schemeClr val="accent2"/>
                </a:solidFill>
                <a:latin typeface="Open Sans Light"/>
              </a:endParaRPr>
            </a:p>
          </p:txBody>
        </p:sp>
      </p:grpSp>
      <p:pic>
        <p:nvPicPr>
          <p:cNvPr id="72708"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06288" y="6294438"/>
            <a:ext cx="9921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quarter" idx="10"/>
          </p:nvPr>
        </p:nvSpPr>
        <p:spPr/>
        <p:txBody>
          <a:bodyPr/>
          <a:lstStyle/>
          <a:p>
            <a:pPr>
              <a:defRPr/>
            </a:pPr>
            <a:fld id="{450ECD45-53F2-42F9-A7B6-F58AF08524DF}" type="datetime1">
              <a:rPr lang="en-US"/>
              <a:pPr>
                <a:defRPr/>
              </a:pPr>
              <a:t>15/07/2018</a:t>
            </a:fld>
            <a:endParaRPr lang="vi-VN"/>
          </a:p>
        </p:txBody>
      </p:sp>
      <p:sp>
        <p:nvSpPr>
          <p:cNvPr id="72710"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smtClean="0"/>
              <a:t>Đại học Nha Trang - Khoa Công nghệ Thông tin</a:t>
            </a:r>
          </a:p>
        </p:txBody>
      </p:sp>
      <p:pic>
        <p:nvPicPr>
          <p:cNvPr id="12" name="Picture 11"/>
          <p:cNvPicPr/>
          <p:nvPr/>
        </p:nvPicPr>
        <p:blipFill>
          <a:blip r:embed="rId4"/>
          <a:stretch>
            <a:fillRect/>
          </a:stretch>
        </p:blipFill>
        <p:spPr>
          <a:xfrm>
            <a:off x="7159625" y="1166609"/>
            <a:ext cx="3657600" cy="5630672"/>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1687" y="1164817"/>
            <a:ext cx="3816629" cy="5601184"/>
          </a:xfrm>
          <a:prstGeom prst="rect">
            <a:avLst/>
          </a:prstGeom>
        </p:spPr>
      </p:pic>
    </p:spTree>
    <p:extLst>
      <p:ext uri="{BB962C8B-B14F-4D97-AF65-F5344CB8AC3E}">
        <p14:creationId xmlns:p14="http://schemas.microsoft.com/office/powerpoint/2010/main" val="212208079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6" presetClass="entr" presetSubtype="21"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childTnLst>
                          </p:cTn>
                        </p:par>
                        <p:par>
                          <p:cTn id="15" fill="hold">
                            <p:stCondLst>
                              <p:cond delay="1500"/>
                            </p:stCondLst>
                            <p:childTnLst>
                              <p:par>
                                <p:cTn id="16" presetID="16" presetClass="entr" presetSubtype="21"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arn(inVertic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a:grpSpLocks/>
          </p:cNvGrpSpPr>
          <p:nvPr/>
        </p:nvGrpSpPr>
        <p:grpSpPr bwMode="auto">
          <a:xfrm>
            <a:off x="990600" y="198438"/>
            <a:ext cx="11458575" cy="838200"/>
            <a:chOff x="7157670" y="483017"/>
            <a:chExt cx="12359700" cy="2127380"/>
          </a:xfrm>
        </p:grpSpPr>
        <p:sp>
          <p:nvSpPr>
            <p:cNvPr id="72711" name="TextBox 7"/>
            <p:cNvSpPr txBox="1">
              <a:spLocks noChangeArrowheads="1"/>
            </p:cNvSpPr>
            <p:nvPr/>
          </p:nvSpPr>
          <p:spPr bwMode="auto">
            <a:xfrm>
              <a:off x="7157670" y="483017"/>
              <a:ext cx="12359700" cy="1840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7805" tIns="18902" rIns="37805" bIns="18902">
              <a:spAutoFit/>
            </a:bodyPr>
            <a:lstStyle/>
            <a:p>
              <a:pPr algn="ctr" eaLnBrk="1">
                <a:lnSpc>
                  <a:spcPct val="93000"/>
                </a:lnSpc>
                <a:buClr>
                  <a:srgbClr val="000000"/>
                </a:buClr>
                <a:buSzPct val="100000"/>
                <a:buFont typeface="Times New Roman" panose="02020603050405020304" pitchFamily="18" charset="0"/>
                <a:buNone/>
              </a:pPr>
              <a:r>
                <a:rPr lang="en-US" altLang="en-US" sz="4800" b="1" smtClean="0">
                  <a:solidFill>
                    <a:schemeClr val="tx2"/>
                  </a:solidFill>
                  <a:latin typeface="Lato Regular"/>
                  <a:ea typeface="Lato Regular"/>
                  <a:cs typeface="Lato Regular"/>
                </a:rPr>
                <a:t>Giao diện app người dùng</a:t>
              </a:r>
              <a:endParaRPr lang="id-ID" altLang="en-US" sz="4800" b="1">
                <a:solidFill>
                  <a:schemeClr val="tx2"/>
                </a:solidFill>
                <a:latin typeface="Lato Regular"/>
                <a:ea typeface="Lato Regular"/>
                <a:cs typeface="Lato Regular"/>
              </a:endParaRPr>
            </a:p>
          </p:txBody>
        </p:sp>
        <p:sp>
          <p:nvSpPr>
            <p:cNvPr id="9" name="Rectangle 8"/>
            <p:cNvSpPr/>
            <p:nvPr/>
          </p:nvSpPr>
          <p:spPr>
            <a:xfrm>
              <a:off x="12022440" y="2537873"/>
              <a:ext cx="2630161" cy="725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7770" tIns="18886" rIns="37770" bIns="18886" anchor="ctr"/>
            <a:lstStyle/>
            <a:p>
              <a:pPr algn="ctr" eaLnBrk="1">
                <a:lnSpc>
                  <a:spcPct val="93000"/>
                </a:lnSpc>
                <a:buClr>
                  <a:srgbClr val="000000"/>
                </a:buClr>
                <a:buSzPct val="100000"/>
                <a:buFont typeface="Times New Roman" panose="02020603050405020304" pitchFamily="18" charset="0"/>
                <a:buNone/>
                <a:defRPr/>
              </a:pPr>
              <a:endParaRPr lang="en-US">
                <a:solidFill>
                  <a:schemeClr val="accent2"/>
                </a:solidFill>
                <a:latin typeface="Open Sans Light"/>
              </a:endParaRPr>
            </a:p>
          </p:txBody>
        </p:sp>
      </p:grpSp>
      <p:pic>
        <p:nvPicPr>
          <p:cNvPr id="72708"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06288" y="6294438"/>
            <a:ext cx="9921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quarter" idx="10"/>
          </p:nvPr>
        </p:nvSpPr>
        <p:spPr/>
        <p:txBody>
          <a:bodyPr/>
          <a:lstStyle/>
          <a:p>
            <a:pPr>
              <a:defRPr/>
            </a:pPr>
            <a:fld id="{450ECD45-53F2-42F9-A7B6-F58AF08524DF}" type="datetime1">
              <a:rPr lang="en-US"/>
              <a:pPr>
                <a:defRPr/>
              </a:pPr>
              <a:t>15/07/2018</a:t>
            </a:fld>
            <a:endParaRPr lang="vi-VN"/>
          </a:p>
        </p:txBody>
      </p:sp>
      <p:sp>
        <p:nvSpPr>
          <p:cNvPr id="72710"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smtClean="0"/>
              <a:t>Đại học Nha Trang - Khoa Công nghệ Thông tin</a:t>
            </a:r>
          </a:p>
        </p:txBody>
      </p:sp>
      <p:pic>
        <p:nvPicPr>
          <p:cNvPr id="10" name="Picture 9"/>
          <p:cNvPicPr/>
          <p:nvPr/>
        </p:nvPicPr>
        <p:blipFill>
          <a:blip r:embed="rId4">
            <a:extLst>
              <a:ext uri="{28A0092B-C50C-407E-A947-70E740481C1C}">
                <a14:useLocalDpi xmlns:a14="http://schemas.microsoft.com/office/drawing/2010/main" val="0"/>
              </a:ext>
            </a:extLst>
          </a:blip>
          <a:stretch>
            <a:fillRect/>
          </a:stretch>
        </p:blipFill>
        <p:spPr>
          <a:xfrm>
            <a:off x="2071687" y="1121106"/>
            <a:ext cx="3640932" cy="5858867"/>
          </a:xfrm>
          <a:prstGeom prst="rect">
            <a:avLst/>
          </a:prstGeom>
        </p:spPr>
      </p:pic>
      <p:pic>
        <p:nvPicPr>
          <p:cNvPr id="11" name="Picture 10"/>
          <p:cNvPicPr/>
          <p:nvPr/>
        </p:nvPicPr>
        <p:blipFill>
          <a:blip r:embed="rId5">
            <a:extLst>
              <a:ext uri="{28A0092B-C50C-407E-A947-70E740481C1C}">
                <a14:useLocalDpi xmlns:a14="http://schemas.microsoft.com/office/drawing/2010/main" val="0"/>
              </a:ext>
            </a:extLst>
          </a:blip>
          <a:stretch>
            <a:fillRect/>
          </a:stretch>
        </p:blipFill>
        <p:spPr>
          <a:xfrm>
            <a:off x="7558087" y="1121106"/>
            <a:ext cx="3673085" cy="5886119"/>
          </a:xfrm>
          <a:prstGeom prst="rect">
            <a:avLst/>
          </a:prstGeom>
        </p:spPr>
      </p:pic>
    </p:spTree>
    <p:extLst>
      <p:ext uri="{BB962C8B-B14F-4D97-AF65-F5344CB8AC3E}">
        <p14:creationId xmlns:p14="http://schemas.microsoft.com/office/powerpoint/2010/main" val="185187490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6" presetClass="entr" presetSubtype="21"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arn(inVertical)">
                                      <p:cBhvr>
                                        <p:cTn id="14" dur="500"/>
                                        <p:tgtEl>
                                          <p:spTgt spid="10"/>
                                        </p:tgtEl>
                                      </p:cBhvr>
                                    </p:animEffect>
                                  </p:childTnLst>
                                </p:cTn>
                              </p:par>
                            </p:childTnLst>
                          </p:cTn>
                        </p:par>
                        <p:par>
                          <p:cTn id="15" fill="hold">
                            <p:stCondLst>
                              <p:cond delay="1500"/>
                            </p:stCondLst>
                            <p:childTnLst>
                              <p:par>
                                <p:cTn id="16" presetID="16" presetClass="entr" presetSubtype="21"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arn(inVertical)">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a:grpSpLocks/>
          </p:cNvGrpSpPr>
          <p:nvPr/>
        </p:nvGrpSpPr>
        <p:grpSpPr bwMode="auto">
          <a:xfrm>
            <a:off x="120650" y="2636838"/>
            <a:ext cx="13196888" cy="1755775"/>
            <a:chOff x="4484297" y="483017"/>
            <a:chExt cx="12359700" cy="3660779"/>
          </a:xfrm>
        </p:grpSpPr>
        <p:sp>
          <p:nvSpPr>
            <p:cNvPr id="13318" name="TextBox 7"/>
            <p:cNvSpPr txBox="1">
              <a:spLocks noChangeArrowheads="1"/>
            </p:cNvSpPr>
            <p:nvPr/>
          </p:nvSpPr>
          <p:spPr bwMode="auto">
            <a:xfrm>
              <a:off x="4484297" y="483017"/>
              <a:ext cx="12359700" cy="3660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7805" tIns="18902" rIns="37805" bIns="18902">
              <a:spAutoFit/>
            </a:bodyPr>
            <a:lstStyle/>
            <a:p>
              <a:pPr algn="ctr" eaLnBrk="1">
                <a:lnSpc>
                  <a:spcPct val="93000"/>
                </a:lnSpc>
                <a:buClr>
                  <a:srgbClr val="000000"/>
                </a:buClr>
                <a:buSzPct val="100000"/>
                <a:buFont typeface="Times New Roman" panose="02020603050405020304" pitchFamily="18" charset="0"/>
                <a:buNone/>
              </a:pPr>
              <a:r>
                <a:rPr lang="en-US" altLang="en-US" sz="6000" b="1">
                  <a:solidFill>
                    <a:schemeClr val="tx2"/>
                  </a:solidFill>
                  <a:latin typeface="Lato Regular"/>
                  <a:ea typeface="Lato Regular"/>
                  <a:cs typeface="Lato Regular"/>
                </a:rPr>
                <a:t>Nhu cầu Website và App bán hàng</a:t>
              </a:r>
              <a:endParaRPr lang="id-ID" altLang="en-US" sz="6000" b="1">
                <a:solidFill>
                  <a:schemeClr val="tx2"/>
                </a:solidFill>
                <a:latin typeface="Lato Regular"/>
                <a:ea typeface="Lato Regular"/>
                <a:cs typeface="Lato Regular"/>
              </a:endParaRPr>
            </a:p>
          </p:txBody>
        </p:sp>
        <p:sp>
          <p:nvSpPr>
            <p:cNvPr id="9" name="Rectangle 8"/>
            <p:cNvSpPr/>
            <p:nvPr/>
          </p:nvSpPr>
          <p:spPr>
            <a:xfrm>
              <a:off x="9662793" y="2538480"/>
              <a:ext cx="2631621" cy="7281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7770" tIns="18886" rIns="37770" bIns="18886" anchor="ctr"/>
            <a:lstStyle/>
            <a:p>
              <a:pPr algn="ctr" eaLnBrk="1">
                <a:lnSpc>
                  <a:spcPct val="93000"/>
                </a:lnSpc>
                <a:buClr>
                  <a:srgbClr val="000000"/>
                </a:buClr>
                <a:buSzPct val="100000"/>
                <a:buFont typeface="Times New Roman" panose="02020603050405020304" pitchFamily="18" charset="0"/>
                <a:buNone/>
                <a:defRPr/>
              </a:pPr>
              <a:endParaRPr lang="en-US" sz="2400">
                <a:solidFill>
                  <a:schemeClr val="accent2"/>
                </a:solidFill>
                <a:latin typeface="Open Sans Light"/>
              </a:endParaRPr>
            </a:p>
          </p:txBody>
        </p:sp>
      </p:grpSp>
      <p:pic>
        <p:nvPicPr>
          <p:cNvPr id="13315"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06288" y="6294438"/>
            <a:ext cx="9921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quarter" idx="10"/>
          </p:nvPr>
        </p:nvSpPr>
        <p:spPr/>
        <p:txBody>
          <a:bodyPr/>
          <a:lstStyle/>
          <a:p>
            <a:pPr>
              <a:defRPr/>
            </a:pPr>
            <a:fld id="{E0871D63-E730-4709-AE93-56C581C0EFE0}" type="datetime1">
              <a:rPr lang="en-US"/>
              <a:pPr>
                <a:defRPr/>
              </a:pPr>
              <a:t>15/07/2018</a:t>
            </a:fld>
            <a:endParaRPr lang="vi-VN"/>
          </a:p>
        </p:txBody>
      </p:sp>
      <p:sp>
        <p:nvSpPr>
          <p:cNvPr id="13317"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smtClean="0"/>
              <a:t>Đại học Nha Trang - Khoa Công nghệ Thông tin</a:t>
            </a:r>
          </a:p>
        </p:txBody>
      </p:sp>
      <p:pic>
        <p:nvPicPr>
          <p:cNvPr id="1026" name="Picture 2" descr="Káº¿t quáº£ hÃ¬nh áº£nh cho ecommer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2441" y="3827009"/>
            <a:ext cx="6134893" cy="26848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026"/>
                                        </p:tgtEl>
                                        <p:attrNameLst>
                                          <p:attrName>style.visibility</p:attrName>
                                        </p:attrNameLst>
                                      </p:cBhvr>
                                      <p:to>
                                        <p:strVal val="visible"/>
                                      </p:to>
                                    </p:set>
                                    <p:animEffect transition="in" filter="fade">
                                      <p:cBhvr>
                                        <p:cTn id="14"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a:grpSpLocks/>
          </p:cNvGrpSpPr>
          <p:nvPr/>
        </p:nvGrpSpPr>
        <p:grpSpPr bwMode="auto">
          <a:xfrm>
            <a:off x="990600" y="198438"/>
            <a:ext cx="11458575" cy="838200"/>
            <a:chOff x="7157670" y="483017"/>
            <a:chExt cx="12359700" cy="2127380"/>
          </a:xfrm>
        </p:grpSpPr>
        <p:sp>
          <p:nvSpPr>
            <p:cNvPr id="72711" name="TextBox 7"/>
            <p:cNvSpPr txBox="1">
              <a:spLocks noChangeArrowheads="1"/>
            </p:cNvSpPr>
            <p:nvPr/>
          </p:nvSpPr>
          <p:spPr bwMode="auto">
            <a:xfrm>
              <a:off x="7157670" y="483017"/>
              <a:ext cx="12359700" cy="1840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7805" tIns="18902" rIns="37805" bIns="18902">
              <a:spAutoFit/>
            </a:bodyPr>
            <a:lstStyle/>
            <a:p>
              <a:pPr algn="ctr" eaLnBrk="1">
                <a:lnSpc>
                  <a:spcPct val="93000"/>
                </a:lnSpc>
                <a:buClr>
                  <a:srgbClr val="000000"/>
                </a:buClr>
                <a:buSzPct val="100000"/>
                <a:buFont typeface="Times New Roman" panose="02020603050405020304" pitchFamily="18" charset="0"/>
                <a:buNone/>
              </a:pPr>
              <a:r>
                <a:rPr lang="en-US" altLang="en-US" sz="4800" b="1" smtClean="0">
                  <a:solidFill>
                    <a:schemeClr val="tx2"/>
                  </a:solidFill>
                  <a:latin typeface="Lato Regular"/>
                  <a:ea typeface="Lato Regular"/>
                  <a:cs typeface="Lato Regular"/>
                </a:rPr>
                <a:t>Giao diện app quản trị viên</a:t>
              </a:r>
              <a:endParaRPr lang="id-ID" altLang="en-US" sz="4800" b="1">
                <a:solidFill>
                  <a:schemeClr val="tx2"/>
                </a:solidFill>
                <a:latin typeface="Lato Regular"/>
                <a:ea typeface="Lato Regular"/>
                <a:cs typeface="Lato Regular"/>
              </a:endParaRPr>
            </a:p>
          </p:txBody>
        </p:sp>
        <p:sp>
          <p:nvSpPr>
            <p:cNvPr id="9" name="Rectangle 8"/>
            <p:cNvSpPr/>
            <p:nvPr/>
          </p:nvSpPr>
          <p:spPr>
            <a:xfrm>
              <a:off x="12022440" y="2537873"/>
              <a:ext cx="2630161" cy="725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7770" tIns="18886" rIns="37770" bIns="18886" anchor="ctr"/>
            <a:lstStyle/>
            <a:p>
              <a:pPr algn="ctr" eaLnBrk="1">
                <a:lnSpc>
                  <a:spcPct val="93000"/>
                </a:lnSpc>
                <a:buClr>
                  <a:srgbClr val="000000"/>
                </a:buClr>
                <a:buSzPct val="100000"/>
                <a:buFont typeface="Times New Roman" panose="02020603050405020304" pitchFamily="18" charset="0"/>
                <a:buNone/>
                <a:defRPr/>
              </a:pPr>
              <a:endParaRPr lang="en-US">
                <a:solidFill>
                  <a:schemeClr val="accent2"/>
                </a:solidFill>
                <a:latin typeface="Open Sans Light"/>
              </a:endParaRPr>
            </a:p>
          </p:txBody>
        </p:sp>
      </p:grpSp>
      <p:sp>
        <p:nvSpPr>
          <p:cNvPr id="2" name="Date Placeholder 1"/>
          <p:cNvSpPr>
            <a:spLocks noGrp="1"/>
          </p:cNvSpPr>
          <p:nvPr>
            <p:ph type="dt" sz="quarter" idx="10"/>
          </p:nvPr>
        </p:nvSpPr>
        <p:spPr/>
        <p:txBody>
          <a:bodyPr/>
          <a:lstStyle/>
          <a:p>
            <a:pPr>
              <a:defRPr/>
            </a:pPr>
            <a:fld id="{450ECD45-53F2-42F9-A7B6-F58AF08524DF}" type="datetime1">
              <a:rPr lang="en-US"/>
              <a:pPr>
                <a:defRPr/>
              </a:pPr>
              <a:t>15/07/2018</a:t>
            </a:fld>
            <a:endParaRPr lang="vi-VN"/>
          </a:p>
        </p:txBody>
      </p:sp>
      <p:sp>
        <p:nvSpPr>
          <p:cNvPr id="72710"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smtClean="0"/>
              <a:t>Đại học Nha Trang - Khoa Công nghệ Thông tin</a:t>
            </a:r>
          </a:p>
        </p:txBody>
      </p:sp>
      <p:pic>
        <p:nvPicPr>
          <p:cNvPr id="12" name="Picture 11"/>
          <p:cNvPicPr/>
          <p:nvPr/>
        </p:nvPicPr>
        <p:blipFill>
          <a:blip r:embed="rId3"/>
          <a:stretch>
            <a:fillRect/>
          </a:stretch>
        </p:blipFill>
        <p:spPr>
          <a:xfrm>
            <a:off x="637312" y="1164424"/>
            <a:ext cx="3597413" cy="5601971"/>
          </a:xfrm>
          <a:prstGeom prst="rect">
            <a:avLst/>
          </a:prstGeom>
        </p:spPr>
      </p:pic>
      <p:pic>
        <p:nvPicPr>
          <p:cNvPr id="13" name="Picture 12"/>
          <p:cNvPicPr/>
          <p:nvPr/>
        </p:nvPicPr>
        <p:blipFill>
          <a:blip r:embed="rId4"/>
          <a:stretch>
            <a:fillRect/>
          </a:stretch>
        </p:blipFill>
        <p:spPr>
          <a:xfrm>
            <a:off x="4903032" y="1164424"/>
            <a:ext cx="3633711" cy="5601971"/>
          </a:xfrm>
          <a:prstGeom prst="rect">
            <a:avLst/>
          </a:prstGeom>
        </p:spPr>
      </p:pic>
      <p:pic>
        <p:nvPicPr>
          <p:cNvPr id="14" name="Picture 13"/>
          <p:cNvPicPr/>
          <p:nvPr/>
        </p:nvPicPr>
        <p:blipFill>
          <a:blip r:embed="rId5"/>
          <a:stretch>
            <a:fillRect/>
          </a:stretch>
        </p:blipFill>
        <p:spPr>
          <a:xfrm>
            <a:off x="9160565" y="1164424"/>
            <a:ext cx="3655322" cy="5601971"/>
          </a:xfrm>
          <a:prstGeom prst="rect">
            <a:avLst/>
          </a:prstGeom>
        </p:spPr>
      </p:pic>
    </p:spTree>
    <p:extLst>
      <p:ext uri="{BB962C8B-B14F-4D97-AF65-F5344CB8AC3E}">
        <p14:creationId xmlns:p14="http://schemas.microsoft.com/office/powerpoint/2010/main" val="271700502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6" presetClass="entr" presetSubtype="21"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barn(inVertical)">
                                      <p:cBhvr>
                                        <p:cTn id="14" dur="500"/>
                                        <p:tgtEl>
                                          <p:spTgt spid="12"/>
                                        </p:tgtEl>
                                      </p:cBhvr>
                                    </p:animEffect>
                                  </p:childTnLst>
                                </p:cTn>
                              </p:par>
                            </p:childTnLst>
                          </p:cTn>
                        </p:par>
                        <p:par>
                          <p:cTn id="15" fill="hold">
                            <p:stCondLst>
                              <p:cond delay="1500"/>
                            </p:stCondLst>
                            <p:childTnLst>
                              <p:par>
                                <p:cTn id="16" presetID="16" presetClass="entr" presetSubtype="21"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arn(inVertical)">
                                      <p:cBhvr>
                                        <p:cTn id="18" dur="500"/>
                                        <p:tgtEl>
                                          <p:spTgt spid="13"/>
                                        </p:tgtEl>
                                      </p:cBhvr>
                                    </p:animEffect>
                                  </p:childTnLst>
                                </p:cTn>
                              </p:par>
                            </p:childTnLst>
                          </p:cTn>
                        </p:par>
                        <p:par>
                          <p:cTn id="19" fill="hold">
                            <p:stCondLst>
                              <p:cond delay="2000"/>
                            </p:stCondLst>
                            <p:childTnLst>
                              <p:par>
                                <p:cTn id="20" presetID="16" presetClass="entr" presetSubtype="21"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arn(inVertical)">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Káº¿t quáº£ hÃ¬nh áº£nh cho conclu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3" y="1760538"/>
            <a:ext cx="7986713" cy="402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3" name="Line 5"/>
          <p:cNvSpPr>
            <a:spLocks noChangeShapeType="1"/>
          </p:cNvSpPr>
          <p:nvPr/>
        </p:nvSpPr>
        <p:spPr bwMode="auto">
          <a:xfrm>
            <a:off x="2297113" y="-7223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lIns="100815" tIns="50408" rIns="100815" bIns="50408"/>
          <a:lstStyle/>
          <a:p>
            <a:endParaRPr lang="en-US"/>
          </a:p>
        </p:txBody>
      </p:sp>
      <p:sp>
        <p:nvSpPr>
          <p:cNvPr id="71684" name="Line 6"/>
          <p:cNvSpPr>
            <a:spLocks noChangeShapeType="1"/>
          </p:cNvSpPr>
          <p:nvPr/>
        </p:nvSpPr>
        <p:spPr bwMode="auto">
          <a:xfrm>
            <a:off x="2297113" y="-7223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lIns="100815" tIns="50408" rIns="100815" bIns="50408"/>
          <a:lstStyle/>
          <a:p>
            <a:endParaRPr lang="en-US"/>
          </a:p>
        </p:txBody>
      </p:sp>
      <p:sp>
        <p:nvSpPr>
          <p:cNvPr id="190" name="Freeform 189"/>
          <p:cNvSpPr/>
          <p:nvPr/>
        </p:nvSpPr>
        <p:spPr>
          <a:xfrm>
            <a:off x="5943600" y="-14288"/>
            <a:ext cx="7496175" cy="7573963"/>
          </a:xfrm>
          <a:custGeom>
            <a:avLst/>
            <a:gdLst>
              <a:gd name="connsiteX0" fmla="*/ 2483124 w 5460510"/>
              <a:gd name="connsiteY0" fmla="*/ 0 h 5143500"/>
              <a:gd name="connsiteX1" fmla="*/ 3448297 w 5460510"/>
              <a:gd name="connsiteY1" fmla="*/ 0 h 5143500"/>
              <a:gd name="connsiteX2" fmla="*/ 4717679 w 5460510"/>
              <a:gd name="connsiteY2" fmla="*/ 0 h 5143500"/>
              <a:gd name="connsiteX3" fmla="*/ 4741319 w 5460510"/>
              <a:gd name="connsiteY3" fmla="*/ 0 h 5143500"/>
              <a:gd name="connsiteX4" fmla="*/ 5318193 w 5460510"/>
              <a:gd name="connsiteY4" fmla="*/ 0 h 5143500"/>
              <a:gd name="connsiteX5" fmla="*/ 5460510 w 5460510"/>
              <a:gd name="connsiteY5" fmla="*/ 0 h 5143500"/>
              <a:gd name="connsiteX6" fmla="*/ 5460510 w 5460510"/>
              <a:gd name="connsiteY6" fmla="*/ 5143500 h 5143500"/>
              <a:gd name="connsiteX7" fmla="*/ 5318193 w 5460510"/>
              <a:gd name="connsiteY7" fmla="*/ 5143500 h 5143500"/>
              <a:gd name="connsiteX8" fmla="*/ 4741319 w 5460510"/>
              <a:gd name="connsiteY8" fmla="*/ 5143500 h 5143500"/>
              <a:gd name="connsiteX9" fmla="*/ 4717679 w 5460510"/>
              <a:gd name="connsiteY9" fmla="*/ 5143500 h 5143500"/>
              <a:gd name="connsiteX10" fmla="*/ 3448297 w 5460510"/>
              <a:gd name="connsiteY10" fmla="*/ 5143500 h 5143500"/>
              <a:gd name="connsiteX11" fmla="*/ 0 w 546051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0510" h="5143500">
                <a:moveTo>
                  <a:pt x="2483124" y="0"/>
                </a:moveTo>
                <a:lnTo>
                  <a:pt x="3448297" y="0"/>
                </a:lnTo>
                <a:lnTo>
                  <a:pt x="4717679" y="0"/>
                </a:lnTo>
                <a:lnTo>
                  <a:pt x="4741319" y="0"/>
                </a:lnTo>
                <a:lnTo>
                  <a:pt x="5318193" y="0"/>
                </a:lnTo>
                <a:lnTo>
                  <a:pt x="5460510" y="0"/>
                </a:lnTo>
                <a:lnTo>
                  <a:pt x="5460510" y="5143500"/>
                </a:lnTo>
                <a:lnTo>
                  <a:pt x="5318193" y="5143500"/>
                </a:lnTo>
                <a:lnTo>
                  <a:pt x="4741319" y="5143500"/>
                </a:lnTo>
                <a:lnTo>
                  <a:pt x="4717679" y="5143500"/>
                </a:lnTo>
                <a:lnTo>
                  <a:pt x="3448297" y="5143500"/>
                </a:lnTo>
                <a:lnTo>
                  <a:pt x="0" y="5143500"/>
                </a:lnTo>
                <a:close/>
              </a:path>
            </a:pathLst>
          </a:custGeom>
          <a:solidFill>
            <a:srgbClr val="FF999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a:lnSpc>
                <a:spcPct val="93000"/>
              </a:lnSpc>
              <a:buClr>
                <a:srgbClr val="000000"/>
              </a:buClr>
              <a:buSzPct val="100000"/>
              <a:buFont typeface="Times New Roman" panose="02020603050405020304" pitchFamily="18" charset="0"/>
              <a:buNone/>
              <a:defRPr/>
            </a:pPr>
            <a:endParaRPr lang="en-US"/>
          </a:p>
        </p:txBody>
      </p:sp>
      <p:sp>
        <p:nvSpPr>
          <p:cNvPr id="9222" name="TextBox 190"/>
          <p:cNvSpPr txBox="1">
            <a:spLocks noChangeArrowheads="1"/>
          </p:cNvSpPr>
          <p:nvPr/>
        </p:nvSpPr>
        <p:spPr bwMode="auto">
          <a:xfrm>
            <a:off x="10925175" y="4633913"/>
            <a:ext cx="2446338"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eaLnBrk="1">
              <a:lnSpc>
                <a:spcPct val="90000"/>
              </a:lnSpc>
              <a:buClr>
                <a:srgbClr val="000000"/>
              </a:buClr>
              <a:buSzPct val="100000"/>
              <a:buFont typeface="Times New Roman" panose="02020603050405020304" pitchFamily="18" charset="0"/>
              <a:buNone/>
            </a:pPr>
            <a:r>
              <a:rPr lang="en-US" altLang="en-US" sz="4800">
                <a:latin typeface="Lato Black"/>
                <a:ea typeface="Lato Black"/>
                <a:cs typeface="Lato Black"/>
              </a:rPr>
              <a:t>Kết luận</a:t>
            </a:r>
          </a:p>
        </p:txBody>
      </p:sp>
      <p:sp>
        <p:nvSpPr>
          <p:cNvPr id="9223" name="TextBox 191"/>
          <p:cNvSpPr txBox="1">
            <a:spLocks noChangeArrowheads="1"/>
          </p:cNvSpPr>
          <p:nvPr/>
        </p:nvSpPr>
        <p:spPr bwMode="auto">
          <a:xfrm>
            <a:off x="10663238" y="5365750"/>
            <a:ext cx="272415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eaLnBrk="1">
              <a:lnSpc>
                <a:spcPct val="90000"/>
              </a:lnSpc>
              <a:buClr>
                <a:srgbClr val="000000"/>
              </a:buClr>
              <a:buSzPct val="100000"/>
              <a:buFont typeface="Times New Roman" panose="02020603050405020304" pitchFamily="18" charset="0"/>
              <a:buNone/>
            </a:pPr>
            <a:r>
              <a:rPr lang="en-US" altLang="en-US" sz="3600">
                <a:solidFill>
                  <a:srgbClr val="FFFFFF"/>
                </a:solidFill>
                <a:latin typeface="Lato Light"/>
                <a:ea typeface="Lato Light"/>
                <a:cs typeface="Lato Light"/>
              </a:rPr>
              <a:t>Và kiến nghị</a:t>
            </a:r>
          </a:p>
        </p:txBody>
      </p:sp>
      <p:cxnSp>
        <p:nvCxnSpPr>
          <p:cNvPr id="193" name="Straight Connector 192"/>
          <p:cNvCxnSpPr/>
          <p:nvPr/>
        </p:nvCxnSpPr>
        <p:spPr>
          <a:xfrm flipV="1">
            <a:off x="8853488" y="6137275"/>
            <a:ext cx="4586287" cy="38100"/>
          </a:xfrm>
          <a:prstGeom prst="line">
            <a:avLst/>
          </a:prstGeom>
          <a:ln w="38100" cmpd="sng">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flipV="1">
            <a:off x="7329488" y="4424363"/>
            <a:ext cx="6092825" cy="28575"/>
          </a:xfrm>
          <a:prstGeom prst="line">
            <a:avLst/>
          </a:prstGeom>
          <a:ln w="38100" cmpd="sng">
            <a:solidFill>
              <a:schemeClr val="bg1"/>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wipe(left)">
                                      <p:cBhvr>
                                        <p:cTn id="7" dur="500"/>
                                        <p:tgtEl>
                                          <p:spTgt spid="194"/>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222"/>
                                        </p:tgtEl>
                                        <p:attrNameLst>
                                          <p:attrName>style.visibility</p:attrName>
                                        </p:attrNameLst>
                                      </p:cBhvr>
                                      <p:to>
                                        <p:strVal val="visible"/>
                                      </p:to>
                                    </p:set>
                                    <p:animEffect transition="in" filter="wipe(left)">
                                      <p:cBhvr>
                                        <p:cTn id="11" dur="500"/>
                                        <p:tgtEl>
                                          <p:spTgt spid="9222"/>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223"/>
                                        </p:tgtEl>
                                        <p:attrNameLst>
                                          <p:attrName>style.visibility</p:attrName>
                                        </p:attrNameLst>
                                      </p:cBhvr>
                                      <p:to>
                                        <p:strVal val="visible"/>
                                      </p:to>
                                    </p:set>
                                    <p:animEffect transition="in" filter="wipe(left)">
                                      <p:cBhvr>
                                        <p:cTn id="15" dur="500"/>
                                        <p:tgtEl>
                                          <p:spTgt spid="9223"/>
                                        </p:tgtEl>
                                      </p:cBhvr>
                                    </p:animEffect>
                                  </p:childTnLst>
                                </p:cTn>
                              </p:par>
                            </p:childTnLst>
                          </p:cTn>
                        </p:par>
                        <p:par>
                          <p:cTn id="16" fill="hold" nodeType="afterGroup">
                            <p:stCondLst>
                              <p:cond delay="1500"/>
                            </p:stCondLst>
                            <p:childTnLst>
                              <p:par>
                                <p:cTn id="17" presetID="22" presetClass="entr" presetSubtype="8" fill="hold" nodeType="afterEffect">
                                  <p:stCondLst>
                                    <p:cond delay="0"/>
                                  </p:stCondLst>
                                  <p:childTnLst>
                                    <p:set>
                                      <p:cBhvr>
                                        <p:cTn id="18" dur="1" fill="hold">
                                          <p:stCondLst>
                                            <p:cond delay="0"/>
                                          </p:stCondLst>
                                        </p:cTn>
                                        <p:tgtEl>
                                          <p:spTgt spid="193"/>
                                        </p:tgtEl>
                                        <p:attrNameLst>
                                          <p:attrName>style.visibility</p:attrName>
                                        </p:attrNameLst>
                                      </p:cBhvr>
                                      <p:to>
                                        <p:strVal val="visible"/>
                                      </p:to>
                                    </p:set>
                                    <p:animEffect transition="in" filter="wipe(left)">
                                      <p:cBhvr>
                                        <p:cTn id="19" dur="5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2" grpId="0" autoUpdateAnimBg="0"/>
      <p:bldP spid="9223"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623888" y="1514475"/>
            <a:ext cx="12268200" cy="443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810" tIns="50405" rIns="158755" bIns="39689"/>
          <a:lstStyle>
            <a:lvl1pPr marL="558800" indent="-557213">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1pPr>
            <a:lvl2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2pPr>
            <a:lvl3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3pPr>
            <a:lvl4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4pPr>
            <a:lvl5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5pPr>
            <a:lvl6pPr marL="25146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6pPr>
            <a:lvl7pPr marL="29718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7pPr>
            <a:lvl8pPr marL="34290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8pPr>
            <a:lvl9pPr marL="38862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9pPr>
          </a:lstStyle>
          <a:p>
            <a:pPr algn="just" eaLnBrk="1">
              <a:lnSpc>
                <a:spcPct val="150000"/>
              </a:lnSpc>
              <a:buClr>
                <a:srgbClr val="000000"/>
              </a:buClr>
              <a:buSzPct val="45000"/>
              <a:buFont typeface="Wingdings" panose="05000000000000000000" pitchFamily="2" charset="2"/>
              <a:buChar char=""/>
              <a:defRPr/>
            </a:pPr>
            <a:r>
              <a:rPr lang="fr-FR" sz="2800" smtClean="0">
                <a:solidFill>
                  <a:schemeClr val="tx1"/>
                </a:solidFill>
              </a:rPr>
              <a:t>Hiểu </a:t>
            </a:r>
            <a:r>
              <a:rPr lang="fr-FR" sz="2800">
                <a:solidFill>
                  <a:schemeClr val="tx1"/>
                </a:solidFill>
              </a:rPr>
              <a:t>rõ quy trình bán hàng trực </a:t>
            </a:r>
            <a:r>
              <a:rPr lang="fr-FR" sz="2800" smtClean="0">
                <a:solidFill>
                  <a:schemeClr val="tx1"/>
                </a:solidFill>
              </a:rPr>
              <a:t>tuyến.</a:t>
            </a:r>
            <a:endParaRPr lang="en-US" sz="2800">
              <a:solidFill>
                <a:schemeClr val="tx1"/>
              </a:solidFill>
            </a:endParaRPr>
          </a:p>
          <a:p>
            <a:pPr algn="just" eaLnBrk="1">
              <a:lnSpc>
                <a:spcPct val="150000"/>
              </a:lnSpc>
              <a:buClr>
                <a:srgbClr val="000000"/>
              </a:buClr>
              <a:buSzPct val="45000"/>
              <a:buFont typeface="Wingdings" panose="05000000000000000000" pitchFamily="2" charset="2"/>
              <a:buChar char=""/>
              <a:defRPr/>
            </a:pPr>
            <a:r>
              <a:rPr lang="fr-FR" sz="2800" smtClean="0">
                <a:solidFill>
                  <a:schemeClr val="tx1"/>
                </a:solidFill>
              </a:rPr>
              <a:t>Xây </a:t>
            </a:r>
            <a:r>
              <a:rPr lang="fr-FR" sz="2800">
                <a:solidFill>
                  <a:schemeClr val="tx1"/>
                </a:solidFill>
              </a:rPr>
              <a:t>dựng thành công website và mobile app bán hàng điện tử đáp ứng nhu cầu đặt ra của người tiêu dùng cũng như ban quản </a:t>
            </a:r>
            <a:r>
              <a:rPr lang="fr-FR" sz="2800" smtClean="0">
                <a:solidFill>
                  <a:schemeClr val="tx1"/>
                </a:solidFill>
              </a:rPr>
              <a:t>trị.</a:t>
            </a:r>
          </a:p>
          <a:p>
            <a:pPr algn="just" eaLnBrk="1">
              <a:lnSpc>
                <a:spcPct val="150000"/>
              </a:lnSpc>
              <a:buClr>
                <a:srgbClr val="000000"/>
              </a:buClr>
              <a:buSzPct val="45000"/>
              <a:buFont typeface="Wingdings" panose="05000000000000000000" pitchFamily="2" charset="2"/>
              <a:buChar char=""/>
              <a:defRPr/>
            </a:pPr>
            <a:r>
              <a:rPr lang="fr-FR" sz="2800" smtClean="0">
                <a:solidFill>
                  <a:schemeClr val="tx1"/>
                </a:solidFill>
              </a:rPr>
              <a:t>Thực </a:t>
            </a:r>
            <a:r>
              <a:rPr lang="fr-FR" sz="2800">
                <a:solidFill>
                  <a:schemeClr val="tx1"/>
                </a:solidFill>
              </a:rPr>
              <a:t>hiện kiểm thử phần mềm ở mức độ lập </a:t>
            </a:r>
            <a:r>
              <a:rPr lang="fr-FR" sz="2800" smtClean="0">
                <a:solidFill>
                  <a:schemeClr val="tx1"/>
                </a:solidFill>
              </a:rPr>
              <a:t>trìnhh.</a:t>
            </a:r>
          </a:p>
          <a:p>
            <a:pPr algn="just" eaLnBrk="1">
              <a:lnSpc>
                <a:spcPct val="150000"/>
              </a:lnSpc>
              <a:buClr>
                <a:srgbClr val="000000"/>
              </a:buClr>
              <a:buSzPct val="45000"/>
              <a:buFont typeface="Wingdings" panose="05000000000000000000" pitchFamily="2" charset="2"/>
              <a:buChar char=""/>
              <a:defRPr/>
            </a:pPr>
            <a:r>
              <a:rPr lang="en-US" sz="2800" smtClean="0">
                <a:solidFill>
                  <a:schemeClr val="tx1"/>
                </a:solidFill>
              </a:rPr>
              <a:t>Đã </a:t>
            </a:r>
            <a:r>
              <a:rPr lang="en-US" sz="2800">
                <a:solidFill>
                  <a:schemeClr val="tx1"/>
                </a:solidFill>
              </a:rPr>
              <a:t>upload website lên hosting và đặt domain là: </a:t>
            </a:r>
            <a:r>
              <a:rPr lang="en-US" sz="2800" u="sng" smtClean="0">
                <a:solidFill>
                  <a:schemeClr val="tx1"/>
                </a:solidFill>
                <a:hlinkClick r:id="rId3"/>
              </a:rPr>
              <a:t>http</a:t>
            </a:r>
            <a:r>
              <a:rPr lang="en-US" sz="2800" u="sng">
                <a:solidFill>
                  <a:schemeClr val="tx1"/>
                </a:solidFill>
                <a:hlinkClick r:id="rId3"/>
              </a:rPr>
              <a:t>://yoloshopvn.com/</a:t>
            </a:r>
            <a:r>
              <a:rPr lang="en-US" sz="2800">
                <a:solidFill>
                  <a:schemeClr val="tx1"/>
                </a:solidFill>
              </a:rPr>
              <a:t> </a:t>
            </a:r>
          </a:p>
          <a:p>
            <a:pPr algn="just" eaLnBrk="1">
              <a:lnSpc>
                <a:spcPct val="150000"/>
              </a:lnSpc>
              <a:buClr>
                <a:srgbClr val="000000"/>
              </a:buClr>
              <a:buSzPct val="45000"/>
              <a:buFont typeface="Wingdings" panose="05000000000000000000" pitchFamily="2" charset="2"/>
              <a:buChar char=""/>
              <a:defRPr/>
            </a:pPr>
            <a:endParaRPr lang="en-US" altLang="en-US" sz="2800" smtClean="0">
              <a:solidFill>
                <a:schemeClr val="tx1"/>
              </a:solidFill>
            </a:endParaRPr>
          </a:p>
        </p:txBody>
      </p:sp>
      <p:grpSp>
        <p:nvGrpSpPr>
          <p:cNvPr id="7" name="Group 6"/>
          <p:cNvGrpSpPr>
            <a:grpSpLocks/>
          </p:cNvGrpSpPr>
          <p:nvPr/>
        </p:nvGrpSpPr>
        <p:grpSpPr bwMode="auto">
          <a:xfrm>
            <a:off x="990600" y="198438"/>
            <a:ext cx="11458575" cy="838200"/>
            <a:chOff x="7157670" y="483017"/>
            <a:chExt cx="12359700" cy="2127380"/>
          </a:xfrm>
        </p:grpSpPr>
        <p:sp>
          <p:nvSpPr>
            <p:cNvPr id="72711" name="TextBox 7"/>
            <p:cNvSpPr txBox="1">
              <a:spLocks noChangeArrowheads="1"/>
            </p:cNvSpPr>
            <p:nvPr/>
          </p:nvSpPr>
          <p:spPr bwMode="auto">
            <a:xfrm>
              <a:off x="7157670" y="483017"/>
              <a:ext cx="12359700" cy="1840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7805" tIns="18902" rIns="37805" bIns="18902">
              <a:spAutoFit/>
            </a:bodyPr>
            <a:lstStyle/>
            <a:p>
              <a:pPr algn="ctr" eaLnBrk="1">
                <a:lnSpc>
                  <a:spcPct val="93000"/>
                </a:lnSpc>
                <a:buClr>
                  <a:srgbClr val="000000"/>
                </a:buClr>
                <a:buSzPct val="100000"/>
                <a:buFont typeface="Times New Roman" panose="02020603050405020304" pitchFamily="18" charset="0"/>
                <a:buNone/>
              </a:pPr>
              <a:r>
                <a:rPr lang="en-US" altLang="en-US" sz="4800" b="1">
                  <a:solidFill>
                    <a:schemeClr val="tx2"/>
                  </a:solidFill>
                  <a:latin typeface="Lato Regular"/>
                  <a:ea typeface="Lato Regular"/>
                  <a:cs typeface="Lato Regular"/>
                </a:rPr>
                <a:t>Kết quả đạt được</a:t>
              </a:r>
              <a:endParaRPr lang="id-ID" altLang="en-US" sz="4800" b="1">
                <a:solidFill>
                  <a:schemeClr val="tx2"/>
                </a:solidFill>
                <a:latin typeface="Lato Regular"/>
                <a:ea typeface="Lato Regular"/>
                <a:cs typeface="Lato Regular"/>
              </a:endParaRPr>
            </a:p>
          </p:txBody>
        </p:sp>
        <p:sp>
          <p:nvSpPr>
            <p:cNvPr id="9" name="Rectangle 8"/>
            <p:cNvSpPr/>
            <p:nvPr/>
          </p:nvSpPr>
          <p:spPr>
            <a:xfrm>
              <a:off x="12022440" y="2537873"/>
              <a:ext cx="2630161" cy="725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7770" tIns="18886" rIns="37770" bIns="18886" anchor="ctr"/>
            <a:lstStyle/>
            <a:p>
              <a:pPr algn="ctr" eaLnBrk="1">
                <a:lnSpc>
                  <a:spcPct val="93000"/>
                </a:lnSpc>
                <a:buClr>
                  <a:srgbClr val="000000"/>
                </a:buClr>
                <a:buSzPct val="100000"/>
                <a:buFont typeface="Times New Roman" panose="02020603050405020304" pitchFamily="18" charset="0"/>
                <a:buNone/>
                <a:defRPr/>
              </a:pPr>
              <a:endParaRPr lang="en-US">
                <a:solidFill>
                  <a:schemeClr val="accent2"/>
                </a:solidFill>
                <a:latin typeface="Open Sans Light"/>
              </a:endParaRPr>
            </a:p>
          </p:txBody>
        </p:sp>
      </p:grpSp>
      <p:pic>
        <p:nvPicPr>
          <p:cNvPr id="7270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206288" y="6294438"/>
            <a:ext cx="9921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quarter" idx="10"/>
          </p:nvPr>
        </p:nvSpPr>
        <p:spPr/>
        <p:txBody>
          <a:bodyPr/>
          <a:lstStyle/>
          <a:p>
            <a:pPr>
              <a:defRPr/>
            </a:pPr>
            <a:fld id="{450ECD45-53F2-42F9-A7B6-F58AF08524DF}" type="datetime1">
              <a:rPr lang="en-US"/>
              <a:pPr>
                <a:defRPr/>
              </a:pPr>
              <a:t>15/07/2018</a:t>
            </a:fld>
            <a:endParaRPr lang="vi-VN"/>
          </a:p>
        </p:txBody>
      </p:sp>
      <p:sp>
        <p:nvSpPr>
          <p:cNvPr id="72710"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smtClean="0"/>
              <a:t>Đại học Nha Trang - Khoa Công nghệ Thông tin</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1" end="1"/>
                                            </p:txEl>
                                          </p:spTgt>
                                        </p:tgtEl>
                                        <p:attrNameLst>
                                          <p:attrName>style.visibility</p:attrName>
                                        </p:attrNameLst>
                                      </p:cBhvr>
                                      <p:to>
                                        <p:strVal val="visible"/>
                                      </p:to>
                                    </p:set>
                                    <p:animEffect transition="in" filter="fade">
                                      <p:cBhvr>
                                        <p:cTn id="20" dur="500"/>
                                        <p:tgtEl>
                                          <p:spTgt spid="6">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Effect transition="in" filter="fade">
                                      <p:cBhvr>
                                        <p:cTn id="25" dur="500"/>
                                        <p:tgtEl>
                                          <p:spTgt spid="6">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xEl>
                                              <p:pRg st="3" end="3"/>
                                            </p:txEl>
                                          </p:spTgt>
                                        </p:tgtEl>
                                        <p:attrNameLst>
                                          <p:attrName>style.visibility</p:attrName>
                                        </p:attrNameLst>
                                      </p:cBhvr>
                                      <p:to>
                                        <p:strVal val="visible"/>
                                      </p:to>
                                    </p:set>
                                    <p:animEffect transition="in" filter="fade">
                                      <p:cBhvr>
                                        <p:cTn id="30"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623888" y="1570037"/>
            <a:ext cx="12268200" cy="443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810" tIns="50405" rIns="158755" bIns="39689"/>
          <a:lstStyle>
            <a:lvl1pPr marL="558800" indent="-557213">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1pPr>
            <a:lvl2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2pPr>
            <a:lvl3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3pPr>
            <a:lvl4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4pPr>
            <a:lvl5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5pPr>
            <a:lvl6pPr marL="25146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6pPr>
            <a:lvl7pPr marL="29718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7pPr>
            <a:lvl8pPr marL="34290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8pPr>
            <a:lvl9pPr marL="38862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9pPr>
          </a:lstStyle>
          <a:p>
            <a:pPr marL="457200" lvl="1" indent="-457200">
              <a:lnSpc>
                <a:spcPct val="150000"/>
              </a:lnSpc>
              <a:buFont typeface="Arial" panose="020B0604020202020204" pitchFamily="34" charset="0"/>
              <a:buChar char="•"/>
            </a:pPr>
            <a:r>
              <a:rPr lang="en-US" sz="2800" smtClean="0">
                <a:solidFill>
                  <a:schemeClr val="tx1"/>
                </a:solidFill>
              </a:rPr>
              <a:t>Phát </a:t>
            </a:r>
            <a:r>
              <a:rPr lang="en-US" sz="2800">
                <a:solidFill>
                  <a:schemeClr val="tx1"/>
                </a:solidFill>
              </a:rPr>
              <a:t>triển một hệ thống chợ: có người bán người mua như trang </a:t>
            </a:r>
            <a:r>
              <a:rPr lang="en-US" sz="2800" smtClean="0">
                <a:solidFill>
                  <a:schemeClr val="tx1"/>
                </a:solidFill>
              </a:rPr>
              <a:t>Lazada.vn, Shopee..vn</a:t>
            </a:r>
            <a:endParaRPr lang="en-US" sz="2800">
              <a:solidFill>
                <a:schemeClr val="tx1"/>
              </a:solidFill>
            </a:endParaRPr>
          </a:p>
          <a:p>
            <a:pPr marL="457200" lvl="1" indent="-457200">
              <a:lnSpc>
                <a:spcPct val="150000"/>
              </a:lnSpc>
              <a:buFont typeface="Arial" panose="020B0604020202020204" pitchFamily="34" charset="0"/>
              <a:buChar char="•"/>
            </a:pPr>
            <a:r>
              <a:rPr lang="en-US" sz="2800">
                <a:solidFill>
                  <a:schemeClr val="tx1"/>
                </a:solidFill>
              </a:rPr>
              <a:t>Phát triển hệ thống thông báo cho người dùng những sản phẩm ưu đãi trong mobile app cũng như website</a:t>
            </a:r>
            <a:r>
              <a:rPr lang="en-US" sz="2800" smtClean="0">
                <a:solidFill>
                  <a:schemeClr val="tx1"/>
                </a:solidFill>
              </a:rPr>
              <a:t>.</a:t>
            </a:r>
            <a:endParaRPr lang="en-US" sz="2800">
              <a:solidFill>
                <a:schemeClr val="tx1"/>
              </a:solidFill>
            </a:endParaRPr>
          </a:p>
        </p:txBody>
      </p:sp>
      <p:grpSp>
        <p:nvGrpSpPr>
          <p:cNvPr id="7" name="Group 6"/>
          <p:cNvGrpSpPr>
            <a:grpSpLocks/>
          </p:cNvGrpSpPr>
          <p:nvPr/>
        </p:nvGrpSpPr>
        <p:grpSpPr bwMode="auto">
          <a:xfrm>
            <a:off x="990600" y="198438"/>
            <a:ext cx="11458575" cy="838200"/>
            <a:chOff x="7157670" y="483017"/>
            <a:chExt cx="12359700" cy="2127380"/>
          </a:xfrm>
        </p:grpSpPr>
        <p:sp>
          <p:nvSpPr>
            <p:cNvPr id="76807" name="TextBox 7"/>
            <p:cNvSpPr txBox="1">
              <a:spLocks noChangeArrowheads="1"/>
            </p:cNvSpPr>
            <p:nvPr/>
          </p:nvSpPr>
          <p:spPr bwMode="auto">
            <a:xfrm>
              <a:off x="7157670" y="483017"/>
              <a:ext cx="12359700" cy="1840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7805" tIns="18902" rIns="37805" bIns="18902">
              <a:spAutoFit/>
            </a:bodyPr>
            <a:lstStyle/>
            <a:p>
              <a:pPr algn="ctr" eaLnBrk="1">
                <a:lnSpc>
                  <a:spcPct val="93000"/>
                </a:lnSpc>
                <a:buClr>
                  <a:srgbClr val="000000"/>
                </a:buClr>
                <a:buSzPct val="100000"/>
                <a:buFont typeface="Times New Roman" panose="02020603050405020304" pitchFamily="18" charset="0"/>
                <a:buNone/>
              </a:pPr>
              <a:r>
                <a:rPr lang="en-US" altLang="en-US" sz="4800" b="1">
                  <a:solidFill>
                    <a:schemeClr val="tx2"/>
                  </a:solidFill>
                  <a:latin typeface="Lato Regular"/>
                  <a:ea typeface="Lato Regular"/>
                  <a:cs typeface="Lato Regular"/>
                </a:rPr>
                <a:t>Hướng phát triển của đề tài</a:t>
              </a:r>
              <a:endParaRPr lang="id-ID" altLang="en-US" sz="4800" b="1">
                <a:solidFill>
                  <a:schemeClr val="tx2"/>
                </a:solidFill>
                <a:latin typeface="Lato Regular"/>
                <a:ea typeface="Lato Regular"/>
                <a:cs typeface="Lato Regular"/>
              </a:endParaRPr>
            </a:p>
          </p:txBody>
        </p:sp>
        <p:sp>
          <p:nvSpPr>
            <p:cNvPr id="9" name="Rectangle 8"/>
            <p:cNvSpPr/>
            <p:nvPr/>
          </p:nvSpPr>
          <p:spPr>
            <a:xfrm>
              <a:off x="12022440" y="2537873"/>
              <a:ext cx="2630161" cy="725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7770" tIns="18886" rIns="37770" bIns="18886" anchor="ctr"/>
            <a:lstStyle/>
            <a:p>
              <a:pPr algn="ctr" eaLnBrk="1">
                <a:lnSpc>
                  <a:spcPct val="93000"/>
                </a:lnSpc>
                <a:buClr>
                  <a:srgbClr val="000000"/>
                </a:buClr>
                <a:buSzPct val="100000"/>
                <a:buFont typeface="Times New Roman" panose="02020603050405020304" pitchFamily="18" charset="0"/>
                <a:buNone/>
                <a:defRPr/>
              </a:pPr>
              <a:endParaRPr lang="en-US">
                <a:solidFill>
                  <a:schemeClr val="accent2"/>
                </a:solidFill>
                <a:latin typeface="Open Sans Light"/>
              </a:endParaRPr>
            </a:p>
          </p:txBody>
        </p:sp>
      </p:grpSp>
      <p:pic>
        <p:nvPicPr>
          <p:cNvPr id="76804"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06288" y="6294438"/>
            <a:ext cx="9921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quarter" idx="10"/>
          </p:nvPr>
        </p:nvSpPr>
        <p:spPr/>
        <p:txBody>
          <a:bodyPr/>
          <a:lstStyle/>
          <a:p>
            <a:pPr>
              <a:defRPr/>
            </a:pPr>
            <a:fld id="{450ECD45-53F2-42F9-A7B6-F58AF08524DF}" type="datetime1">
              <a:rPr lang="en-US"/>
              <a:pPr>
                <a:defRPr/>
              </a:pPr>
              <a:t>15/07/2018</a:t>
            </a:fld>
            <a:endParaRPr lang="vi-VN"/>
          </a:p>
        </p:txBody>
      </p:sp>
      <p:sp>
        <p:nvSpPr>
          <p:cNvPr id="76806"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smtClean="0"/>
              <a:t>Đại học Nha Trang - Khoa Công nghệ Thông tin</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1" end="1"/>
                                            </p:txEl>
                                          </p:spTgt>
                                        </p:tgtEl>
                                        <p:attrNameLst>
                                          <p:attrName>style.visibility</p:attrName>
                                        </p:attrNameLst>
                                      </p:cBhvr>
                                      <p:to>
                                        <p:strVal val="visible"/>
                                      </p:to>
                                    </p:set>
                                    <p:animEffect transition="in" filter="fade">
                                      <p:cBhvr>
                                        <p:cTn id="20"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5" name="Rectangle 1"/>
          <p:cNvSpPr>
            <a:spLocks noGrp="1" noChangeArrowheads="1"/>
          </p:cNvSpPr>
          <p:nvPr>
            <p:ph type="title"/>
          </p:nvPr>
        </p:nvSpPr>
        <p:spPr>
          <a:xfrm>
            <a:off x="2182813" y="301625"/>
            <a:ext cx="9070975" cy="1262063"/>
          </a:xfrm>
        </p:spPr>
        <p:txBody>
          <a:bodyPr lIns="0" tIns="38880" rIns="0" bIns="0" rtlCol="0">
            <a:normAutofit/>
          </a:bodyPr>
          <a:lstStyle/>
          <a:p>
            <a:pPr defTabSz="1007943" eaLnBrk="1" fontAlgn="auto" hangingPunct="1">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4850" b="1" err="1"/>
              <a:t>Kết</a:t>
            </a:r>
            <a:r>
              <a:rPr lang="en-US" sz="4850" b="1"/>
              <a:t> </a:t>
            </a:r>
            <a:r>
              <a:rPr lang="en-US" sz="4850" b="1" err="1"/>
              <a:t>thúc</a:t>
            </a:r>
            <a:r>
              <a:rPr lang="en-US" sz="4850" b="1"/>
              <a:t> </a:t>
            </a:r>
            <a:r>
              <a:rPr lang="en-US" sz="4850" b="1" smtClean="0"/>
              <a:t>phần </a:t>
            </a:r>
            <a:r>
              <a:rPr lang="en-US" sz="4850" b="1" err="1" smtClean="0"/>
              <a:t>báo</a:t>
            </a:r>
            <a:r>
              <a:rPr lang="en-US" sz="4850" b="1" smtClean="0"/>
              <a:t> </a:t>
            </a:r>
            <a:r>
              <a:rPr lang="en-US" sz="4850" b="1" err="1" smtClean="0"/>
              <a:t>cáo</a:t>
            </a:r>
            <a:r>
              <a:rPr lang="en-US" sz="4850" b="1" smtClean="0"/>
              <a:t>!</a:t>
            </a:r>
            <a:endParaRPr lang="en-US" sz="4850" b="1"/>
          </a:p>
        </p:txBody>
      </p:sp>
      <p:sp>
        <p:nvSpPr>
          <p:cNvPr id="4" name="Date Placeholder 3"/>
          <p:cNvSpPr>
            <a:spLocks noGrp="1"/>
          </p:cNvSpPr>
          <p:nvPr>
            <p:ph type="dt" sz="quarter" idx="10"/>
          </p:nvPr>
        </p:nvSpPr>
        <p:spPr/>
        <p:txBody>
          <a:bodyPr/>
          <a:lstStyle/>
          <a:p>
            <a:pPr>
              <a:defRPr/>
            </a:pPr>
            <a:fld id="{E1AC42CB-681E-43B9-8259-C767444C5147}" type="datetime1">
              <a:rPr lang="en-US"/>
              <a:pPr>
                <a:defRPr/>
              </a:pPr>
              <a:t>15/07/2018</a:t>
            </a:fld>
            <a:endParaRPr lang="vi-VN"/>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2813" y="2103438"/>
            <a:ext cx="9070975" cy="31257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7045"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smtClean="0"/>
              <a:t>Đại học Nha Trang - Khoa Công nghệ Thông tin</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0"/>
                      </p:stCondLst>
                      <p:childTnLst>
                        <p:par>
                          <p:cTn id="4" fill="hold" nodeType="withGroup">
                            <p:stCondLst>
                              <p:cond delay="0"/>
                            </p:stCondLst>
                            <p:childTnLst>
                              <p:par>
                                <p:cTn id="5" presetID="56" presetClass="entr" fill="hold" nodeType="afterEffect">
                                  <p:stCondLst>
                                    <p:cond delay="0"/>
                                  </p:stCondLst>
                                  <p:iterate type="lt">
                                    <p:tmPct val="10000"/>
                                  </p:iterate>
                                  <p:childTnLst>
                                    <p:set>
                                      <p:cBhvr additive="repl">
                                        <p:cTn id="6" dur="1" fill="hold">
                                          <p:stCondLst>
                                            <p:cond delay="0"/>
                                          </p:stCondLst>
                                        </p:cTn>
                                        <p:tgtEl>
                                          <p:spTgt spid="11265">
                                            <p:txEl>
                                              <p:pRg st="0" end="0"/>
                                            </p:txEl>
                                          </p:spTgt>
                                        </p:tgtEl>
                                        <p:attrNameLst>
                                          <p:attrName>style.visibility</p:attrName>
                                        </p:attrNameLst>
                                      </p:cBhvr>
                                      <p:to>
                                        <p:strVal val="visible"/>
                                      </p:to>
                                    </p:set>
                                    <p:anim by="(-#ppt_w*2)" calcmode="lin" valueType="num">
                                      <p:cBhvr additive="repl">
                                        <p:cTn id="7" dur="500" autoRev="1" fill="hold">
                                          <p:stCondLst>
                                            <p:cond delay="0"/>
                                          </p:stCondLst>
                                        </p:cTn>
                                        <p:tgtEl>
                                          <p:spTgt spid="11265">
                                            <p:txEl>
                                              <p:pRg st="0" end="0"/>
                                            </p:txEl>
                                          </p:spTgt>
                                        </p:tgtEl>
                                        <p:attrNameLst>
                                          <p:attrName>ppt_w</p:attrName>
                                        </p:attrNameLst>
                                      </p:cBhvr>
                                    </p:anim>
                                    <p:anim by="(#ppt_w*0.50)" calcmode="lin" valueType="num">
                                      <p:cBhvr additive="repl">
                                        <p:cTn id="8" dur="500" decel="50000" autoRev="1" fill="hold">
                                          <p:stCondLst>
                                            <p:cond delay="0"/>
                                          </p:stCondLst>
                                        </p:cTn>
                                        <p:tgtEl>
                                          <p:spTgt spid="11265">
                                            <p:txEl>
                                              <p:pRg st="0" end="0"/>
                                            </p:txEl>
                                          </p:spTgt>
                                        </p:tgtEl>
                                        <p:attrNameLst>
                                          <p:attrName>ppt_x</p:attrName>
                                        </p:attrNameLst>
                                      </p:cBhvr>
                                    </p:anim>
                                    <p:anim from="(-#ppt_h/2)" to="(#ppt_y)" calcmode="lin" valueType="num">
                                      <p:cBhvr additive="repl">
                                        <p:cTn id="9" dur="1000" fill="hold">
                                          <p:stCondLst>
                                            <p:cond delay="0"/>
                                          </p:stCondLst>
                                        </p:cTn>
                                        <p:tgtEl>
                                          <p:spTgt spid="11265">
                                            <p:txEl>
                                              <p:pRg st="0" end="0"/>
                                            </p:txEl>
                                          </p:spTgt>
                                        </p:tgtEl>
                                        <p:attrNameLst>
                                          <p:attrName>ppt_y</p:attrName>
                                        </p:attrNameLst>
                                      </p:cBhvr>
                                    </p:anim>
                                    <p:animRot by="21600000">
                                      <p:cBhvr additive="repl">
                                        <p:cTn id="10" dur="1000" fill="hold">
                                          <p:stCondLst>
                                            <p:cond delay="0"/>
                                          </p:stCondLst>
                                        </p:cTn>
                                        <p:tgtEl>
                                          <p:spTgt spid="11265">
                                            <p:txEl>
                                              <p:pRg st="0" end="0"/>
                                            </p:txEl>
                                          </p:spTgt>
                                        </p:tgtEl>
                                        <p:attrNameLst>
                                          <p:attrName>r</p:attrName>
                                        </p:attrNameLst>
                                      </p:cBhvr>
                                    </p:animRot>
                                  </p:childTnLst>
                                </p:cTn>
                              </p:par>
                            </p:childTnLst>
                          </p:cTn>
                        </p:par>
                        <p:par>
                          <p:cTn id="11" fill="hold" nodeType="afterGroup">
                            <p:stCondLst>
                              <p:cond delay="2700"/>
                            </p:stCondLst>
                            <p:childTnLst>
                              <p:par>
                                <p:cTn id="12" presetID="54" presetClass="entr" accel="100000" fill="hold" nodeType="afterEffect">
                                  <p:stCondLst>
                                    <p:cond delay="0"/>
                                  </p:stCondLst>
                                  <p:childTnLst>
                                    <p:set>
                                      <p:cBhvr additive="repl">
                                        <p:cTn id="13" dur="4" fill="hold">
                                          <p:stCondLst>
                                            <p:cond delay="0"/>
                                          </p:stCondLst>
                                        </p:cTn>
                                        <p:tgtEl>
                                          <p:spTgt spid="11266"/>
                                        </p:tgtEl>
                                        <p:attrNameLst>
                                          <p:attrName>style.visibility</p:attrName>
                                        </p:attrNameLst>
                                      </p:cBhvr>
                                      <p:to>
                                        <p:strVal val="visible"/>
                                      </p:to>
                                    </p:set>
                                    <p:anim calcmode="lin" valueType="num">
                                      <p:cBhvr additive="repl">
                                        <p:cTn id="14" dur="2000" fill="hold"/>
                                        <p:tgtEl>
                                          <p:spTgt spid="11266"/>
                                        </p:tgtEl>
                                        <p:attrNameLst>
                                          <p:attrName>ppt_w</p:attrName>
                                        </p:attrNameLst>
                                      </p:cBhvr>
                                      <p:tavLst>
                                        <p:tav tm="100000">
                                          <p:val>
                                            <p:strVal val="#ppt_w*0.05"/>
                                          </p:val>
                                        </p:tav>
                                        <p:tav>
                                          <p:val>
                                            <p:strVal val="#ppt_w"/>
                                          </p:val>
                                        </p:tav>
                                      </p:tavLst>
                                    </p:anim>
                                    <p:anim calcmode="lin" valueType="num">
                                      <p:cBhvr additive="repl">
                                        <p:cTn id="15" dur="2000" fill="hold"/>
                                        <p:tgtEl>
                                          <p:spTgt spid="11266"/>
                                        </p:tgtEl>
                                        <p:attrNameLst>
                                          <p:attrName>ppt_h</p:attrName>
                                        </p:attrNameLst>
                                      </p:cBhvr>
                                      <p:tavLst>
                                        <p:tav tm="100000">
                                          <p:val>
                                            <p:strVal val="#ppt_h"/>
                                          </p:val>
                                        </p:tav>
                                        <p:tav>
                                          <p:val>
                                            <p:strVal val="#ppt_h"/>
                                          </p:val>
                                        </p:tav>
                                      </p:tavLst>
                                    </p:anim>
                                    <p:anim calcmode="lin" valueType="num">
                                      <p:cBhvr additive="repl">
                                        <p:cTn id="16" dur="2000" fill="hold"/>
                                        <p:tgtEl>
                                          <p:spTgt spid="11266"/>
                                        </p:tgtEl>
                                        <p:attrNameLst>
                                          <p:attrName>ppt_x</p:attrName>
                                        </p:attrNameLst>
                                      </p:cBhvr>
                                      <p:tavLst>
                                        <p:tav tm="100000">
                                          <p:val>
                                            <p:strVal val="#ppt_x-.2"/>
                                          </p:val>
                                        </p:tav>
                                        <p:tav>
                                          <p:val>
                                            <p:strVal val="#ppt_x"/>
                                          </p:val>
                                        </p:tav>
                                      </p:tavLst>
                                    </p:anim>
                                    <p:anim calcmode="lin" valueType="num">
                                      <p:cBhvr additive="repl">
                                        <p:cTn id="17" dur="2000" fill="hold"/>
                                        <p:tgtEl>
                                          <p:spTgt spid="11266"/>
                                        </p:tgtEl>
                                        <p:attrNameLst>
                                          <p:attrName>ppt_y</p:attrName>
                                        </p:attrNameLst>
                                      </p:cBhvr>
                                      <p:tavLst>
                                        <p:tav tm="100000">
                                          <p:val>
                                            <p:strVal val="#ppt_y"/>
                                          </p:val>
                                        </p:tav>
                                        <p:tav>
                                          <p:val>
                                            <p:strVal val="#ppt_y"/>
                                          </p:val>
                                        </p:tav>
                                      </p:tavLst>
                                    </p:anim>
                                    <p:animEffect transition="in" filter="fade">
                                      <p:cBhvr additive="repl">
                                        <p:cTn id="18" dur="20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623888" y="1514475"/>
            <a:ext cx="12268200" cy="443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810" tIns="50405" rIns="158755" bIns="39689"/>
          <a:lstStyle>
            <a:lvl1pPr marL="558800" indent="-557213">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1pPr>
            <a:lvl2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2pPr>
            <a:lvl3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3pPr>
            <a:lvl4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4pPr>
            <a:lvl5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5pPr>
            <a:lvl6pPr marL="25146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6pPr>
            <a:lvl7pPr marL="29718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7pPr>
            <a:lvl8pPr marL="34290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8pPr>
            <a:lvl9pPr marL="38862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9pPr>
          </a:lstStyle>
          <a:p>
            <a:pPr marL="1587" indent="0" algn="just" eaLnBrk="1">
              <a:lnSpc>
                <a:spcPct val="150000"/>
              </a:lnSpc>
              <a:buClr>
                <a:srgbClr val="000000"/>
              </a:buClr>
              <a:buSzPct val="45000"/>
            </a:pPr>
            <a:r>
              <a:rPr lang="en-US" altLang="en-US" sz="2800" b="1" i="1" smtClean="0">
                <a:solidFill>
                  <a:schemeClr val="tx1"/>
                </a:solidFill>
              </a:rPr>
              <a:t>Bán hàng trực tiếp tại cửa hàng</a:t>
            </a:r>
          </a:p>
          <a:p>
            <a:pPr algn="just" eaLnBrk="1">
              <a:lnSpc>
                <a:spcPct val="150000"/>
              </a:lnSpc>
              <a:buClr>
                <a:srgbClr val="000000"/>
              </a:buClr>
              <a:buSzPct val="45000"/>
              <a:buFont typeface="Wingdings" panose="05000000000000000000" pitchFamily="2" charset="2"/>
              <a:buChar char=""/>
            </a:pPr>
            <a:r>
              <a:rPr lang="en-US" altLang="en-US" sz="2800" smtClean="0">
                <a:solidFill>
                  <a:schemeClr val="tx1"/>
                </a:solidFill>
              </a:rPr>
              <a:t>Thống </a:t>
            </a:r>
            <a:r>
              <a:rPr lang="en-US" altLang="en-US" sz="2800">
                <a:solidFill>
                  <a:schemeClr val="tx1"/>
                </a:solidFill>
              </a:rPr>
              <a:t>kê khó khăn</a:t>
            </a:r>
          </a:p>
          <a:p>
            <a:pPr algn="just" eaLnBrk="1">
              <a:lnSpc>
                <a:spcPct val="150000"/>
              </a:lnSpc>
              <a:buClr>
                <a:srgbClr val="000000"/>
              </a:buClr>
              <a:buSzPct val="45000"/>
              <a:buFont typeface="Wingdings" panose="05000000000000000000" pitchFamily="2" charset="2"/>
              <a:buChar char=""/>
            </a:pPr>
            <a:r>
              <a:rPr lang="en-US" altLang="en-US" sz="2800">
                <a:solidFill>
                  <a:schemeClr val="tx1"/>
                </a:solidFill>
              </a:rPr>
              <a:t>Chi phí mặt bằng cao</a:t>
            </a:r>
          </a:p>
          <a:p>
            <a:pPr algn="just" eaLnBrk="1">
              <a:lnSpc>
                <a:spcPct val="150000"/>
              </a:lnSpc>
              <a:buClr>
                <a:srgbClr val="000000"/>
              </a:buClr>
              <a:buSzPct val="45000"/>
              <a:buFont typeface="Wingdings" panose="05000000000000000000" pitchFamily="2" charset="2"/>
              <a:buChar char=""/>
            </a:pPr>
            <a:r>
              <a:rPr lang="en-US" altLang="en-US" sz="2800">
                <a:solidFill>
                  <a:schemeClr val="tx1"/>
                </a:solidFill>
              </a:rPr>
              <a:t>Chi phí quảng cáo và marketing tốn kém</a:t>
            </a:r>
          </a:p>
          <a:p>
            <a:pPr algn="just" eaLnBrk="1">
              <a:lnSpc>
                <a:spcPct val="150000"/>
              </a:lnSpc>
              <a:buClr>
                <a:srgbClr val="000000"/>
              </a:buClr>
              <a:buSzPct val="45000"/>
              <a:buFont typeface="Wingdings" panose="05000000000000000000" pitchFamily="2" charset="2"/>
              <a:buChar char=""/>
            </a:pPr>
            <a:r>
              <a:rPr lang="en-US" altLang="en-US" sz="2800">
                <a:solidFill>
                  <a:schemeClr val="tx1"/>
                </a:solidFill>
              </a:rPr>
              <a:t>Cập nhật thông tin, giá cả sản phẩm chậm</a:t>
            </a:r>
          </a:p>
          <a:p>
            <a:pPr algn="just" eaLnBrk="1">
              <a:lnSpc>
                <a:spcPct val="150000"/>
              </a:lnSpc>
              <a:buClr>
                <a:srgbClr val="000000"/>
              </a:buClr>
              <a:buSzPct val="45000"/>
              <a:buFont typeface="Wingdings" panose="05000000000000000000" pitchFamily="2" charset="2"/>
              <a:buChar char=""/>
            </a:pPr>
            <a:r>
              <a:rPr lang="en-US" altLang="en-US" sz="2800">
                <a:solidFill>
                  <a:schemeClr val="tx1"/>
                </a:solidFill>
              </a:rPr>
              <a:t>Bán hàng thụ động</a:t>
            </a:r>
          </a:p>
        </p:txBody>
      </p:sp>
      <p:grpSp>
        <p:nvGrpSpPr>
          <p:cNvPr id="7" name="Group 6"/>
          <p:cNvGrpSpPr>
            <a:grpSpLocks/>
          </p:cNvGrpSpPr>
          <p:nvPr/>
        </p:nvGrpSpPr>
        <p:grpSpPr bwMode="auto">
          <a:xfrm>
            <a:off x="681038" y="157163"/>
            <a:ext cx="12077700" cy="1412875"/>
            <a:chOff x="7142593" y="483017"/>
            <a:chExt cx="12359700" cy="3584057"/>
          </a:xfrm>
        </p:grpSpPr>
        <p:sp>
          <p:nvSpPr>
            <p:cNvPr id="15367" name="TextBox 7"/>
            <p:cNvSpPr txBox="1">
              <a:spLocks noChangeArrowheads="1"/>
            </p:cNvSpPr>
            <p:nvPr/>
          </p:nvSpPr>
          <p:spPr bwMode="auto">
            <a:xfrm>
              <a:off x="7142593" y="483017"/>
              <a:ext cx="12359700" cy="3584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7805" tIns="18902" rIns="37805" bIns="18902">
              <a:spAutoFit/>
            </a:bodyPr>
            <a:lstStyle/>
            <a:p>
              <a:pPr algn="ctr" eaLnBrk="1">
                <a:lnSpc>
                  <a:spcPct val="93000"/>
                </a:lnSpc>
                <a:buClr>
                  <a:srgbClr val="000000"/>
                </a:buClr>
                <a:buSzPct val="100000"/>
                <a:buFont typeface="Times New Roman" panose="02020603050405020304" pitchFamily="18" charset="0"/>
                <a:buNone/>
              </a:pPr>
              <a:r>
                <a:rPr lang="en-US" altLang="en-US" sz="4800" b="1">
                  <a:solidFill>
                    <a:schemeClr val="tx2"/>
                  </a:solidFill>
                  <a:latin typeface="Lato Regular"/>
                  <a:ea typeface="Lato Regular"/>
                  <a:cs typeface="Lato Regular"/>
                </a:rPr>
                <a:t>Nhược điểm của hình thức truyền thống</a:t>
              </a:r>
              <a:endParaRPr lang="id-ID" altLang="en-US" sz="4800" b="1">
                <a:solidFill>
                  <a:schemeClr val="tx2"/>
                </a:solidFill>
                <a:latin typeface="Lato Regular"/>
                <a:ea typeface="Lato Regular"/>
                <a:cs typeface="Lato Regular"/>
              </a:endParaRPr>
            </a:p>
          </p:txBody>
        </p:sp>
        <p:sp>
          <p:nvSpPr>
            <p:cNvPr id="9" name="Rectangle 8"/>
            <p:cNvSpPr/>
            <p:nvPr/>
          </p:nvSpPr>
          <p:spPr>
            <a:xfrm>
              <a:off x="12008168" y="2536802"/>
              <a:ext cx="2628548" cy="7248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7770" tIns="18886" rIns="37770" bIns="18886" anchor="ctr"/>
            <a:lstStyle/>
            <a:p>
              <a:pPr algn="ctr" eaLnBrk="1">
                <a:lnSpc>
                  <a:spcPct val="93000"/>
                </a:lnSpc>
                <a:buClr>
                  <a:srgbClr val="000000"/>
                </a:buClr>
                <a:buSzPct val="100000"/>
                <a:buFont typeface="Times New Roman" panose="02020603050405020304" pitchFamily="18" charset="0"/>
                <a:buNone/>
                <a:defRPr/>
              </a:pPr>
              <a:endParaRPr lang="en-US">
                <a:solidFill>
                  <a:schemeClr val="accent2"/>
                </a:solidFill>
                <a:latin typeface="Open Sans Light"/>
              </a:endParaRPr>
            </a:p>
          </p:txBody>
        </p:sp>
      </p:grpSp>
      <p:pic>
        <p:nvPicPr>
          <p:cNvPr id="15364"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06288" y="6294438"/>
            <a:ext cx="9921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quarter" idx="10"/>
          </p:nvPr>
        </p:nvSpPr>
        <p:spPr/>
        <p:txBody>
          <a:bodyPr/>
          <a:lstStyle/>
          <a:p>
            <a:pPr>
              <a:defRPr/>
            </a:pPr>
            <a:fld id="{450ECD45-53F2-42F9-A7B6-F58AF08524DF}" type="datetime1">
              <a:rPr lang="en-US"/>
              <a:pPr>
                <a:defRPr/>
              </a:pPr>
              <a:t>15/07/2018</a:t>
            </a:fld>
            <a:endParaRPr lang="vi-VN"/>
          </a:p>
        </p:txBody>
      </p:sp>
      <p:sp>
        <p:nvSpPr>
          <p:cNvPr id="15366"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smtClean="0"/>
              <a:t>Đại học Nha Trang - Khoa Công nghệ Thông tin</a:t>
            </a:r>
          </a:p>
        </p:txBody>
      </p:sp>
      <p:pic>
        <p:nvPicPr>
          <p:cNvPr id="3074" name="Picture 2" descr="Káº¿t quáº£ hÃ¬nh áº£nh cho apple sto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9710" y="1579289"/>
            <a:ext cx="4599028" cy="28783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par>
                          <p:cTn id="11" fill="hold" nodeType="withGroup">
                            <p:stCondLst>
                              <p:cond delay="1000"/>
                            </p:stCondLst>
                            <p:childTnLst>
                              <p:par>
                                <p:cTn id="12" presetID="22" presetClass="entr" presetSubtype="1" fill="hold" nodeType="afterEffect">
                                  <p:stCondLst>
                                    <p:cond delay="0"/>
                                  </p:stCondLst>
                                  <p:childTnLst>
                                    <p:set>
                                      <p:cBhvr>
                                        <p:cTn id="13" dur="1" fill="hold">
                                          <p:stCondLst>
                                            <p:cond delay="0"/>
                                          </p:stCondLst>
                                        </p:cTn>
                                        <p:tgtEl>
                                          <p:spTgt spid="3074"/>
                                        </p:tgtEl>
                                        <p:attrNameLst>
                                          <p:attrName>style.visibility</p:attrName>
                                        </p:attrNameLst>
                                      </p:cBhvr>
                                      <p:to>
                                        <p:strVal val="visible"/>
                                      </p:to>
                                    </p:set>
                                    <p:animEffect transition="in" filter="wipe(up)">
                                      <p:cBhvr>
                                        <p:cTn id="14" dur="500"/>
                                        <p:tgtEl>
                                          <p:spTgt spid="307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xEl>
                                              <p:pRg st="1" end="1"/>
                                            </p:txEl>
                                          </p:spTgt>
                                        </p:tgtEl>
                                        <p:attrNameLst>
                                          <p:attrName>style.visibility</p:attrName>
                                        </p:attrNameLst>
                                      </p:cBhvr>
                                      <p:to>
                                        <p:strVal val="visible"/>
                                      </p:to>
                                    </p:set>
                                    <p:animEffect transition="in" filter="fade">
                                      <p:cBhvr>
                                        <p:cTn id="24" dur="500"/>
                                        <p:tgtEl>
                                          <p:spTgt spid="6">
                                            <p:txEl>
                                              <p:pRg st="1" end="1"/>
                                            </p:txEl>
                                          </p:spTgt>
                                        </p:tgtEl>
                                      </p:cBhvr>
                                    </p:animEffect>
                                  </p:childTnLst>
                                </p:cTn>
                              </p:par>
                            </p:childTnLst>
                          </p:cTn>
                        </p:par>
                      </p:childTnLst>
                    </p:cTn>
                  </p:par>
                  <p:par>
                    <p:cTn id="25" fill="hold">
                      <p:stCondLst>
                        <p:cond delay="indefinite"/>
                      </p:stCondLst>
                      <p:childTnLst>
                        <p:par>
                          <p:cTn id="26" fill="hold" nodeType="withGroup">
                            <p:stCondLst>
                              <p:cond delay="0"/>
                            </p:stCondLst>
                            <p:childTnLst>
                              <p:par>
                                <p:cTn id="27" presetID="10" presetClass="entr" presetSubtype="0" fill="hold" nodeType="clickEffect">
                                  <p:stCondLst>
                                    <p:cond delay="0"/>
                                  </p:stCondLst>
                                  <p:childTnLst>
                                    <p:set>
                                      <p:cBhvr>
                                        <p:cTn id="28" dur="1" fill="hold">
                                          <p:stCondLst>
                                            <p:cond delay="0"/>
                                          </p:stCondLst>
                                        </p:cTn>
                                        <p:tgtEl>
                                          <p:spTgt spid="6">
                                            <p:txEl>
                                              <p:pRg st="2" end="2"/>
                                            </p:txEl>
                                          </p:spTgt>
                                        </p:tgtEl>
                                        <p:attrNameLst>
                                          <p:attrName>style.visibility</p:attrName>
                                        </p:attrNameLst>
                                      </p:cBhvr>
                                      <p:to>
                                        <p:strVal val="visible"/>
                                      </p:to>
                                    </p:set>
                                    <p:animEffect transition="in" filter="fade">
                                      <p:cBhvr>
                                        <p:cTn id="29" dur="500"/>
                                        <p:tgtEl>
                                          <p:spTgt spid="6">
                                            <p:txEl>
                                              <p:pRg st="2" end="2"/>
                                            </p:txEl>
                                          </p:spTgt>
                                        </p:tgtEl>
                                      </p:cBhvr>
                                    </p:animEffect>
                                  </p:childTnLst>
                                </p:cTn>
                              </p:par>
                            </p:childTnLst>
                          </p:cTn>
                        </p:par>
                      </p:childTnLst>
                    </p:cTn>
                  </p:par>
                  <p:par>
                    <p:cTn id="30" fill="hold">
                      <p:stCondLst>
                        <p:cond delay="indefinite"/>
                      </p:stCondLst>
                      <p:childTnLst>
                        <p:par>
                          <p:cTn id="31" fill="hold" nodeType="withGroup">
                            <p:stCondLst>
                              <p:cond delay="0"/>
                            </p:stCondLst>
                            <p:childTnLst>
                              <p:par>
                                <p:cTn id="32" presetID="10" presetClass="entr" presetSubtype="0" fill="hold" nodeType="clickEffect">
                                  <p:stCondLst>
                                    <p:cond delay="0"/>
                                  </p:stCondLst>
                                  <p:childTnLst>
                                    <p:set>
                                      <p:cBhvr>
                                        <p:cTn id="33" dur="1" fill="hold">
                                          <p:stCondLst>
                                            <p:cond delay="0"/>
                                          </p:stCondLst>
                                        </p:cTn>
                                        <p:tgtEl>
                                          <p:spTgt spid="6">
                                            <p:txEl>
                                              <p:pRg st="3" end="3"/>
                                            </p:txEl>
                                          </p:spTgt>
                                        </p:tgtEl>
                                        <p:attrNameLst>
                                          <p:attrName>style.visibility</p:attrName>
                                        </p:attrNameLst>
                                      </p:cBhvr>
                                      <p:to>
                                        <p:strVal val="visible"/>
                                      </p:to>
                                    </p:set>
                                    <p:animEffect transition="in" filter="fade">
                                      <p:cBhvr>
                                        <p:cTn id="34" dur="500"/>
                                        <p:tgtEl>
                                          <p:spTgt spid="6">
                                            <p:txEl>
                                              <p:pRg st="3" end="3"/>
                                            </p:txEl>
                                          </p:spTgt>
                                        </p:tgtEl>
                                      </p:cBhvr>
                                    </p:animEffect>
                                  </p:childTnLst>
                                </p:cTn>
                              </p:par>
                            </p:childTnLst>
                          </p:cTn>
                        </p:par>
                      </p:childTnLst>
                    </p:cTn>
                  </p:par>
                  <p:par>
                    <p:cTn id="35" fill="hold">
                      <p:stCondLst>
                        <p:cond delay="indefinite"/>
                      </p:stCondLst>
                      <p:childTnLst>
                        <p:par>
                          <p:cTn id="36" fill="hold" nodeType="withGroup">
                            <p:stCondLst>
                              <p:cond delay="0"/>
                            </p:stCondLst>
                            <p:childTnLst>
                              <p:par>
                                <p:cTn id="37" presetID="10" presetClass="entr" presetSubtype="0" fill="hold" nodeType="clickEffect">
                                  <p:stCondLst>
                                    <p:cond delay="0"/>
                                  </p:stCondLst>
                                  <p:childTnLst>
                                    <p:set>
                                      <p:cBhvr>
                                        <p:cTn id="38" dur="1" fill="hold">
                                          <p:stCondLst>
                                            <p:cond delay="0"/>
                                          </p:stCondLst>
                                        </p:cTn>
                                        <p:tgtEl>
                                          <p:spTgt spid="6">
                                            <p:txEl>
                                              <p:pRg st="4" end="4"/>
                                            </p:txEl>
                                          </p:spTgt>
                                        </p:tgtEl>
                                        <p:attrNameLst>
                                          <p:attrName>style.visibility</p:attrName>
                                        </p:attrNameLst>
                                      </p:cBhvr>
                                      <p:to>
                                        <p:strVal val="visible"/>
                                      </p:to>
                                    </p:set>
                                    <p:animEffect transition="in" filter="fade">
                                      <p:cBhvr>
                                        <p:cTn id="39" dur="500"/>
                                        <p:tgtEl>
                                          <p:spTgt spid="6">
                                            <p:txEl>
                                              <p:pRg st="4" end="4"/>
                                            </p:txEl>
                                          </p:spTgt>
                                        </p:tgtEl>
                                      </p:cBhvr>
                                    </p:animEffect>
                                  </p:childTnLst>
                                </p:cTn>
                              </p:par>
                            </p:childTnLst>
                          </p:cTn>
                        </p:par>
                      </p:childTnLst>
                    </p:cTn>
                  </p:par>
                  <p:par>
                    <p:cTn id="40" fill="hold">
                      <p:stCondLst>
                        <p:cond delay="indefinite"/>
                      </p:stCondLst>
                      <p:childTnLst>
                        <p:par>
                          <p:cTn id="41" fill="hold" nodeType="withGroup">
                            <p:stCondLst>
                              <p:cond delay="0"/>
                            </p:stCondLst>
                            <p:childTnLst>
                              <p:par>
                                <p:cTn id="42" presetID="10" presetClass="entr" presetSubtype="0" fill="hold" nodeType="clickEffect">
                                  <p:stCondLst>
                                    <p:cond delay="0"/>
                                  </p:stCondLst>
                                  <p:childTnLst>
                                    <p:set>
                                      <p:cBhvr>
                                        <p:cTn id="43" dur="1" fill="hold">
                                          <p:stCondLst>
                                            <p:cond delay="0"/>
                                          </p:stCondLst>
                                        </p:cTn>
                                        <p:tgtEl>
                                          <p:spTgt spid="6">
                                            <p:txEl>
                                              <p:pRg st="5" end="5"/>
                                            </p:txEl>
                                          </p:spTgt>
                                        </p:tgtEl>
                                        <p:attrNameLst>
                                          <p:attrName>style.visibility</p:attrName>
                                        </p:attrNameLst>
                                      </p:cBhvr>
                                      <p:to>
                                        <p:strVal val="visible"/>
                                      </p:to>
                                    </p:set>
                                    <p:animEffect transition="in" filter="fade">
                                      <p:cBhvr>
                                        <p:cTn id="44"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623888" y="1514475"/>
            <a:ext cx="12268200" cy="443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810" tIns="50405" rIns="158755" bIns="39689"/>
          <a:lstStyle>
            <a:lvl1pPr marL="558800" indent="-557213">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1pPr>
            <a:lvl2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2pPr>
            <a:lvl3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3pPr>
            <a:lvl4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4pPr>
            <a:lvl5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5pPr>
            <a:lvl6pPr marL="25146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6pPr>
            <a:lvl7pPr marL="29718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7pPr>
            <a:lvl8pPr marL="34290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8pPr>
            <a:lvl9pPr marL="38862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9pPr>
          </a:lstStyle>
          <a:p>
            <a:pPr marL="1587" indent="0" algn="just" eaLnBrk="1">
              <a:lnSpc>
                <a:spcPct val="150000"/>
              </a:lnSpc>
              <a:buClr>
                <a:srgbClr val="000000"/>
              </a:buClr>
              <a:buSzPct val="45000"/>
              <a:defRPr/>
            </a:pPr>
            <a:r>
              <a:rPr lang="en-US" altLang="en-US" sz="2800" b="1" i="1" smtClean="0">
                <a:solidFill>
                  <a:schemeClr val="tx1"/>
                </a:solidFill>
              </a:rPr>
              <a:t>Khắc phục được những khuyến điểm của hình thức cũ</a:t>
            </a:r>
          </a:p>
          <a:p>
            <a:pPr algn="just" eaLnBrk="1">
              <a:lnSpc>
                <a:spcPct val="150000"/>
              </a:lnSpc>
              <a:buClr>
                <a:srgbClr val="000000"/>
              </a:buClr>
              <a:buSzPct val="45000"/>
              <a:buFont typeface="Wingdings" panose="05000000000000000000" pitchFamily="2" charset="2"/>
              <a:buChar char=""/>
              <a:defRPr/>
            </a:pPr>
            <a:r>
              <a:rPr lang="en-US" altLang="en-US" sz="2800" smtClean="0">
                <a:solidFill>
                  <a:schemeClr val="tx1"/>
                </a:solidFill>
              </a:rPr>
              <a:t>Thống kê dễ dàng</a:t>
            </a:r>
            <a:r>
              <a:rPr lang="en-US" altLang="en-US" sz="2800">
                <a:solidFill>
                  <a:schemeClr val="tx1"/>
                </a:solidFill>
              </a:rPr>
              <a:t> </a:t>
            </a:r>
            <a:r>
              <a:rPr lang="en-US" altLang="en-US" sz="2800" smtClean="0">
                <a:solidFill>
                  <a:schemeClr val="tx1"/>
                </a:solidFill>
              </a:rPr>
              <a:t>nhanh chóng</a:t>
            </a:r>
          </a:p>
          <a:p>
            <a:pPr algn="just" eaLnBrk="1">
              <a:lnSpc>
                <a:spcPct val="150000"/>
              </a:lnSpc>
              <a:buClr>
                <a:srgbClr val="000000"/>
              </a:buClr>
              <a:buSzPct val="45000"/>
              <a:buFont typeface="Wingdings" panose="05000000000000000000" pitchFamily="2" charset="2"/>
              <a:buChar char=""/>
              <a:defRPr/>
            </a:pPr>
            <a:r>
              <a:rPr lang="en-US" altLang="en-US" sz="2800" smtClean="0">
                <a:solidFill>
                  <a:schemeClr val="tx1"/>
                </a:solidFill>
              </a:rPr>
              <a:t>Chi phí mặt bằng “rất thấp”</a:t>
            </a:r>
          </a:p>
          <a:p>
            <a:pPr algn="just" eaLnBrk="1">
              <a:lnSpc>
                <a:spcPct val="150000"/>
              </a:lnSpc>
              <a:buClr>
                <a:srgbClr val="000000"/>
              </a:buClr>
              <a:buSzPct val="45000"/>
              <a:buFont typeface="Wingdings" panose="05000000000000000000" pitchFamily="2" charset="2"/>
              <a:buChar char=""/>
              <a:defRPr/>
            </a:pPr>
            <a:r>
              <a:rPr lang="en-US" altLang="en-US" sz="2800" smtClean="0">
                <a:solidFill>
                  <a:schemeClr val="tx1"/>
                </a:solidFill>
              </a:rPr>
              <a:t>Chi phí quảng cáo và marketing giảm</a:t>
            </a:r>
          </a:p>
          <a:p>
            <a:pPr algn="just" eaLnBrk="1">
              <a:lnSpc>
                <a:spcPct val="150000"/>
              </a:lnSpc>
              <a:buClr>
                <a:srgbClr val="000000"/>
              </a:buClr>
              <a:buSzPct val="45000"/>
              <a:buFont typeface="Wingdings" panose="05000000000000000000" pitchFamily="2" charset="2"/>
              <a:buChar char=""/>
              <a:defRPr/>
            </a:pPr>
            <a:r>
              <a:rPr lang="en-US" altLang="en-US" sz="2800" smtClean="0">
                <a:solidFill>
                  <a:schemeClr val="tx1"/>
                </a:solidFill>
              </a:rPr>
              <a:t>Cập nhật thông tin sản phẩm </a:t>
            </a:r>
          </a:p>
          <a:p>
            <a:pPr marL="1587" indent="0" algn="just" eaLnBrk="1">
              <a:lnSpc>
                <a:spcPct val="150000"/>
              </a:lnSpc>
              <a:buClr>
                <a:srgbClr val="000000"/>
              </a:buClr>
              <a:buSzPct val="45000"/>
              <a:defRPr/>
            </a:pPr>
            <a:r>
              <a:rPr lang="en-US" altLang="en-US" sz="2800">
                <a:solidFill>
                  <a:schemeClr val="tx1"/>
                </a:solidFill>
              </a:rPr>
              <a:t>	</a:t>
            </a:r>
            <a:r>
              <a:rPr lang="en-US" altLang="en-US" sz="2800" smtClean="0">
                <a:solidFill>
                  <a:schemeClr val="tx1"/>
                </a:solidFill>
              </a:rPr>
              <a:t>		“ngay lập tức”</a:t>
            </a:r>
          </a:p>
          <a:p>
            <a:pPr algn="just" eaLnBrk="1">
              <a:lnSpc>
                <a:spcPct val="150000"/>
              </a:lnSpc>
              <a:buClr>
                <a:srgbClr val="000000"/>
              </a:buClr>
              <a:buSzPct val="45000"/>
              <a:buFont typeface="Wingdings" panose="05000000000000000000" pitchFamily="2" charset="2"/>
              <a:buChar char=""/>
              <a:defRPr/>
            </a:pPr>
            <a:r>
              <a:rPr lang="en-US" altLang="en-US" sz="2800" smtClean="0">
                <a:solidFill>
                  <a:schemeClr val="tx1"/>
                </a:solidFill>
              </a:rPr>
              <a:t>Bán hàng chủ động</a:t>
            </a:r>
          </a:p>
        </p:txBody>
      </p:sp>
      <p:grpSp>
        <p:nvGrpSpPr>
          <p:cNvPr id="7" name="Group 6"/>
          <p:cNvGrpSpPr>
            <a:grpSpLocks/>
          </p:cNvGrpSpPr>
          <p:nvPr/>
        </p:nvGrpSpPr>
        <p:grpSpPr bwMode="auto">
          <a:xfrm>
            <a:off x="681038" y="198438"/>
            <a:ext cx="12077700" cy="838200"/>
            <a:chOff x="7142593" y="483017"/>
            <a:chExt cx="12359700" cy="2127380"/>
          </a:xfrm>
        </p:grpSpPr>
        <p:sp>
          <p:nvSpPr>
            <p:cNvPr id="17415" name="TextBox 7"/>
            <p:cNvSpPr txBox="1">
              <a:spLocks noChangeArrowheads="1"/>
            </p:cNvSpPr>
            <p:nvPr/>
          </p:nvSpPr>
          <p:spPr bwMode="auto">
            <a:xfrm>
              <a:off x="7142593" y="483017"/>
              <a:ext cx="12359700" cy="1840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7805" tIns="18902" rIns="37805" bIns="18902">
              <a:spAutoFit/>
            </a:bodyPr>
            <a:lstStyle/>
            <a:p>
              <a:pPr algn="ctr" eaLnBrk="1">
                <a:lnSpc>
                  <a:spcPct val="93000"/>
                </a:lnSpc>
                <a:buClr>
                  <a:srgbClr val="000000"/>
                </a:buClr>
                <a:buSzPct val="100000"/>
                <a:buFont typeface="Times New Roman" panose="02020603050405020304" pitchFamily="18" charset="0"/>
                <a:buNone/>
              </a:pPr>
              <a:r>
                <a:rPr lang="en-US" altLang="en-US" sz="4800" b="1">
                  <a:solidFill>
                    <a:schemeClr val="tx2"/>
                  </a:solidFill>
                  <a:latin typeface="Lato Regular"/>
                  <a:ea typeface="Lato Regular"/>
                  <a:cs typeface="Lato Regular"/>
                </a:rPr>
                <a:t>Ưu điểm của một cửa hàng trực tuyến</a:t>
              </a:r>
              <a:endParaRPr lang="id-ID" altLang="en-US" sz="4800" b="1">
                <a:solidFill>
                  <a:schemeClr val="tx2"/>
                </a:solidFill>
                <a:latin typeface="Lato Regular"/>
                <a:ea typeface="Lato Regular"/>
                <a:cs typeface="Lato Regular"/>
              </a:endParaRPr>
            </a:p>
          </p:txBody>
        </p:sp>
        <p:sp>
          <p:nvSpPr>
            <p:cNvPr id="9" name="Rectangle 8"/>
            <p:cNvSpPr/>
            <p:nvPr/>
          </p:nvSpPr>
          <p:spPr>
            <a:xfrm>
              <a:off x="12008168" y="2537873"/>
              <a:ext cx="2628548" cy="725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7770" tIns="18886" rIns="37770" bIns="18886" anchor="ctr"/>
            <a:lstStyle/>
            <a:p>
              <a:pPr algn="ctr" eaLnBrk="1">
                <a:lnSpc>
                  <a:spcPct val="93000"/>
                </a:lnSpc>
                <a:buClr>
                  <a:srgbClr val="000000"/>
                </a:buClr>
                <a:buSzPct val="100000"/>
                <a:buFont typeface="Times New Roman" panose="02020603050405020304" pitchFamily="18" charset="0"/>
                <a:buNone/>
                <a:defRPr/>
              </a:pPr>
              <a:endParaRPr lang="en-US">
                <a:solidFill>
                  <a:schemeClr val="accent2"/>
                </a:solidFill>
                <a:latin typeface="Open Sans Light"/>
              </a:endParaRPr>
            </a:p>
          </p:txBody>
        </p:sp>
      </p:grpSp>
      <p:pic>
        <p:nvPicPr>
          <p:cNvPr id="17412"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06288" y="6294438"/>
            <a:ext cx="9921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quarter" idx="10"/>
          </p:nvPr>
        </p:nvSpPr>
        <p:spPr/>
        <p:txBody>
          <a:bodyPr/>
          <a:lstStyle/>
          <a:p>
            <a:pPr>
              <a:defRPr/>
            </a:pPr>
            <a:fld id="{450ECD45-53F2-42F9-A7B6-F58AF08524DF}" type="datetime1">
              <a:rPr lang="en-US"/>
              <a:pPr>
                <a:defRPr/>
              </a:pPr>
              <a:t>15/07/2018</a:t>
            </a:fld>
            <a:endParaRPr lang="vi-VN"/>
          </a:p>
        </p:txBody>
      </p:sp>
      <p:sp>
        <p:nvSpPr>
          <p:cNvPr id="17414"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smtClean="0"/>
              <a:t>Đại học Nha Trang - Khoa Công nghệ Thông tin</a:t>
            </a:r>
          </a:p>
        </p:txBody>
      </p:sp>
      <p:pic>
        <p:nvPicPr>
          <p:cNvPr id="4098" name="Picture 2" descr="Káº¿t quáº£ hÃ¬nh áº£nh cho cá»­a hÃ ng trá»±c tuyáº¿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3287" y="2504913"/>
            <a:ext cx="5280025" cy="24530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22" presetClass="entr" presetSubtype="1" fill="hold" nodeType="afterEffect">
                                  <p:stCondLst>
                                    <p:cond delay="0"/>
                                  </p:stCondLst>
                                  <p:childTnLst>
                                    <p:set>
                                      <p:cBhvr>
                                        <p:cTn id="13" dur="1" fill="hold">
                                          <p:stCondLst>
                                            <p:cond delay="0"/>
                                          </p:stCondLst>
                                        </p:cTn>
                                        <p:tgtEl>
                                          <p:spTgt spid="4098"/>
                                        </p:tgtEl>
                                        <p:attrNameLst>
                                          <p:attrName>style.visibility</p:attrName>
                                        </p:attrNameLst>
                                      </p:cBhvr>
                                      <p:to>
                                        <p:strVal val="visible"/>
                                      </p:to>
                                    </p:set>
                                    <p:animEffect transition="in" filter="wipe(up)">
                                      <p:cBhvr>
                                        <p:cTn id="14" dur="500"/>
                                        <p:tgtEl>
                                          <p:spTgt spid="4098"/>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nodeType="clickEffect">
                                  <p:stCondLst>
                                    <p:cond delay="0"/>
                                  </p:stCondLst>
                                  <p:childTnLst>
                                    <p:set>
                                      <p:cBhvr>
                                        <p:cTn id="23" dur="1" fill="hold">
                                          <p:stCondLst>
                                            <p:cond delay="0"/>
                                          </p:stCondLst>
                                        </p:cTn>
                                        <p:tgtEl>
                                          <p:spTgt spid="6">
                                            <p:txEl>
                                              <p:pRg st="1" end="1"/>
                                            </p:txEl>
                                          </p:spTgt>
                                        </p:tgtEl>
                                        <p:attrNameLst>
                                          <p:attrName>style.visibility</p:attrName>
                                        </p:attrNameLst>
                                      </p:cBhvr>
                                      <p:to>
                                        <p:strVal val="visible"/>
                                      </p:to>
                                    </p:set>
                                    <p:animEffect transition="in" filter="fade">
                                      <p:cBhvr>
                                        <p:cTn id="24" dur="500"/>
                                        <p:tgtEl>
                                          <p:spTgt spid="6">
                                            <p:txEl>
                                              <p:pRg st="1" end="1"/>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nodeType="clickEffect">
                                  <p:stCondLst>
                                    <p:cond delay="0"/>
                                  </p:stCondLst>
                                  <p:childTnLst>
                                    <p:set>
                                      <p:cBhvr>
                                        <p:cTn id="28" dur="1" fill="hold">
                                          <p:stCondLst>
                                            <p:cond delay="0"/>
                                          </p:stCondLst>
                                        </p:cTn>
                                        <p:tgtEl>
                                          <p:spTgt spid="6">
                                            <p:txEl>
                                              <p:pRg st="2" end="2"/>
                                            </p:txEl>
                                          </p:spTgt>
                                        </p:tgtEl>
                                        <p:attrNameLst>
                                          <p:attrName>style.visibility</p:attrName>
                                        </p:attrNameLst>
                                      </p:cBhvr>
                                      <p:to>
                                        <p:strVal val="visible"/>
                                      </p:to>
                                    </p:set>
                                    <p:animEffect transition="in" filter="fade">
                                      <p:cBhvr>
                                        <p:cTn id="29" dur="500"/>
                                        <p:tgtEl>
                                          <p:spTgt spid="6">
                                            <p:txEl>
                                              <p:pRg st="2" end="2"/>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nodeType="clickEffect">
                                  <p:stCondLst>
                                    <p:cond delay="0"/>
                                  </p:stCondLst>
                                  <p:childTnLst>
                                    <p:set>
                                      <p:cBhvr>
                                        <p:cTn id="33" dur="1" fill="hold">
                                          <p:stCondLst>
                                            <p:cond delay="0"/>
                                          </p:stCondLst>
                                        </p:cTn>
                                        <p:tgtEl>
                                          <p:spTgt spid="6">
                                            <p:txEl>
                                              <p:pRg st="3" end="3"/>
                                            </p:txEl>
                                          </p:spTgt>
                                        </p:tgtEl>
                                        <p:attrNameLst>
                                          <p:attrName>style.visibility</p:attrName>
                                        </p:attrNameLst>
                                      </p:cBhvr>
                                      <p:to>
                                        <p:strVal val="visible"/>
                                      </p:to>
                                    </p:set>
                                    <p:animEffect transition="in" filter="fade">
                                      <p:cBhvr>
                                        <p:cTn id="34" dur="500"/>
                                        <p:tgtEl>
                                          <p:spTgt spid="6">
                                            <p:txEl>
                                              <p:pRg st="3" end="3"/>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nodeType="clickEffect">
                                  <p:stCondLst>
                                    <p:cond delay="0"/>
                                  </p:stCondLst>
                                  <p:childTnLst>
                                    <p:set>
                                      <p:cBhvr>
                                        <p:cTn id="38" dur="1" fill="hold">
                                          <p:stCondLst>
                                            <p:cond delay="0"/>
                                          </p:stCondLst>
                                        </p:cTn>
                                        <p:tgtEl>
                                          <p:spTgt spid="6">
                                            <p:txEl>
                                              <p:pRg st="4" end="4"/>
                                            </p:txEl>
                                          </p:spTgt>
                                        </p:tgtEl>
                                        <p:attrNameLst>
                                          <p:attrName>style.visibility</p:attrName>
                                        </p:attrNameLst>
                                      </p:cBhvr>
                                      <p:to>
                                        <p:strVal val="visible"/>
                                      </p:to>
                                    </p:set>
                                    <p:animEffect transition="in" filter="fade">
                                      <p:cBhvr>
                                        <p:cTn id="39" dur="500"/>
                                        <p:tgtEl>
                                          <p:spTgt spid="6">
                                            <p:txEl>
                                              <p:pRg st="4" end="4"/>
                                            </p:txEl>
                                          </p:spTgt>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6">
                                            <p:txEl>
                                              <p:pRg st="5" end="5"/>
                                            </p:txEl>
                                          </p:spTgt>
                                        </p:tgtEl>
                                        <p:attrNameLst>
                                          <p:attrName>style.visibility</p:attrName>
                                        </p:attrNameLst>
                                      </p:cBhvr>
                                      <p:to>
                                        <p:strVal val="visible"/>
                                      </p:to>
                                    </p:set>
                                    <p:animEffect transition="in" filter="fade">
                                      <p:cBhvr>
                                        <p:cTn id="43" dur="500"/>
                                        <p:tgtEl>
                                          <p:spTgt spid="6">
                                            <p:txEl>
                                              <p:pRg st="5" end="5"/>
                                            </p:txEl>
                                          </p:spTgt>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0" presetClass="entr" presetSubtype="0" fill="hold" nodeType="clickEffect">
                                  <p:stCondLst>
                                    <p:cond delay="0"/>
                                  </p:stCondLst>
                                  <p:childTnLst>
                                    <p:set>
                                      <p:cBhvr>
                                        <p:cTn id="47" dur="1" fill="hold">
                                          <p:stCondLst>
                                            <p:cond delay="0"/>
                                          </p:stCondLst>
                                        </p:cTn>
                                        <p:tgtEl>
                                          <p:spTgt spid="6">
                                            <p:txEl>
                                              <p:pRg st="6" end="6"/>
                                            </p:txEl>
                                          </p:spTgt>
                                        </p:tgtEl>
                                        <p:attrNameLst>
                                          <p:attrName>style.visibility</p:attrName>
                                        </p:attrNameLst>
                                      </p:cBhvr>
                                      <p:to>
                                        <p:strVal val="visible"/>
                                      </p:to>
                                    </p:set>
                                    <p:animEffect transition="in" filter="fade">
                                      <p:cBhvr>
                                        <p:cTn id="48"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3976687" y="1250949"/>
            <a:ext cx="8610599" cy="443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810" tIns="50405" rIns="158755" bIns="39689"/>
          <a:lstStyle>
            <a:lvl1pPr marL="558800" indent="-557213">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1pPr>
            <a:lvl2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2pPr>
            <a:lvl3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3pPr>
            <a:lvl4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4pPr>
            <a:lvl5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5pPr>
            <a:lvl6pPr marL="25146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6pPr>
            <a:lvl7pPr marL="29718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7pPr>
            <a:lvl8pPr marL="34290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8pPr>
            <a:lvl9pPr marL="38862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9pPr>
          </a:lstStyle>
          <a:p>
            <a:pPr algn="just" eaLnBrk="1">
              <a:lnSpc>
                <a:spcPct val="150000"/>
              </a:lnSpc>
              <a:buClr>
                <a:srgbClr val="000000"/>
              </a:buClr>
              <a:buSzPct val="45000"/>
              <a:buFont typeface="Wingdings" panose="05000000000000000000" pitchFamily="2" charset="2"/>
              <a:buChar char=""/>
              <a:defRPr/>
            </a:pPr>
            <a:r>
              <a:rPr lang="fr-FR" altLang="en-US" sz="2800">
                <a:solidFill>
                  <a:schemeClr val="tx1"/>
                </a:solidFill>
              </a:rPr>
              <a:t>Bùng nổ xu hướng bán hàng qua </a:t>
            </a:r>
            <a:r>
              <a:rPr lang="fr-FR" altLang="en-US" sz="2800" smtClean="0">
                <a:solidFill>
                  <a:schemeClr val="tx1"/>
                </a:solidFill>
              </a:rPr>
              <a:t>mạng: </a:t>
            </a:r>
            <a:r>
              <a:rPr lang="fr-FR" sz="2800" smtClean="0">
                <a:solidFill>
                  <a:schemeClr val="tx1"/>
                </a:solidFill>
              </a:rPr>
              <a:t>Đa </a:t>
            </a:r>
            <a:r>
              <a:rPr lang="fr-FR" sz="2800">
                <a:solidFill>
                  <a:schemeClr val="tx1"/>
                </a:solidFill>
              </a:rPr>
              <a:t>số các sàn thương mại điện tử hiện tại đều xây dựng app để tiện cho người mua lẫn người </a:t>
            </a:r>
            <a:r>
              <a:rPr lang="fr-FR" sz="2800" smtClean="0">
                <a:solidFill>
                  <a:schemeClr val="tx1"/>
                </a:solidFill>
              </a:rPr>
              <a:t>bán.</a:t>
            </a:r>
          </a:p>
          <a:p>
            <a:pPr algn="just" eaLnBrk="1">
              <a:lnSpc>
                <a:spcPct val="150000"/>
              </a:lnSpc>
              <a:buClr>
                <a:srgbClr val="000000"/>
              </a:buClr>
              <a:buSzPct val="45000"/>
              <a:buFont typeface="Wingdings" panose="05000000000000000000" pitchFamily="2" charset="2"/>
              <a:buChar char=""/>
              <a:defRPr/>
            </a:pPr>
            <a:r>
              <a:rPr lang="fr-FR" sz="2800" smtClean="0">
                <a:solidFill>
                  <a:schemeClr val="tx1"/>
                </a:solidFill>
              </a:rPr>
              <a:t>App bán hàng đáp ứng nhu cầu mua sắm của người dùng: có thể mua hàng qua vài thao tác chạm màn hình.</a:t>
            </a:r>
          </a:p>
          <a:p>
            <a:pPr algn="just" eaLnBrk="1">
              <a:lnSpc>
                <a:spcPct val="150000"/>
              </a:lnSpc>
              <a:buClr>
                <a:srgbClr val="000000"/>
              </a:buClr>
              <a:buSzPct val="45000"/>
              <a:buFont typeface="Wingdings" panose="05000000000000000000" pitchFamily="2" charset="2"/>
              <a:buChar char=""/>
              <a:defRPr/>
            </a:pPr>
            <a:r>
              <a:rPr lang="fr-FR" sz="2800" smtClean="0">
                <a:solidFill>
                  <a:schemeClr val="tx1"/>
                </a:solidFill>
              </a:rPr>
              <a:t>App bán hàng giúp nâng cao doanh thu và thương hiệu của một cửa hàng.</a:t>
            </a:r>
          </a:p>
          <a:p>
            <a:pPr algn="just" eaLnBrk="1">
              <a:lnSpc>
                <a:spcPct val="150000"/>
              </a:lnSpc>
              <a:buClr>
                <a:srgbClr val="000000"/>
              </a:buClr>
              <a:buSzPct val="45000"/>
              <a:buFont typeface="Wingdings" panose="05000000000000000000" pitchFamily="2" charset="2"/>
              <a:buChar char=""/>
              <a:defRPr/>
            </a:pPr>
            <a:endParaRPr lang="en-US" altLang="en-US" sz="2800" smtClean="0">
              <a:solidFill>
                <a:schemeClr val="tx1"/>
              </a:solidFill>
            </a:endParaRPr>
          </a:p>
        </p:txBody>
      </p:sp>
      <p:grpSp>
        <p:nvGrpSpPr>
          <p:cNvPr id="7" name="Group 6"/>
          <p:cNvGrpSpPr>
            <a:grpSpLocks/>
          </p:cNvGrpSpPr>
          <p:nvPr/>
        </p:nvGrpSpPr>
        <p:grpSpPr bwMode="auto">
          <a:xfrm>
            <a:off x="681038" y="198438"/>
            <a:ext cx="12077700" cy="838200"/>
            <a:chOff x="7142593" y="483017"/>
            <a:chExt cx="12359700" cy="2127380"/>
          </a:xfrm>
        </p:grpSpPr>
        <p:sp>
          <p:nvSpPr>
            <p:cNvPr id="19463" name="TextBox 7"/>
            <p:cNvSpPr txBox="1">
              <a:spLocks noChangeArrowheads="1"/>
            </p:cNvSpPr>
            <p:nvPr/>
          </p:nvSpPr>
          <p:spPr bwMode="auto">
            <a:xfrm>
              <a:off x="7142593" y="483017"/>
              <a:ext cx="12359700" cy="1840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7805" tIns="18902" rIns="37805" bIns="18902">
              <a:spAutoFit/>
            </a:bodyPr>
            <a:lstStyle/>
            <a:p>
              <a:pPr algn="ctr" eaLnBrk="1">
                <a:lnSpc>
                  <a:spcPct val="93000"/>
                </a:lnSpc>
                <a:buClr>
                  <a:srgbClr val="000000"/>
                </a:buClr>
                <a:buSzPct val="100000"/>
                <a:buFont typeface="Times New Roman" panose="02020603050405020304" pitchFamily="18" charset="0"/>
                <a:buNone/>
              </a:pPr>
              <a:r>
                <a:rPr lang="en-US" altLang="en-US" sz="4800" b="1">
                  <a:solidFill>
                    <a:schemeClr val="tx2"/>
                  </a:solidFill>
                  <a:latin typeface="Lato Regular"/>
                  <a:ea typeface="Lato Regular"/>
                  <a:cs typeface="Lato Regular"/>
                </a:rPr>
                <a:t>Xu hướng mua/ bán bằng mobile app</a:t>
              </a:r>
              <a:endParaRPr lang="id-ID" altLang="en-US" sz="4800" b="1">
                <a:solidFill>
                  <a:schemeClr val="tx2"/>
                </a:solidFill>
                <a:latin typeface="Lato Regular"/>
                <a:ea typeface="Lato Regular"/>
                <a:cs typeface="Lato Regular"/>
              </a:endParaRPr>
            </a:p>
          </p:txBody>
        </p:sp>
        <p:sp>
          <p:nvSpPr>
            <p:cNvPr id="9" name="Rectangle 8"/>
            <p:cNvSpPr/>
            <p:nvPr/>
          </p:nvSpPr>
          <p:spPr>
            <a:xfrm>
              <a:off x="12008168" y="2537873"/>
              <a:ext cx="2628548" cy="725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7770" tIns="18886" rIns="37770" bIns="18886" anchor="ctr"/>
            <a:lstStyle/>
            <a:p>
              <a:pPr algn="ctr" eaLnBrk="1">
                <a:lnSpc>
                  <a:spcPct val="93000"/>
                </a:lnSpc>
                <a:buClr>
                  <a:srgbClr val="000000"/>
                </a:buClr>
                <a:buSzPct val="100000"/>
                <a:buFont typeface="Times New Roman" panose="02020603050405020304" pitchFamily="18" charset="0"/>
                <a:buNone/>
                <a:defRPr/>
              </a:pPr>
              <a:endParaRPr lang="en-US">
                <a:solidFill>
                  <a:schemeClr val="accent2"/>
                </a:solidFill>
                <a:latin typeface="Open Sans Light"/>
              </a:endParaRPr>
            </a:p>
          </p:txBody>
        </p:sp>
      </p:grpSp>
      <p:pic>
        <p:nvPicPr>
          <p:cNvPr id="19460"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06288" y="6294438"/>
            <a:ext cx="9921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quarter" idx="10"/>
          </p:nvPr>
        </p:nvSpPr>
        <p:spPr/>
        <p:txBody>
          <a:bodyPr/>
          <a:lstStyle/>
          <a:p>
            <a:pPr>
              <a:defRPr/>
            </a:pPr>
            <a:fld id="{450ECD45-53F2-42F9-A7B6-F58AF08524DF}" type="datetime1">
              <a:rPr lang="en-US"/>
              <a:pPr>
                <a:defRPr/>
              </a:pPr>
              <a:t>15/07/2018</a:t>
            </a:fld>
            <a:endParaRPr lang="vi-VN"/>
          </a:p>
        </p:txBody>
      </p:sp>
      <p:sp>
        <p:nvSpPr>
          <p:cNvPr id="19462"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smtClean="0"/>
              <a:t>Đại học Nha Trang - Khoa Công nghệ Thông tin</a:t>
            </a:r>
          </a:p>
        </p:txBody>
      </p:sp>
      <p:pic>
        <p:nvPicPr>
          <p:cNvPr id="5122" name="Picture 2" descr="Káº¿t quáº£ hÃ¬nh áº£nh cho app ban ha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85" y="2123116"/>
            <a:ext cx="4001502" cy="2971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1" end="1"/>
                                            </p:txEl>
                                          </p:spTgt>
                                        </p:tgtEl>
                                        <p:attrNameLst>
                                          <p:attrName>style.visibility</p:attrName>
                                        </p:attrNameLst>
                                      </p:cBhvr>
                                      <p:to>
                                        <p:strVal val="visible"/>
                                      </p:to>
                                    </p:set>
                                    <p:animEffect transition="in" filter="fade">
                                      <p:cBhvr>
                                        <p:cTn id="20" dur="500"/>
                                        <p:tgtEl>
                                          <p:spTgt spid="6">
                                            <p:txEl>
                                              <p:pRg st="1" end="1"/>
                                            </p:txEl>
                                          </p:spTgt>
                                        </p:tgtEl>
                                      </p:cBhvr>
                                    </p:animEffect>
                                  </p:childTnLst>
                                </p:cTn>
                              </p:par>
                            </p:childTnLst>
                          </p:cTn>
                        </p:par>
                        <p:par>
                          <p:cTn id="21" fill="hold">
                            <p:stCondLst>
                              <p:cond delay="500"/>
                            </p:stCondLst>
                            <p:childTnLst>
                              <p:par>
                                <p:cTn id="22" presetID="16" presetClass="entr" presetSubtype="21" fill="hold" nodeType="afterEffect">
                                  <p:stCondLst>
                                    <p:cond delay="0"/>
                                  </p:stCondLst>
                                  <p:childTnLst>
                                    <p:set>
                                      <p:cBhvr>
                                        <p:cTn id="23" dur="1" fill="hold">
                                          <p:stCondLst>
                                            <p:cond delay="0"/>
                                          </p:stCondLst>
                                        </p:cTn>
                                        <p:tgtEl>
                                          <p:spTgt spid="5122"/>
                                        </p:tgtEl>
                                        <p:attrNameLst>
                                          <p:attrName>style.visibility</p:attrName>
                                        </p:attrNameLst>
                                      </p:cBhvr>
                                      <p:to>
                                        <p:strVal val="visible"/>
                                      </p:to>
                                    </p:set>
                                    <p:animEffect transition="in" filter="barn(inVertical)">
                                      <p:cBhvr>
                                        <p:cTn id="24" dur="500"/>
                                        <p:tgtEl>
                                          <p:spTgt spid="512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xEl>
                                              <p:pRg st="2" end="2"/>
                                            </p:txEl>
                                          </p:spTgt>
                                        </p:tgtEl>
                                        <p:attrNameLst>
                                          <p:attrName>style.visibility</p:attrName>
                                        </p:attrNameLst>
                                      </p:cBhvr>
                                      <p:to>
                                        <p:strVal val="visible"/>
                                      </p:to>
                                    </p:set>
                                    <p:animEffect transition="in" filter="fade">
                                      <p:cBhvr>
                                        <p:cTn id="29"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a:grpSpLocks/>
          </p:cNvGrpSpPr>
          <p:nvPr/>
        </p:nvGrpSpPr>
        <p:grpSpPr bwMode="auto">
          <a:xfrm>
            <a:off x="681038" y="198438"/>
            <a:ext cx="12077700" cy="838200"/>
            <a:chOff x="7142593" y="483017"/>
            <a:chExt cx="12359700" cy="2127380"/>
          </a:xfrm>
        </p:grpSpPr>
        <p:sp>
          <p:nvSpPr>
            <p:cNvPr id="21511" name="TextBox 7"/>
            <p:cNvSpPr txBox="1">
              <a:spLocks noChangeArrowheads="1"/>
            </p:cNvSpPr>
            <p:nvPr/>
          </p:nvSpPr>
          <p:spPr bwMode="auto">
            <a:xfrm>
              <a:off x="7142593" y="483017"/>
              <a:ext cx="12359700" cy="1840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7805" tIns="18902" rIns="37805" bIns="18902">
              <a:spAutoFit/>
            </a:bodyPr>
            <a:lstStyle/>
            <a:p>
              <a:pPr algn="ctr" eaLnBrk="1">
                <a:lnSpc>
                  <a:spcPct val="93000"/>
                </a:lnSpc>
                <a:buClr>
                  <a:srgbClr val="000000"/>
                </a:buClr>
                <a:buSzPct val="100000"/>
                <a:buFont typeface="Times New Roman" panose="02020603050405020304" pitchFamily="18" charset="0"/>
                <a:buNone/>
              </a:pPr>
              <a:r>
                <a:rPr lang="en-US" altLang="en-US" sz="4800" b="1">
                  <a:solidFill>
                    <a:schemeClr val="tx2"/>
                  </a:solidFill>
                  <a:latin typeface="Lato Regular"/>
                  <a:ea typeface="Lato Regular"/>
                  <a:cs typeface="Lato Regular"/>
                </a:rPr>
                <a:t>Một số vấn đề cần chú ý</a:t>
              </a:r>
              <a:endParaRPr lang="id-ID" altLang="en-US" sz="4800" b="1">
                <a:solidFill>
                  <a:schemeClr val="tx2"/>
                </a:solidFill>
                <a:latin typeface="Lato Regular"/>
                <a:ea typeface="Lato Regular"/>
                <a:cs typeface="Lato Regular"/>
              </a:endParaRPr>
            </a:p>
          </p:txBody>
        </p:sp>
        <p:sp>
          <p:nvSpPr>
            <p:cNvPr id="9" name="Rectangle 8"/>
            <p:cNvSpPr/>
            <p:nvPr/>
          </p:nvSpPr>
          <p:spPr>
            <a:xfrm>
              <a:off x="12008168" y="2537873"/>
              <a:ext cx="2628548" cy="725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7770" tIns="18886" rIns="37770" bIns="18886" anchor="ctr"/>
            <a:lstStyle/>
            <a:p>
              <a:pPr algn="ctr" eaLnBrk="1">
                <a:lnSpc>
                  <a:spcPct val="93000"/>
                </a:lnSpc>
                <a:buClr>
                  <a:srgbClr val="000000"/>
                </a:buClr>
                <a:buSzPct val="100000"/>
                <a:buFont typeface="Times New Roman" panose="02020603050405020304" pitchFamily="18" charset="0"/>
                <a:buNone/>
                <a:defRPr/>
              </a:pPr>
              <a:endParaRPr lang="en-US">
                <a:solidFill>
                  <a:schemeClr val="accent2"/>
                </a:solidFill>
                <a:latin typeface="Open Sans Light"/>
              </a:endParaRPr>
            </a:p>
          </p:txBody>
        </p:sp>
      </p:grpSp>
      <p:pic>
        <p:nvPicPr>
          <p:cNvPr id="21507"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06288" y="6294438"/>
            <a:ext cx="9921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quarter" idx="10"/>
          </p:nvPr>
        </p:nvSpPr>
        <p:spPr/>
        <p:txBody>
          <a:bodyPr/>
          <a:lstStyle/>
          <a:p>
            <a:pPr>
              <a:defRPr/>
            </a:pPr>
            <a:fld id="{450ECD45-53F2-42F9-A7B6-F58AF08524DF}" type="datetime1">
              <a:rPr lang="en-US"/>
              <a:pPr>
                <a:defRPr/>
              </a:pPr>
              <a:t>15/07/2018</a:t>
            </a:fld>
            <a:endParaRPr lang="vi-VN"/>
          </a:p>
        </p:txBody>
      </p:sp>
      <p:sp>
        <p:nvSpPr>
          <p:cNvPr id="21509"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altLang="en-US" smtClean="0"/>
              <a:t>Đại học Nha Trang - Khoa Công nghệ Thông tin</a:t>
            </a:r>
          </a:p>
        </p:txBody>
      </p:sp>
      <p:sp>
        <p:nvSpPr>
          <p:cNvPr id="10" name="TextBox 9"/>
          <p:cNvSpPr txBox="1">
            <a:spLocks noChangeArrowheads="1"/>
          </p:cNvSpPr>
          <p:nvPr/>
        </p:nvSpPr>
        <p:spPr bwMode="auto">
          <a:xfrm>
            <a:off x="623888" y="1250950"/>
            <a:ext cx="12268200" cy="443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810" tIns="50405" rIns="158755" bIns="39689"/>
          <a:lstStyle>
            <a:lvl1pPr marL="558800" indent="-557213">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1pPr>
            <a:lvl2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2pPr>
            <a:lvl3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3pPr>
            <a:lvl4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4pPr>
            <a:lvl5pPr>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5pPr>
            <a:lvl6pPr marL="25146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6pPr>
            <a:lvl7pPr marL="29718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7pPr>
            <a:lvl8pPr marL="34290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8pPr>
            <a:lvl9pPr marL="3886200" indent="-228600" defTabSz="457200" eaLnBrk="0" fontAlgn="base" hangingPunct="0">
              <a:spcBef>
                <a:spcPct val="0"/>
              </a:spcBef>
              <a:spcAft>
                <a:spcPct val="0"/>
              </a:spcAft>
              <a:tabLst>
                <a:tab pos="671513" algn="l"/>
                <a:tab pos="681038" algn="l"/>
                <a:tab pos="1128713" algn="l"/>
                <a:tab pos="1585913" algn="l"/>
                <a:tab pos="2043113" algn="l"/>
                <a:tab pos="2500313" algn="l"/>
                <a:tab pos="2957513" algn="l"/>
                <a:tab pos="3414713" algn="l"/>
                <a:tab pos="3871913" algn="l"/>
                <a:tab pos="4329113" algn="l"/>
                <a:tab pos="4786313" algn="l"/>
                <a:tab pos="5243513" algn="l"/>
                <a:tab pos="5700713" algn="l"/>
                <a:tab pos="6157913" algn="l"/>
                <a:tab pos="6615113" algn="l"/>
                <a:tab pos="7072313" algn="l"/>
                <a:tab pos="7529513" algn="l"/>
                <a:tab pos="7986713" algn="l"/>
                <a:tab pos="8443913" algn="l"/>
                <a:tab pos="8901113" algn="l"/>
                <a:tab pos="9358313" algn="l"/>
              </a:tabLst>
              <a:defRPr>
                <a:solidFill>
                  <a:schemeClr val="bg1"/>
                </a:solidFill>
                <a:latin typeface="Arial" panose="020B0604020202020204" pitchFamily="34" charset="0"/>
                <a:ea typeface="Microsoft YaHei" panose="020B0503020204020204" pitchFamily="34" charset="-122"/>
              </a:defRPr>
            </a:lvl9pPr>
          </a:lstStyle>
          <a:p>
            <a:pPr marL="1587" indent="0" algn="just" eaLnBrk="1">
              <a:lnSpc>
                <a:spcPct val="150000"/>
              </a:lnSpc>
              <a:buClr>
                <a:srgbClr val="000000"/>
              </a:buClr>
              <a:buSzPct val="45000"/>
              <a:defRPr/>
            </a:pPr>
            <a:r>
              <a:rPr lang="en-US" altLang="en-US" sz="2800" b="1" i="1" smtClean="0">
                <a:solidFill>
                  <a:schemeClr val="tx1"/>
                </a:solidFill>
              </a:rPr>
              <a:t>Khi xây dựng một hệ thống Thương mại điện tử cần chú ý:</a:t>
            </a:r>
          </a:p>
          <a:p>
            <a:pPr algn="just" eaLnBrk="1">
              <a:lnSpc>
                <a:spcPct val="150000"/>
              </a:lnSpc>
              <a:buClr>
                <a:srgbClr val="000000"/>
              </a:buClr>
              <a:buSzPct val="45000"/>
              <a:buFont typeface="Wingdings" panose="05000000000000000000" pitchFamily="2" charset="2"/>
              <a:buChar char=""/>
              <a:defRPr/>
            </a:pPr>
            <a:r>
              <a:rPr lang="en-US" altLang="en-US" sz="2800" smtClean="0">
                <a:solidFill>
                  <a:schemeClr val="tx1"/>
                </a:solidFill>
              </a:rPr>
              <a:t>Tính tùy biến của trang web</a:t>
            </a:r>
          </a:p>
          <a:p>
            <a:pPr algn="just" eaLnBrk="1">
              <a:lnSpc>
                <a:spcPct val="150000"/>
              </a:lnSpc>
              <a:buClr>
                <a:srgbClr val="000000"/>
              </a:buClr>
              <a:buSzPct val="45000"/>
              <a:buFont typeface="Wingdings" panose="05000000000000000000" pitchFamily="2" charset="2"/>
              <a:buChar char=""/>
              <a:defRPr/>
            </a:pPr>
            <a:r>
              <a:rPr lang="en-US" altLang="en-US" sz="2800" smtClean="0">
                <a:solidFill>
                  <a:schemeClr val="tx1"/>
                </a:solidFill>
              </a:rPr>
              <a:t>Khả năng thanh toán trực tuyến</a:t>
            </a:r>
          </a:p>
          <a:p>
            <a:pPr algn="just" eaLnBrk="1">
              <a:lnSpc>
                <a:spcPct val="150000"/>
              </a:lnSpc>
              <a:buClr>
                <a:srgbClr val="000000"/>
              </a:buClr>
              <a:buSzPct val="45000"/>
              <a:buFont typeface="Wingdings" panose="05000000000000000000" pitchFamily="2" charset="2"/>
              <a:buChar char=""/>
              <a:defRPr/>
            </a:pPr>
            <a:r>
              <a:rPr lang="en-US" altLang="en-US" sz="2800" smtClean="0">
                <a:solidFill>
                  <a:schemeClr val="tx1"/>
                </a:solidFill>
              </a:rPr>
              <a:t>Điều hướng trang và khả năng truy cập</a:t>
            </a:r>
          </a:p>
          <a:p>
            <a:pPr algn="just" eaLnBrk="1">
              <a:lnSpc>
                <a:spcPct val="150000"/>
              </a:lnSpc>
              <a:buClr>
                <a:srgbClr val="000000"/>
              </a:buClr>
              <a:buSzPct val="45000"/>
              <a:buFont typeface="Wingdings" panose="05000000000000000000" pitchFamily="2" charset="2"/>
              <a:buChar char=""/>
              <a:defRPr/>
            </a:pPr>
            <a:r>
              <a:rPr lang="en-US" altLang="en-US" sz="2800" smtClean="0">
                <a:solidFill>
                  <a:schemeClr val="tx1"/>
                </a:solidFill>
              </a:rPr>
              <a:t>Chú ý tới giao diện</a:t>
            </a:r>
          </a:p>
          <a:p>
            <a:pPr algn="just" eaLnBrk="1">
              <a:lnSpc>
                <a:spcPct val="150000"/>
              </a:lnSpc>
              <a:buClr>
                <a:srgbClr val="000000"/>
              </a:buClr>
              <a:buSzPct val="45000"/>
              <a:buFont typeface="Wingdings" panose="05000000000000000000" pitchFamily="2" charset="2"/>
              <a:buChar char=""/>
              <a:defRPr/>
            </a:pPr>
            <a:r>
              <a:rPr lang="en-US" altLang="en-US" sz="2800" smtClean="0">
                <a:solidFill>
                  <a:schemeClr val="tx1"/>
                </a:solidFill>
              </a:rPr>
              <a:t>Chú ý tới nội dung</a:t>
            </a:r>
          </a:p>
          <a:p>
            <a:pPr algn="just" eaLnBrk="1">
              <a:lnSpc>
                <a:spcPct val="150000"/>
              </a:lnSpc>
              <a:buClr>
                <a:srgbClr val="000000"/>
              </a:buClr>
              <a:buSzPct val="45000"/>
              <a:buFont typeface="Wingdings" panose="05000000000000000000" pitchFamily="2" charset="2"/>
              <a:buChar char=""/>
              <a:defRPr/>
            </a:pPr>
            <a:r>
              <a:rPr lang="en-US" altLang="en-US" sz="2800" smtClean="0">
                <a:solidFill>
                  <a:schemeClr val="tx1"/>
                </a:solidFill>
              </a:rPr>
              <a:t>Bảo mật</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500"/>
                                        <p:tgtEl>
                                          <p:spTgt spid="10">
                                            <p:txEl>
                                              <p:pRg st="0" end="0"/>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xEl>
                                              <p:pRg st="1" end="1"/>
                                            </p:txEl>
                                          </p:spTgt>
                                        </p:tgtEl>
                                        <p:attrNameLst>
                                          <p:attrName>style.visibility</p:attrName>
                                        </p:attrNameLst>
                                      </p:cBhvr>
                                      <p:to>
                                        <p:strVal val="visible"/>
                                      </p:to>
                                    </p:set>
                                    <p:animEffect transition="in" filter="fade">
                                      <p:cBhvr>
                                        <p:cTn id="20" dur="500"/>
                                        <p:tgtEl>
                                          <p:spTgt spid="10">
                                            <p:txEl>
                                              <p:pRg st="1" end="1"/>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animEffect transition="in" filter="fade">
                                      <p:cBhvr>
                                        <p:cTn id="25" dur="500"/>
                                        <p:tgtEl>
                                          <p:spTgt spid="10">
                                            <p:txEl>
                                              <p:pRg st="2" end="2"/>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nodeType="clickEffect">
                                  <p:stCondLst>
                                    <p:cond delay="0"/>
                                  </p:stCondLst>
                                  <p:childTnLst>
                                    <p:set>
                                      <p:cBhvr>
                                        <p:cTn id="29" dur="1" fill="hold">
                                          <p:stCondLst>
                                            <p:cond delay="0"/>
                                          </p:stCondLst>
                                        </p:cTn>
                                        <p:tgtEl>
                                          <p:spTgt spid="10">
                                            <p:txEl>
                                              <p:pRg st="3" end="3"/>
                                            </p:txEl>
                                          </p:spTgt>
                                        </p:tgtEl>
                                        <p:attrNameLst>
                                          <p:attrName>style.visibility</p:attrName>
                                        </p:attrNameLst>
                                      </p:cBhvr>
                                      <p:to>
                                        <p:strVal val="visible"/>
                                      </p:to>
                                    </p:set>
                                    <p:animEffect transition="in" filter="fade">
                                      <p:cBhvr>
                                        <p:cTn id="30" dur="500"/>
                                        <p:tgtEl>
                                          <p:spTgt spid="10">
                                            <p:txEl>
                                              <p:pRg st="3" end="3"/>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nodeType="clickEffect">
                                  <p:stCondLst>
                                    <p:cond delay="0"/>
                                  </p:stCondLst>
                                  <p:childTnLst>
                                    <p:set>
                                      <p:cBhvr>
                                        <p:cTn id="34" dur="1" fill="hold">
                                          <p:stCondLst>
                                            <p:cond delay="0"/>
                                          </p:stCondLst>
                                        </p:cTn>
                                        <p:tgtEl>
                                          <p:spTgt spid="10">
                                            <p:txEl>
                                              <p:pRg st="4" end="4"/>
                                            </p:txEl>
                                          </p:spTgt>
                                        </p:tgtEl>
                                        <p:attrNameLst>
                                          <p:attrName>style.visibility</p:attrName>
                                        </p:attrNameLst>
                                      </p:cBhvr>
                                      <p:to>
                                        <p:strVal val="visible"/>
                                      </p:to>
                                    </p:set>
                                    <p:animEffect transition="in" filter="fade">
                                      <p:cBhvr>
                                        <p:cTn id="35" dur="500"/>
                                        <p:tgtEl>
                                          <p:spTgt spid="10">
                                            <p:txEl>
                                              <p:pRg st="4" end="4"/>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0" presetClass="entr" presetSubtype="0" fill="hold" nodeType="clickEffect">
                                  <p:stCondLst>
                                    <p:cond delay="0"/>
                                  </p:stCondLst>
                                  <p:childTnLst>
                                    <p:set>
                                      <p:cBhvr>
                                        <p:cTn id="39" dur="1" fill="hold">
                                          <p:stCondLst>
                                            <p:cond delay="0"/>
                                          </p:stCondLst>
                                        </p:cTn>
                                        <p:tgtEl>
                                          <p:spTgt spid="10">
                                            <p:txEl>
                                              <p:pRg st="5" end="5"/>
                                            </p:txEl>
                                          </p:spTgt>
                                        </p:tgtEl>
                                        <p:attrNameLst>
                                          <p:attrName>style.visibility</p:attrName>
                                        </p:attrNameLst>
                                      </p:cBhvr>
                                      <p:to>
                                        <p:strVal val="visible"/>
                                      </p:to>
                                    </p:set>
                                    <p:animEffect transition="in" filter="fade">
                                      <p:cBhvr>
                                        <p:cTn id="40" dur="500"/>
                                        <p:tgtEl>
                                          <p:spTgt spid="10">
                                            <p:txEl>
                                              <p:pRg st="5" end="5"/>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0" presetClass="entr" presetSubtype="0" fill="hold" nodeType="clickEffect">
                                  <p:stCondLst>
                                    <p:cond delay="0"/>
                                  </p:stCondLst>
                                  <p:childTnLst>
                                    <p:set>
                                      <p:cBhvr>
                                        <p:cTn id="44" dur="1" fill="hold">
                                          <p:stCondLst>
                                            <p:cond delay="0"/>
                                          </p:stCondLst>
                                        </p:cTn>
                                        <p:tgtEl>
                                          <p:spTgt spid="10">
                                            <p:txEl>
                                              <p:pRg st="6" end="6"/>
                                            </p:txEl>
                                          </p:spTgt>
                                        </p:tgtEl>
                                        <p:attrNameLst>
                                          <p:attrName>style.visibility</p:attrName>
                                        </p:attrNameLst>
                                      </p:cBhvr>
                                      <p:to>
                                        <p:strVal val="visible"/>
                                      </p:to>
                                    </p:set>
                                    <p:animEffect transition="in" filter="fade">
                                      <p:cBhvr>
                                        <p:cTn id="45"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35617</TotalTime>
  <Words>2238</Words>
  <Application>Microsoft Office PowerPoint</Application>
  <PresentationFormat>Custom</PresentationFormat>
  <Paragraphs>319</Paragraphs>
  <Slides>54</Slides>
  <Notes>48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54</vt:i4>
      </vt:variant>
    </vt:vector>
  </HeadingPairs>
  <TitlesOfParts>
    <vt:vector size="66" baseType="lpstr">
      <vt:lpstr>Microsoft YaHei</vt:lpstr>
      <vt:lpstr>Arial</vt:lpstr>
      <vt:lpstr>Calibri</vt:lpstr>
      <vt:lpstr>Calibri Light</vt:lpstr>
      <vt:lpstr>Lato Black</vt:lpstr>
      <vt:lpstr>Lato Light</vt:lpstr>
      <vt:lpstr>Lato Regular</vt:lpstr>
      <vt:lpstr>Open Sans Light</vt:lpstr>
      <vt:lpstr>Raleway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Kết thúc phần báo cáo!</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Cao Thang</dc:creator>
  <cp:lastModifiedBy>Thắng Cao Viết</cp:lastModifiedBy>
  <cp:revision>171</cp:revision>
  <cp:lastPrinted>1601-01-01T00:00:00Z</cp:lastPrinted>
  <dcterms:created xsi:type="dcterms:W3CDTF">2017-09-06T05:45:18Z</dcterms:created>
  <dcterms:modified xsi:type="dcterms:W3CDTF">2018-07-15T06:38:28Z</dcterms:modified>
</cp:coreProperties>
</file>